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5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1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2.xml" ContentType="application/vnd.openxmlformats-officedocument.presentationml.notesSl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6.xml" ContentType="application/vnd.openxmlformats-officedocument.drawingml.chartshapes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3.xml" ContentType="application/vnd.openxmlformats-officedocument.presentationml.notesSlid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4.xml" ContentType="application/vnd.openxmlformats-officedocument.presentationml.notesSlid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5.xml" ContentType="application/vnd.openxmlformats-officedocument.presentationml.notesSlid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6.xml" ContentType="application/vnd.openxmlformats-officedocument.presentationml.notesSlid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7.xml" ContentType="application/vnd.openxmlformats-officedocument.drawingml.chartshapes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17.xml" ContentType="application/vnd.openxmlformats-officedocument.presentationml.notesSlide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18.xml" ContentType="application/vnd.openxmlformats-officedocument.presentationml.notesSlide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19.xml" ContentType="application/vnd.openxmlformats-officedocument.presentationml.notesSlide+xml"/>
  <Override PartName="/ppt/charts/chart3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3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drawings/drawing8.xml" ContentType="application/vnd.openxmlformats-officedocument.drawingml.chartshapes+xml"/>
  <Override PartName="/ppt/charts/chart3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20.xml" ContentType="application/vnd.openxmlformats-officedocument.presentationml.notesSlide+xml"/>
  <Override PartName="/ppt/charts/chart3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21.xml" ContentType="application/vnd.openxmlformats-officedocument.presentationml.notesSlide+xml"/>
  <Override PartName="/ppt/charts/chart37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22.xml" ContentType="application/vnd.openxmlformats-officedocument.presentationml.notesSlide+xml"/>
  <Override PartName="/ppt/charts/chart38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9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drawings/drawing9.xml" ContentType="application/vnd.openxmlformats-officedocument.drawingml.chartshapes+xml"/>
  <Override PartName="/ppt/charts/chart40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1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2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drawings/drawing10.xml" ContentType="application/vnd.openxmlformats-officedocument.drawingml.chartshapes+xml"/>
  <Override PartName="/ppt/charts/chart43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4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5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drawings/drawing11.xml" ContentType="application/vnd.openxmlformats-officedocument.drawingml.chartshapes+xml"/>
  <Override PartName="/ppt/charts/chart46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7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8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9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3" r:id="rId1"/>
  </p:sldMasterIdLst>
  <p:notesMasterIdLst>
    <p:notesMasterId r:id="rId80"/>
  </p:notesMasterIdLst>
  <p:sldIdLst>
    <p:sldId id="256" r:id="rId2"/>
    <p:sldId id="295" r:id="rId3"/>
    <p:sldId id="296" r:id="rId4"/>
    <p:sldId id="297" r:id="rId5"/>
    <p:sldId id="298" r:id="rId6"/>
    <p:sldId id="439" r:id="rId7"/>
    <p:sldId id="454" r:id="rId8"/>
    <p:sldId id="301" r:id="rId9"/>
    <p:sldId id="435" r:id="rId10"/>
    <p:sldId id="303" r:id="rId11"/>
    <p:sldId id="430" r:id="rId12"/>
    <p:sldId id="304" r:id="rId13"/>
    <p:sldId id="305" r:id="rId14"/>
    <p:sldId id="258" r:id="rId15"/>
    <p:sldId id="310" r:id="rId16"/>
    <p:sldId id="265" r:id="rId17"/>
    <p:sldId id="273" r:id="rId18"/>
    <p:sldId id="277" r:id="rId19"/>
    <p:sldId id="446" r:id="rId20"/>
    <p:sldId id="434" r:id="rId21"/>
    <p:sldId id="318" r:id="rId22"/>
    <p:sldId id="322" r:id="rId23"/>
    <p:sldId id="323" r:id="rId24"/>
    <p:sldId id="263" r:id="rId25"/>
    <p:sldId id="267" r:id="rId26"/>
    <p:sldId id="447" r:id="rId27"/>
    <p:sldId id="268" r:id="rId28"/>
    <p:sldId id="329" r:id="rId29"/>
    <p:sldId id="333" r:id="rId30"/>
    <p:sldId id="448" r:id="rId31"/>
    <p:sldId id="464" r:id="rId32"/>
    <p:sldId id="459" r:id="rId33"/>
    <p:sldId id="463" r:id="rId34"/>
    <p:sldId id="449" r:id="rId35"/>
    <p:sldId id="269" r:id="rId36"/>
    <p:sldId id="347" r:id="rId37"/>
    <p:sldId id="351" r:id="rId38"/>
    <p:sldId id="450" r:id="rId39"/>
    <p:sldId id="474" r:id="rId40"/>
    <p:sldId id="469" r:id="rId41"/>
    <p:sldId id="473" r:id="rId42"/>
    <p:sldId id="352" r:id="rId43"/>
    <p:sldId id="275" r:id="rId44"/>
    <p:sldId id="353" r:id="rId45"/>
    <p:sldId id="451" r:id="rId46"/>
    <p:sldId id="272" r:id="rId47"/>
    <p:sldId id="358" r:id="rId48"/>
    <p:sldId id="441" r:id="rId49"/>
    <p:sldId id="452" r:id="rId50"/>
    <p:sldId id="276" r:id="rId51"/>
    <p:sldId id="366" r:id="rId52"/>
    <p:sldId id="442" r:id="rId53"/>
    <p:sldId id="370" r:id="rId54"/>
    <p:sldId id="278" r:id="rId55"/>
    <p:sldId id="418" r:id="rId56"/>
    <p:sldId id="279" r:id="rId57"/>
    <p:sldId id="453" r:id="rId58"/>
    <p:sldId id="280" r:id="rId59"/>
    <p:sldId id="429" r:id="rId60"/>
    <p:sldId id="371" r:id="rId61"/>
    <p:sldId id="380" r:id="rId62"/>
    <p:sldId id="281" r:id="rId63"/>
    <p:sldId id="385" r:id="rId64"/>
    <p:sldId id="282" r:id="rId65"/>
    <p:sldId id="443" r:id="rId66"/>
    <p:sldId id="283" r:id="rId67"/>
    <p:sldId id="393" r:id="rId68"/>
    <p:sldId id="284" r:id="rId69"/>
    <p:sldId id="444" r:id="rId70"/>
    <p:sldId id="285" r:id="rId71"/>
    <p:sldId id="401" r:id="rId72"/>
    <p:sldId id="445" r:id="rId73"/>
    <p:sldId id="287" r:id="rId74"/>
    <p:sldId id="274" r:id="rId75"/>
    <p:sldId id="291" r:id="rId76"/>
    <p:sldId id="292" r:id="rId77"/>
    <p:sldId id="293" r:id="rId78"/>
    <p:sldId id="437" r:id="rId7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FF99"/>
    <a:srgbClr val="FFFFCC"/>
    <a:srgbClr val="D2ECF9"/>
    <a:srgbClr val="EAF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95" autoAdjust="0"/>
    <p:restoredTop sz="95777" autoAdjust="0"/>
  </p:normalViewPr>
  <p:slideViewPr>
    <p:cSldViewPr snapToGrid="0" snapToObjects="1">
      <p:cViewPr varScale="1">
        <p:scale>
          <a:sx n="65" d="100"/>
          <a:sy n="65" d="100"/>
        </p:scale>
        <p:origin x="516" y="5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774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88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86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customXml" Target="../customXml/item2.xml"/><Relationship Id="rId61" Type="http://schemas.openxmlformats.org/officeDocument/2006/relationships/slide" Target="slides/slide60.xml"/><Relationship Id="rId8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nfrey Avant, Deneca" userId="bf81dfd3-d708-4cc2-99e1-403c79eacfc5" providerId="ADAL" clId="{B234EE9D-40DD-439F-97A6-E8DB58813524}"/>
    <pc:docChg chg="delSld modSld">
      <pc:chgData name="Winfrey Avant, Deneca" userId="bf81dfd3-d708-4cc2-99e1-403c79eacfc5" providerId="ADAL" clId="{B234EE9D-40DD-439F-97A6-E8DB58813524}" dt="2024-02-08T20:44:23.974" v="104" actId="47"/>
      <pc:docMkLst>
        <pc:docMk/>
      </pc:docMkLst>
      <pc:sldChg chg="modSp mod">
        <pc:chgData name="Winfrey Avant, Deneca" userId="bf81dfd3-d708-4cc2-99e1-403c79eacfc5" providerId="ADAL" clId="{B234EE9D-40DD-439F-97A6-E8DB58813524}" dt="2024-02-08T20:04:13.693" v="5" actId="403"/>
        <pc:sldMkLst>
          <pc:docMk/>
          <pc:sldMk cId="1354990045" sldId="256"/>
        </pc:sldMkLst>
        <pc:spChg chg="mod">
          <ac:chgData name="Winfrey Avant, Deneca" userId="bf81dfd3-d708-4cc2-99e1-403c79eacfc5" providerId="ADAL" clId="{B234EE9D-40DD-439F-97A6-E8DB58813524}" dt="2024-02-08T20:04:13.693" v="5" actId="403"/>
          <ac:spMkLst>
            <pc:docMk/>
            <pc:sldMk cId="1354990045" sldId="256"/>
            <ac:spMk id="2" creationId="{DA16A8B1-0DF4-484E-8C0B-DFDE71D89511}"/>
          </ac:spMkLst>
        </pc:spChg>
      </pc:sldChg>
      <pc:sldChg chg="del">
        <pc:chgData name="Winfrey Avant, Deneca" userId="bf81dfd3-d708-4cc2-99e1-403c79eacfc5" providerId="ADAL" clId="{B234EE9D-40DD-439F-97A6-E8DB58813524}" dt="2024-02-08T20:43:53.678" v="102" actId="47"/>
        <pc:sldMkLst>
          <pc:docMk/>
          <pc:sldMk cId="1044013304" sldId="259"/>
        </pc:sldMkLst>
      </pc:sldChg>
      <pc:sldChg chg="del">
        <pc:chgData name="Winfrey Avant, Deneca" userId="bf81dfd3-d708-4cc2-99e1-403c79eacfc5" providerId="ADAL" clId="{B234EE9D-40DD-439F-97A6-E8DB58813524}" dt="2024-02-08T20:05:03.230" v="19" actId="47"/>
        <pc:sldMkLst>
          <pc:docMk/>
          <pc:sldMk cId="3883895355" sldId="260"/>
        </pc:sldMkLst>
      </pc:sldChg>
      <pc:sldChg chg="del">
        <pc:chgData name="Winfrey Avant, Deneca" userId="bf81dfd3-d708-4cc2-99e1-403c79eacfc5" providerId="ADAL" clId="{B234EE9D-40DD-439F-97A6-E8DB58813524}" dt="2024-02-08T20:05:03.684" v="20" actId="47"/>
        <pc:sldMkLst>
          <pc:docMk/>
          <pc:sldMk cId="1540365848" sldId="261"/>
        </pc:sldMkLst>
      </pc:sldChg>
      <pc:sldChg chg="del">
        <pc:chgData name="Winfrey Avant, Deneca" userId="bf81dfd3-d708-4cc2-99e1-403c79eacfc5" providerId="ADAL" clId="{B234EE9D-40DD-439F-97A6-E8DB58813524}" dt="2024-02-08T20:05:04.092" v="21" actId="47"/>
        <pc:sldMkLst>
          <pc:docMk/>
          <pc:sldMk cId="1330331815" sldId="262"/>
        </pc:sldMkLst>
      </pc:sldChg>
      <pc:sldChg chg="del">
        <pc:chgData name="Winfrey Avant, Deneca" userId="bf81dfd3-d708-4cc2-99e1-403c79eacfc5" providerId="ADAL" clId="{B234EE9D-40DD-439F-97A6-E8DB58813524}" dt="2024-02-08T20:05:11.539" v="23" actId="47"/>
        <pc:sldMkLst>
          <pc:docMk/>
          <pc:sldMk cId="3639142854" sldId="264"/>
        </pc:sldMkLst>
      </pc:sldChg>
      <pc:sldChg chg="del">
        <pc:chgData name="Winfrey Avant, Deneca" userId="bf81dfd3-d708-4cc2-99e1-403c79eacfc5" providerId="ADAL" clId="{B234EE9D-40DD-439F-97A6-E8DB58813524}" dt="2024-02-08T20:05:11.933" v="24" actId="47"/>
        <pc:sldMkLst>
          <pc:docMk/>
          <pc:sldMk cId="4153969615" sldId="266"/>
        </pc:sldMkLst>
      </pc:sldChg>
      <pc:sldChg chg="del">
        <pc:chgData name="Winfrey Avant, Deneca" userId="bf81dfd3-d708-4cc2-99e1-403c79eacfc5" providerId="ADAL" clId="{B234EE9D-40DD-439F-97A6-E8DB58813524}" dt="2024-02-08T20:43:42.078" v="101" actId="47"/>
        <pc:sldMkLst>
          <pc:docMk/>
          <pc:sldMk cId="4204401376" sldId="306"/>
        </pc:sldMkLst>
      </pc:sldChg>
      <pc:sldChg chg="del">
        <pc:chgData name="Winfrey Avant, Deneca" userId="bf81dfd3-d708-4cc2-99e1-403c79eacfc5" providerId="ADAL" clId="{B234EE9D-40DD-439F-97A6-E8DB58813524}" dt="2024-02-08T20:04:21.965" v="6" actId="47"/>
        <pc:sldMkLst>
          <pc:docMk/>
          <pc:sldMk cId="2861198515" sldId="307"/>
        </pc:sldMkLst>
      </pc:sldChg>
      <pc:sldChg chg="del">
        <pc:chgData name="Winfrey Avant, Deneca" userId="bf81dfd3-d708-4cc2-99e1-403c79eacfc5" providerId="ADAL" clId="{B234EE9D-40DD-439F-97A6-E8DB58813524}" dt="2024-02-08T20:04:22.385" v="7" actId="47"/>
        <pc:sldMkLst>
          <pc:docMk/>
          <pc:sldMk cId="3487639614" sldId="308"/>
        </pc:sldMkLst>
      </pc:sldChg>
      <pc:sldChg chg="del">
        <pc:chgData name="Winfrey Avant, Deneca" userId="bf81dfd3-d708-4cc2-99e1-403c79eacfc5" providerId="ADAL" clId="{B234EE9D-40DD-439F-97A6-E8DB58813524}" dt="2024-02-08T20:04:22.811" v="8" actId="47"/>
        <pc:sldMkLst>
          <pc:docMk/>
          <pc:sldMk cId="2914376530" sldId="309"/>
        </pc:sldMkLst>
      </pc:sldChg>
      <pc:sldChg chg="del">
        <pc:chgData name="Winfrey Avant, Deneca" userId="bf81dfd3-d708-4cc2-99e1-403c79eacfc5" providerId="ADAL" clId="{B234EE9D-40DD-439F-97A6-E8DB58813524}" dt="2024-02-08T20:04:28.073" v="9" actId="47"/>
        <pc:sldMkLst>
          <pc:docMk/>
          <pc:sldMk cId="3123080481" sldId="311"/>
        </pc:sldMkLst>
      </pc:sldChg>
      <pc:sldChg chg="del">
        <pc:chgData name="Winfrey Avant, Deneca" userId="bf81dfd3-d708-4cc2-99e1-403c79eacfc5" providerId="ADAL" clId="{B234EE9D-40DD-439F-97A6-E8DB58813524}" dt="2024-02-08T20:04:28.544" v="10" actId="47"/>
        <pc:sldMkLst>
          <pc:docMk/>
          <pc:sldMk cId="2698538014" sldId="312"/>
        </pc:sldMkLst>
      </pc:sldChg>
      <pc:sldChg chg="del">
        <pc:chgData name="Winfrey Avant, Deneca" userId="bf81dfd3-d708-4cc2-99e1-403c79eacfc5" providerId="ADAL" clId="{B234EE9D-40DD-439F-97A6-E8DB58813524}" dt="2024-02-08T20:04:29.658" v="11" actId="47"/>
        <pc:sldMkLst>
          <pc:docMk/>
          <pc:sldMk cId="3957569661" sldId="313"/>
        </pc:sldMkLst>
      </pc:sldChg>
      <pc:sldChg chg="del">
        <pc:chgData name="Winfrey Avant, Deneca" userId="bf81dfd3-d708-4cc2-99e1-403c79eacfc5" providerId="ADAL" clId="{B234EE9D-40DD-439F-97A6-E8DB58813524}" dt="2024-02-08T20:04:45.580" v="13" actId="47"/>
        <pc:sldMkLst>
          <pc:docMk/>
          <pc:sldMk cId="802449415" sldId="315"/>
        </pc:sldMkLst>
      </pc:sldChg>
      <pc:sldChg chg="del">
        <pc:chgData name="Winfrey Avant, Deneca" userId="bf81dfd3-d708-4cc2-99e1-403c79eacfc5" providerId="ADAL" clId="{B234EE9D-40DD-439F-97A6-E8DB58813524}" dt="2024-02-08T20:04:46.110" v="14" actId="47"/>
        <pc:sldMkLst>
          <pc:docMk/>
          <pc:sldMk cId="1776094034" sldId="316"/>
        </pc:sldMkLst>
      </pc:sldChg>
      <pc:sldChg chg="del">
        <pc:chgData name="Winfrey Avant, Deneca" userId="bf81dfd3-d708-4cc2-99e1-403c79eacfc5" providerId="ADAL" clId="{B234EE9D-40DD-439F-97A6-E8DB58813524}" dt="2024-02-08T20:04:46.619" v="15" actId="47"/>
        <pc:sldMkLst>
          <pc:docMk/>
          <pc:sldMk cId="147160888" sldId="317"/>
        </pc:sldMkLst>
      </pc:sldChg>
      <pc:sldChg chg="del">
        <pc:chgData name="Winfrey Avant, Deneca" userId="bf81dfd3-d708-4cc2-99e1-403c79eacfc5" providerId="ADAL" clId="{B234EE9D-40DD-439F-97A6-E8DB58813524}" dt="2024-02-08T20:04:55.292" v="16" actId="47"/>
        <pc:sldMkLst>
          <pc:docMk/>
          <pc:sldMk cId="881872965" sldId="319"/>
        </pc:sldMkLst>
      </pc:sldChg>
      <pc:sldChg chg="del">
        <pc:chgData name="Winfrey Avant, Deneca" userId="bf81dfd3-d708-4cc2-99e1-403c79eacfc5" providerId="ADAL" clId="{B234EE9D-40DD-439F-97A6-E8DB58813524}" dt="2024-02-08T20:04:55.763" v="17" actId="47"/>
        <pc:sldMkLst>
          <pc:docMk/>
          <pc:sldMk cId="1806370364" sldId="320"/>
        </pc:sldMkLst>
      </pc:sldChg>
      <pc:sldChg chg="del">
        <pc:chgData name="Winfrey Avant, Deneca" userId="bf81dfd3-d708-4cc2-99e1-403c79eacfc5" providerId="ADAL" clId="{B234EE9D-40DD-439F-97A6-E8DB58813524}" dt="2024-02-08T20:04:56.267" v="18" actId="47"/>
        <pc:sldMkLst>
          <pc:docMk/>
          <pc:sldMk cId="323661168" sldId="321"/>
        </pc:sldMkLst>
      </pc:sldChg>
      <pc:sldChg chg="del">
        <pc:chgData name="Winfrey Avant, Deneca" userId="bf81dfd3-d708-4cc2-99e1-403c79eacfc5" providerId="ADAL" clId="{B234EE9D-40DD-439F-97A6-E8DB58813524}" dt="2024-02-08T20:05:17.782" v="25" actId="47"/>
        <pc:sldMkLst>
          <pc:docMk/>
          <pc:sldMk cId="1929260695" sldId="324"/>
        </pc:sldMkLst>
      </pc:sldChg>
      <pc:sldChg chg="del">
        <pc:chgData name="Winfrey Avant, Deneca" userId="bf81dfd3-d708-4cc2-99e1-403c79eacfc5" providerId="ADAL" clId="{B234EE9D-40DD-439F-97A6-E8DB58813524}" dt="2024-02-08T20:44:02.311" v="103" actId="47"/>
        <pc:sldMkLst>
          <pc:docMk/>
          <pc:sldMk cId="910166960" sldId="325"/>
        </pc:sldMkLst>
      </pc:sldChg>
      <pc:sldChg chg="del">
        <pc:chgData name="Winfrey Avant, Deneca" userId="bf81dfd3-d708-4cc2-99e1-403c79eacfc5" providerId="ADAL" clId="{B234EE9D-40DD-439F-97A6-E8DB58813524}" dt="2024-02-08T20:05:22.724" v="26" actId="47"/>
        <pc:sldMkLst>
          <pc:docMk/>
          <pc:sldMk cId="181460039" sldId="326"/>
        </pc:sldMkLst>
      </pc:sldChg>
      <pc:sldChg chg="del">
        <pc:chgData name="Winfrey Avant, Deneca" userId="bf81dfd3-d708-4cc2-99e1-403c79eacfc5" providerId="ADAL" clId="{B234EE9D-40DD-439F-97A6-E8DB58813524}" dt="2024-02-08T20:05:23.147" v="27" actId="47"/>
        <pc:sldMkLst>
          <pc:docMk/>
          <pc:sldMk cId="309229098" sldId="327"/>
        </pc:sldMkLst>
      </pc:sldChg>
      <pc:sldChg chg="del">
        <pc:chgData name="Winfrey Avant, Deneca" userId="bf81dfd3-d708-4cc2-99e1-403c79eacfc5" providerId="ADAL" clId="{B234EE9D-40DD-439F-97A6-E8DB58813524}" dt="2024-02-08T20:05:23.571" v="28" actId="47"/>
        <pc:sldMkLst>
          <pc:docMk/>
          <pc:sldMk cId="1563326283" sldId="328"/>
        </pc:sldMkLst>
      </pc:sldChg>
      <pc:sldChg chg="del">
        <pc:chgData name="Winfrey Avant, Deneca" userId="bf81dfd3-d708-4cc2-99e1-403c79eacfc5" providerId="ADAL" clId="{B234EE9D-40DD-439F-97A6-E8DB58813524}" dt="2024-02-08T20:05:29.231" v="29" actId="47"/>
        <pc:sldMkLst>
          <pc:docMk/>
          <pc:sldMk cId="1151260975" sldId="330"/>
        </pc:sldMkLst>
      </pc:sldChg>
      <pc:sldChg chg="del">
        <pc:chgData name="Winfrey Avant, Deneca" userId="bf81dfd3-d708-4cc2-99e1-403c79eacfc5" providerId="ADAL" clId="{B234EE9D-40DD-439F-97A6-E8DB58813524}" dt="2024-02-08T20:05:29.608" v="30" actId="47"/>
        <pc:sldMkLst>
          <pc:docMk/>
          <pc:sldMk cId="1470248942" sldId="331"/>
        </pc:sldMkLst>
      </pc:sldChg>
      <pc:sldChg chg="del">
        <pc:chgData name="Winfrey Avant, Deneca" userId="bf81dfd3-d708-4cc2-99e1-403c79eacfc5" providerId="ADAL" clId="{B234EE9D-40DD-439F-97A6-E8DB58813524}" dt="2024-02-08T20:05:30.116" v="31" actId="47"/>
        <pc:sldMkLst>
          <pc:docMk/>
          <pc:sldMk cId="282617142" sldId="332"/>
        </pc:sldMkLst>
      </pc:sldChg>
      <pc:sldChg chg="del">
        <pc:chgData name="Winfrey Avant, Deneca" userId="bf81dfd3-d708-4cc2-99e1-403c79eacfc5" providerId="ADAL" clId="{B234EE9D-40DD-439F-97A6-E8DB58813524}" dt="2024-02-08T20:05:56.283" v="39" actId="47"/>
        <pc:sldMkLst>
          <pc:docMk/>
          <pc:sldMk cId="1332994457" sldId="343"/>
        </pc:sldMkLst>
      </pc:sldChg>
      <pc:sldChg chg="del">
        <pc:chgData name="Winfrey Avant, Deneca" userId="bf81dfd3-d708-4cc2-99e1-403c79eacfc5" providerId="ADAL" clId="{B234EE9D-40DD-439F-97A6-E8DB58813524}" dt="2024-02-08T20:05:56.754" v="40" actId="47"/>
        <pc:sldMkLst>
          <pc:docMk/>
          <pc:sldMk cId="2076100851" sldId="344"/>
        </pc:sldMkLst>
      </pc:sldChg>
      <pc:sldChg chg="del">
        <pc:chgData name="Winfrey Avant, Deneca" userId="bf81dfd3-d708-4cc2-99e1-403c79eacfc5" providerId="ADAL" clId="{B234EE9D-40DD-439F-97A6-E8DB58813524}" dt="2024-02-08T20:05:57.225" v="41" actId="47"/>
        <pc:sldMkLst>
          <pc:docMk/>
          <pc:sldMk cId="3679510981" sldId="345"/>
        </pc:sldMkLst>
      </pc:sldChg>
      <pc:sldChg chg="del">
        <pc:chgData name="Winfrey Avant, Deneca" userId="bf81dfd3-d708-4cc2-99e1-403c79eacfc5" providerId="ADAL" clId="{B234EE9D-40DD-439F-97A6-E8DB58813524}" dt="2024-02-08T20:05:57.675" v="42" actId="47"/>
        <pc:sldMkLst>
          <pc:docMk/>
          <pc:sldMk cId="3648079581" sldId="346"/>
        </pc:sldMkLst>
      </pc:sldChg>
      <pc:sldChg chg="del">
        <pc:chgData name="Winfrey Avant, Deneca" userId="bf81dfd3-d708-4cc2-99e1-403c79eacfc5" providerId="ADAL" clId="{B234EE9D-40DD-439F-97A6-E8DB58813524}" dt="2024-02-08T20:06:01.860" v="43" actId="47"/>
        <pc:sldMkLst>
          <pc:docMk/>
          <pc:sldMk cId="379485373" sldId="348"/>
        </pc:sldMkLst>
      </pc:sldChg>
      <pc:sldChg chg="del">
        <pc:chgData name="Winfrey Avant, Deneca" userId="bf81dfd3-d708-4cc2-99e1-403c79eacfc5" providerId="ADAL" clId="{B234EE9D-40DD-439F-97A6-E8DB58813524}" dt="2024-02-08T20:06:02.288" v="44" actId="47"/>
        <pc:sldMkLst>
          <pc:docMk/>
          <pc:sldMk cId="4269313756" sldId="349"/>
        </pc:sldMkLst>
      </pc:sldChg>
      <pc:sldChg chg="del">
        <pc:chgData name="Winfrey Avant, Deneca" userId="bf81dfd3-d708-4cc2-99e1-403c79eacfc5" providerId="ADAL" clId="{B234EE9D-40DD-439F-97A6-E8DB58813524}" dt="2024-02-08T20:06:02.751" v="45" actId="47"/>
        <pc:sldMkLst>
          <pc:docMk/>
          <pc:sldMk cId="2601580498" sldId="350"/>
        </pc:sldMkLst>
      </pc:sldChg>
      <pc:sldChg chg="del">
        <pc:chgData name="Winfrey Avant, Deneca" userId="bf81dfd3-d708-4cc2-99e1-403c79eacfc5" providerId="ADAL" clId="{B234EE9D-40DD-439F-97A6-E8DB58813524}" dt="2024-02-08T20:06:44.922" v="53" actId="47"/>
        <pc:sldMkLst>
          <pc:docMk/>
          <pc:sldMk cId="1068186122" sldId="354"/>
        </pc:sldMkLst>
      </pc:sldChg>
      <pc:sldChg chg="del">
        <pc:chgData name="Winfrey Avant, Deneca" userId="bf81dfd3-d708-4cc2-99e1-403c79eacfc5" providerId="ADAL" clId="{B234EE9D-40DD-439F-97A6-E8DB58813524}" dt="2024-02-08T20:06:47.070" v="54" actId="47"/>
        <pc:sldMkLst>
          <pc:docMk/>
          <pc:sldMk cId="1915310588" sldId="355"/>
        </pc:sldMkLst>
      </pc:sldChg>
      <pc:sldChg chg="del">
        <pc:chgData name="Winfrey Avant, Deneca" userId="bf81dfd3-d708-4cc2-99e1-403c79eacfc5" providerId="ADAL" clId="{B234EE9D-40DD-439F-97A6-E8DB58813524}" dt="2024-02-08T20:06:47.686" v="55" actId="47"/>
        <pc:sldMkLst>
          <pc:docMk/>
          <pc:sldMk cId="643353520" sldId="356"/>
        </pc:sldMkLst>
      </pc:sldChg>
      <pc:sldChg chg="del">
        <pc:chgData name="Winfrey Avant, Deneca" userId="bf81dfd3-d708-4cc2-99e1-403c79eacfc5" providerId="ADAL" clId="{B234EE9D-40DD-439F-97A6-E8DB58813524}" dt="2024-02-08T20:06:48.313" v="56" actId="47"/>
        <pc:sldMkLst>
          <pc:docMk/>
          <pc:sldMk cId="3559692265" sldId="357"/>
        </pc:sldMkLst>
      </pc:sldChg>
      <pc:sldChg chg="del">
        <pc:chgData name="Winfrey Avant, Deneca" userId="bf81dfd3-d708-4cc2-99e1-403c79eacfc5" providerId="ADAL" clId="{B234EE9D-40DD-439F-97A6-E8DB58813524}" dt="2024-02-08T20:06:57.487" v="57" actId="47"/>
        <pc:sldMkLst>
          <pc:docMk/>
          <pc:sldMk cId="2067731645" sldId="359"/>
        </pc:sldMkLst>
      </pc:sldChg>
      <pc:sldChg chg="del">
        <pc:chgData name="Winfrey Avant, Deneca" userId="bf81dfd3-d708-4cc2-99e1-403c79eacfc5" providerId="ADAL" clId="{B234EE9D-40DD-439F-97A6-E8DB58813524}" dt="2024-02-08T20:06:58.096" v="58" actId="47"/>
        <pc:sldMkLst>
          <pc:docMk/>
          <pc:sldMk cId="1669649429" sldId="360"/>
        </pc:sldMkLst>
      </pc:sldChg>
      <pc:sldChg chg="del">
        <pc:chgData name="Winfrey Avant, Deneca" userId="bf81dfd3-d708-4cc2-99e1-403c79eacfc5" providerId="ADAL" clId="{B234EE9D-40DD-439F-97A6-E8DB58813524}" dt="2024-02-08T20:06:58.651" v="59" actId="47"/>
        <pc:sldMkLst>
          <pc:docMk/>
          <pc:sldMk cId="1760784811" sldId="361"/>
        </pc:sldMkLst>
      </pc:sldChg>
      <pc:sldChg chg="del">
        <pc:chgData name="Winfrey Avant, Deneca" userId="bf81dfd3-d708-4cc2-99e1-403c79eacfc5" providerId="ADAL" clId="{B234EE9D-40DD-439F-97A6-E8DB58813524}" dt="2024-02-08T20:07:10.060" v="60" actId="47"/>
        <pc:sldMkLst>
          <pc:docMk/>
          <pc:sldMk cId="969079797" sldId="362"/>
        </pc:sldMkLst>
      </pc:sldChg>
      <pc:sldChg chg="del">
        <pc:chgData name="Winfrey Avant, Deneca" userId="bf81dfd3-d708-4cc2-99e1-403c79eacfc5" providerId="ADAL" clId="{B234EE9D-40DD-439F-97A6-E8DB58813524}" dt="2024-02-08T20:07:10.892" v="61" actId="47"/>
        <pc:sldMkLst>
          <pc:docMk/>
          <pc:sldMk cId="398411668" sldId="363"/>
        </pc:sldMkLst>
      </pc:sldChg>
      <pc:sldChg chg="del">
        <pc:chgData name="Winfrey Avant, Deneca" userId="bf81dfd3-d708-4cc2-99e1-403c79eacfc5" providerId="ADAL" clId="{B234EE9D-40DD-439F-97A6-E8DB58813524}" dt="2024-02-08T20:07:11.630" v="62" actId="47"/>
        <pc:sldMkLst>
          <pc:docMk/>
          <pc:sldMk cId="3984676325" sldId="364"/>
        </pc:sldMkLst>
      </pc:sldChg>
      <pc:sldChg chg="del">
        <pc:chgData name="Winfrey Avant, Deneca" userId="bf81dfd3-d708-4cc2-99e1-403c79eacfc5" providerId="ADAL" clId="{B234EE9D-40DD-439F-97A6-E8DB58813524}" dt="2024-02-08T20:07:12.352" v="63" actId="47"/>
        <pc:sldMkLst>
          <pc:docMk/>
          <pc:sldMk cId="1727437002" sldId="365"/>
        </pc:sldMkLst>
      </pc:sldChg>
      <pc:sldChg chg="del">
        <pc:chgData name="Winfrey Avant, Deneca" userId="bf81dfd3-d708-4cc2-99e1-403c79eacfc5" providerId="ADAL" clId="{B234EE9D-40DD-439F-97A6-E8DB58813524}" dt="2024-02-08T20:07:17.881" v="65" actId="47"/>
        <pc:sldMkLst>
          <pc:docMk/>
          <pc:sldMk cId="464741023" sldId="367"/>
        </pc:sldMkLst>
      </pc:sldChg>
      <pc:sldChg chg="del">
        <pc:chgData name="Winfrey Avant, Deneca" userId="bf81dfd3-d708-4cc2-99e1-403c79eacfc5" providerId="ADAL" clId="{B234EE9D-40DD-439F-97A6-E8DB58813524}" dt="2024-02-08T20:07:17.473" v="64" actId="47"/>
        <pc:sldMkLst>
          <pc:docMk/>
          <pc:sldMk cId="2032254380" sldId="368"/>
        </pc:sldMkLst>
      </pc:sldChg>
      <pc:sldChg chg="del">
        <pc:chgData name="Winfrey Avant, Deneca" userId="bf81dfd3-d708-4cc2-99e1-403c79eacfc5" providerId="ADAL" clId="{B234EE9D-40DD-439F-97A6-E8DB58813524}" dt="2024-02-08T20:07:18.367" v="66" actId="47"/>
        <pc:sldMkLst>
          <pc:docMk/>
          <pc:sldMk cId="1807689429" sldId="369"/>
        </pc:sldMkLst>
      </pc:sldChg>
      <pc:sldChg chg="del">
        <pc:chgData name="Winfrey Avant, Deneca" userId="bf81dfd3-d708-4cc2-99e1-403c79eacfc5" providerId="ADAL" clId="{B234EE9D-40DD-439F-97A6-E8DB58813524}" dt="2024-02-08T20:44:23.974" v="104" actId="47"/>
        <pc:sldMkLst>
          <pc:docMk/>
          <pc:sldMk cId="2607036751" sldId="381"/>
        </pc:sldMkLst>
      </pc:sldChg>
      <pc:sldChg chg="del">
        <pc:chgData name="Winfrey Avant, Deneca" userId="bf81dfd3-d708-4cc2-99e1-403c79eacfc5" providerId="ADAL" clId="{B234EE9D-40DD-439F-97A6-E8DB58813524}" dt="2024-02-08T20:07:53.974" v="81" actId="47"/>
        <pc:sldMkLst>
          <pc:docMk/>
          <pc:sldMk cId="3605261408" sldId="382"/>
        </pc:sldMkLst>
      </pc:sldChg>
      <pc:sldChg chg="del">
        <pc:chgData name="Winfrey Avant, Deneca" userId="bf81dfd3-d708-4cc2-99e1-403c79eacfc5" providerId="ADAL" clId="{B234EE9D-40DD-439F-97A6-E8DB58813524}" dt="2024-02-08T20:07:54.489" v="82" actId="47"/>
        <pc:sldMkLst>
          <pc:docMk/>
          <pc:sldMk cId="387718527" sldId="383"/>
        </pc:sldMkLst>
      </pc:sldChg>
      <pc:sldChg chg="del">
        <pc:chgData name="Winfrey Avant, Deneca" userId="bf81dfd3-d708-4cc2-99e1-403c79eacfc5" providerId="ADAL" clId="{B234EE9D-40DD-439F-97A6-E8DB58813524}" dt="2024-02-08T20:07:54.946" v="83" actId="47"/>
        <pc:sldMkLst>
          <pc:docMk/>
          <pc:sldMk cId="2411000157" sldId="384"/>
        </pc:sldMkLst>
      </pc:sldChg>
      <pc:sldChg chg="del">
        <pc:chgData name="Winfrey Avant, Deneca" userId="bf81dfd3-d708-4cc2-99e1-403c79eacfc5" providerId="ADAL" clId="{B234EE9D-40DD-439F-97A6-E8DB58813524}" dt="2024-02-08T20:08:00.034" v="84" actId="47"/>
        <pc:sldMkLst>
          <pc:docMk/>
          <pc:sldMk cId="2948318464" sldId="386"/>
        </pc:sldMkLst>
      </pc:sldChg>
      <pc:sldChg chg="del">
        <pc:chgData name="Winfrey Avant, Deneca" userId="bf81dfd3-d708-4cc2-99e1-403c79eacfc5" providerId="ADAL" clId="{B234EE9D-40DD-439F-97A6-E8DB58813524}" dt="2024-02-08T20:08:00.393" v="85" actId="47"/>
        <pc:sldMkLst>
          <pc:docMk/>
          <pc:sldMk cId="4076345046" sldId="387"/>
        </pc:sldMkLst>
      </pc:sldChg>
      <pc:sldChg chg="del">
        <pc:chgData name="Winfrey Avant, Deneca" userId="bf81dfd3-d708-4cc2-99e1-403c79eacfc5" providerId="ADAL" clId="{B234EE9D-40DD-439F-97A6-E8DB58813524}" dt="2024-02-08T20:08:00.864" v="86" actId="47"/>
        <pc:sldMkLst>
          <pc:docMk/>
          <pc:sldMk cId="2490686445" sldId="388"/>
        </pc:sldMkLst>
      </pc:sldChg>
      <pc:sldChg chg="del">
        <pc:chgData name="Winfrey Avant, Deneca" userId="bf81dfd3-d708-4cc2-99e1-403c79eacfc5" providerId="ADAL" clId="{B234EE9D-40DD-439F-97A6-E8DB58813524}" dt="2024-02-08T20:08:08.314" v="87" actId="47"/>
        <pc:sldMkLst>
          <pc:docMk/>
          <pc:sldMk cId="958691591" sldId="389"/>
        </pc:sldMkLst>
      </pc:sldChg>
      <pc:sldChg chg="del">
        <pc:chgData name="Winfrey Avant, Deneca" userId="bf81dfd3-d708-4cc2-99e1-403c79eacfc5" providerId="ADAL" clId="{B234EE9D-40DD-439F-97A6-E8DB58813524}" dt="2024-02-08T20:08:08.737" v="88" actId="47"/>
        <pc:sldMkLst>
          <pc:docMk/>
          <pc:sldMk cId="4152459223" sldId="390"/>
        </pc:sldMkLst>
      </pc:sldChg>
      <pc:sldChg chg="del">
        <pc:chgData name="Winfrey Avant, Deneca" userId="bf81dfd3-d708-4cc2-99e1-403c79eacfc5" providerId="ADAL" clId="{B234EE9D-40DD-439F-97A6-E8DB58813524}" dt="2024-02-08T20:08:09.184" v="89" actId="47"/>
        <pc:sldMkLst>
          <pc:docMk/>
          <pc:sldMk cId="1158898161" sldId="391"/>
        </pc:sldMkLst>
      </pc:sldChg>
      <pc:sldChg chg="del">
        <pc:chgData name="Winfrey Avant, Deneca" userId="bf81dfd3-d708-4cc2-99e1-403c79eacfc5" providerId="ADAL" clId="{B234EE9D-40DD-439F-97A6-E8DB58813524}" dt="2024-02-08T20:08:09.916" v="90" actId="47"/>
        <pc:sldMkLst>
          <pc:docMk/>
          <pc:sldMk cId="3526498687" sldId="392"/>
        </pc:sldMkLst>
      </pc:sldChg>
      <pc:sldChg chg="del">
        <pc:chgData name="Winfrey Avant, Deneca" userId="bf81dfd3-d708-4cc2-99e1-403c79eacfc5" providerId="ADAL" clId="{B234EE9D-40DD-439F-97A6-E8DB58813524}" dt="2024-02-08T20:08:16.959" v="91" actId="47"/>
        <pc:sldMkLst>
          <pc:docMk/>
          <pc:sldMk cId="2434871804" sldId="394"/>
        </pc:sldMkLst>
      </pc:sldChg>
      <pc:sldChg chg="del">
        <pc:chgData name="Winfrey Avant, Deneca" userId="bf81dfd3-d708-4cc2-99e1-403c79eacfc5" providerId="ADAL" clId="{B234EE9D-40DD-439F-97A6-E8DB58813524}" dt="2024-02-08T20:08:17.430" v="92" actId="47"/>
        <pc:sldMkLst>
          <pc:docMk/>
          <pc:sldMk cId="2811836134" sldId="395"/>
        </pc:sldMkLst>
      </pc:sldChg>
      <pc:sldChg chg="del">
        <pc:chgData name="Winfrey Avant, Deneca" userId="bf81dfd3-d708-4cc2-99e1-403c79eacfc5" providerId="ADAL" clId="{B234EE9D-40DD-439F-97A6-E8DB58813524}" dt="2024-02-08T20:08:17.907" v="93" actId="47"/>
        <pc:sldMkLst>
          <pc:docMk/>
          <pc:sldMk cId="342281599" sldId="396"/>
        </pc:sldMkLst>
      </pc:sldChg>
      <pc:sldChg chg="del">
        <pc:chgData name="Winfrey Avant, Deneca" userId="bf81dfd3-d708-4cc2-99e1-403c79eacfc5" providerId="ADAL" clId="{B234EE9D-40DD-439F-97A6-E8DB58813524}" dt="2024-02-08T20:08:25.047" v="94" actId="47"/>
        <pc:sldMkLst>
          <pc:docMk/>
          <pc:sldMk cId="2420575199" sldId="397"/>
        </pc:sldMkLst>
      </pc:sldChg>
      <pc:sldChg chg="del">
        <pc:chgData name="Winfrey Avant, Deneca" userId="bf81dfd3-d708-4cc2-99e1-403c79eacfc5" providerId="ADAL" clId="{B234EE9D-40DD-439F-97A6-E8DB58813524}" dt="2024-02-08T20:08:25.458" v="95" actId="47"/>
        <pc:sldMkLst>
          <pc:docMk/>
          <pc:sldMk cId="2018018135" sldId="398"/>
        </pc:sldMkLst>
      </pc:sldChg>
      <pc:sldChg chg="del">
        <pc:chgData name="Winfrey Avant, Deneca" userId="bf81dfd3-d708-4cc2-99e1-403c79eacfc5" providerId="ADAL" clId="{B234EE9D-40DD-439F-97A6-E8DB58813524}" dt="2024-02-08T20:08:25.966" v="96" actId="47"/>
        <pc:sldMkLst>
          <pc:docMk/>
          <pc:sldMk cId="2052387725" sldId="399"/>
        </pc:sldMkLst>
      </pc:sldChg>
      <pc:sldChg chg="del">
        <pc:chgData name="Winfrey Avant, Deneca" userId="bf81dfd3-d708-4cc2-99e1-403c79eacfc5" providerId="ADAL" clId="{B234EE9D-40DD-439F-97A6-E8DB58813524}" dt="2024-02-08T20:08:26.394" v="97" actId="47"/>
        <pc:sldMkLst>
          <pc:docMk/>
          <pc:sldMk cId="1865929377" sldId="400"/>
        </pc:sldMkLst>
      </pc:sldChg>
      <pc:sldChg chg="del">
        <pc:chgData name="Winfrey Avant, Deneca" userId="bf81dfd3-d708-4cc2-99e1-403c79eacfc5" providerId="ADAL" clId="{B234EE9D-40DD-439F-97A6-E8DB58813524}" dt="2024-02-08T20:08:30.543" v="98" actId="47"/>
        <pc:sldMkLst>
          <pc:docMk/>
          <pc:sldMk cId="1315953798" sldId="402"/>
        </pc:sldMkLst>
      </pc:sldChg>
      <pc:sldChg chg="del">
        <pc:chgData name="Winfrey Avant, Deneca" userId="bf81dfd3-d708-4cc2-99e1-403c79eacfc5" providerId="ADAL" clId="{B234EE9D-40DD-439F-97A6-E8DB58813524}" dt="2024-02-08T20:08:30.963" v="99" actId="47"/>
        <pc:sldMkLst>
          <pc:docMk/>
          <pc:sldMk cId="4103998826" sldId="403"/>
        </pc:sldMkLst>
      </pc:sldChg>
      <pc:sldChg chg="del">
        <pc:chgData name="Winfrey Avant, Deneca" userId="bf81dfd3-d708-4cc2-99e1-403c79eacfc5" providerId="ADAL" clId="{B234EE9D-40DD-439F-97A6-E8DB58813524}" dt="2024-02-08T20:08:31.388" v="100" actId="47"/>
        <pc:sldMkLst>
          <pc:docMk/>
          <pc:sldMk cId="2940701029" sldId="404"/>
        </pc:sldMkLst>
      </pc:sldChg>
      <pc:sldChg chg="del">
        <pc:chgData name="Winfrey Avant, Deneca" userId="bf81dfd3-d708-4cc2-99e1-403c79eacfc5" providerId="ADAL" clId="{B234EE9D-40DD-439F-97A6-E8DB58813524}" dt="2024-02-08T20:07:23.702" v="67" actId="47"/>
        <pc:sldMkLst>
          <pc:docMk/>
          <pc:sldMk cId="2960595845" sldId="414"/>
        </pc:sldMkLst>
      </pc:sldChg>
      <pc:sldChg chg="del">
        <pc:chgData name="Winfrey Avant, Deneca" userId="bf81dfd3-d708-4cc2-99e1-403c79eacfc5" providerId="ADAL" clId="{B234EE9D-40DD-439F-97A6-E8DB58813524}" dt="2024-02-08T20:07:24.356" v="68" actId="47"/>
        <pc:sldMkLst>
          <pc:docMk/>
          <pc:sldMk cId="2709934777" sldId="415"/>
        </pc:sldMkLst>
      </pc:sldChg>
      <pc:sldChg chg="del">
        <pc:chgData name="Winfrey Avant, Deneca" userId="bf81dfd3-d708-4cc2-99e1-403c79eacfc5" providerId="ADAL" clId="{B234EE9D-40DD-439F-97A6-E8DB58813524}" dt="2024-02-08T20:07:24.841" v="69" actId="47"/>
        <pc:sldMkLst>
          <pc:docMk/>
          <pc:sldMk cId="1502383172" sldId="416"/>
        </pc:sldMkLst>
      </pc:sldChg>
      <pc:sldChg chg="del">
        <pc:chgData name="Winfrey Avant, Deneca" userId="bf81dfd3-d708-4cc2-99e1-403c79eacfc5" providerId="ADAL" clId="{B234EE9D-40DD-439F-97A6-E8DB58813524}" dt="2024-02-08T20:07:25.880" v="70" actId="47"/>
        <pc:sldMkLst>
          <pc:docMk/>
          <pc:sldMk cId="695791510" sldId="417"/>
        </pc:sldMkLst>
      </pc:sldChg>
      <pc:sldChg chg="del">
        <pc:chgData name="Winfrey Avant, Deneca" userId="bf81dfd3-d708-4cc2-99e1-403c79eacfc5" providerId="ADAL" clId="{B234EE9D-40DD-439F-97A6-E8DB58813524}" dt="2024-02-08T20:07:33.412" v="71" actId="47"/>
        <pc:sldMkLst>
          <pc:docMk/>
          <pc:sldMk cId="859148175" sldId="419"/>
        </pc:sldMkLst>
      </pc:sldChg>
      <pc:sldChg chg="del">
        <pc:chgData name="Winfrey Avant, Deneca" userId="bf81dfd3-d708-4cc2-99e1-403c79eacfc5" providerId="ADAL" clId="{B234EE9D-40DD-439F-97A6-E8DB58813524}" dt="2024-02-08T20:07:33.853" v="72" actId="47"/>
        <pc:sldMkLst>
          <pc:docMk/>
          <pc:sldMk cId="589492746" sldId="420"/>
        </pc:sldMkLst>
      </pc:sldChg>
      <pc:sldChg chg="del">
        <pc:chgData name="Winfrey Avant, Deneca" userId="bf81dfd3-d708-4cc2-99e1-403c79eacfc5" providerId="ADAL" clId="{B234EE9D-40DD-439F-97A6-E8DB58813524}" dt="2024-02-08T20:07:34.309" v="73" actId="47"/>
        <pc:sldMkLst>
          <pc:docMk/>
          <pc:sldMk cId="1387563422" sldId="421"/>
        </pc:sldMkLst>
      </pc:sldChg>
      <pc:sldChg chg="del">
        <pc:chgData name="Winfrey Avant, Deneca" userId="bf81dfd3-d708-4cc2-99e1-403c79eacfc5" providerId="ADAL" clId="{B234EE9D-40DD-439F-97A6-E8DB58813524}" dt="2024-02-08T20:07:39.617" v="74" actId="47"/>
        <pc:sldMkLst>
          <pc:docMk/>
          <pc:sldMk cId="2293455924" sldId="422"/>
        </pc:sldMkLst>
      </pc:sldChg>
      <pc:sldChg chg="del">
        <pc:chgData name="Winfrey Avant, Deneca" userId="bf81dfd3-d708-4cc2-99e1-403c79eacfc5" providerId="ADAL" clId="{B234EE9D-40DD-439F-97A6-E8DB58813524}" dt="2024-02-08T20:07:40.056" v="75" actId="47"/>
        <pc:sldMkLst>
          <pc:docMk/>
          <pc:sldMk cId="2024970522" sldId="423"/>
        </pc:sldMkLst>
      </pc:sldChg>
      <pc:sldChg chg="del">
        <pc:chgData name="Winfrey Avant, Deneca" userId="bf81dfd3-d708-4cc2-99e1-403c79eacfc5" providerId="ADAL" clId="{B234EE9D-40DD-439F-97A6-E8DB58813524}" dt="2024-02-08T20:07:40.449" v="76" actId="47"/>
        <pc:sldMkLst>
          <pc:docMk/>
          <pc:sldMk cId="380302261" sldId="424"/>
        </pc:sldMkLst>
      </pc:sldChg>
      <pc:sldChg chg="del">
        <pc:chgData name="Winfrey Avant, Deneca" userId="bf81dfd3-d708-4cc2-99e1-403c79eacfc5" providerId="ADAL" clId="{B234EE9D-40DD-439F-97A6-E8DB58813524}" dt="2024-02-08T20:07:40.858" v="77" actId="47"/>
        <pc:sldMkLst>
          <pc:docMk/>
          <pc:sldMk cId="2709563418" sldId="425"/>
        </pc:sldMkLst>
      </pc:sldChg>
      <pc:sldChg chg="del">
        <pc:chgData name="Winfrey Avant, Deneca" userId="bf81dfd3-d708-4cc2-99e1-403c79eacfc5" providerId="ADAL" clId="{B234EE9D-40DD-439F-97A6-E8DB58813524}" dt="2024-02-08T20:07:43.433" v="78" actId="47"/>
        <pc:sldMkLst>
          <pc:docMk/>
          <pc:sldMk cId="793194824" sldId="426"/>
        </pc:sldMkLst>
      </pc:sldChg>
      <pc:sldChg chg="del">
        <pc:chgData name="Winfrey Avant, Deneca" userId="bf81dfd3-d708-4cc2-99e1-403c79eacfc5" providerId="ADAL" clId="{B234EE9D-40DD-439F-97A6-E8DB58813524}" dt="2024-02-08T20:07:43.779" v="79" actId="47"/>
        <pc:sldMkLst>
          <pc:docMk/>
          <pc:sldMk cId="3844733828" sldId="427"/>
        </pc:sldMkLst>
      </pc:sldChg>
      <pc:sldChg chg="del">
        <pc:chgData name="Winfrey Avant, Deneca" userId="bf81dfd3-d708-4cc2-99e1-403c79eacfc5" providerId="ADAL" clId="{B234EE9D-40DD-439F-97A6-E8DB58813524}" dt="2024-02-08T20:07:44.220" v="80" actId="47"/>
        <pc:sldMkLst>
          <pc:docMk/>
          <pc:sldMk cId="1090797534" sldId="428"/>
        </pc:sldMkLst>
      </pc:sldChg>
      <pc:sldChg chg="del">
        <pc:chgData name="Winfrey Avant, Deneca" userId="bf81dfd3-d708-4cc2-99e1-403c79eacfc5" providerId="ADAL" clId="{B234EE9D-40DD-439F-97A6-E8DB58813524}" dt="2024-02-08T20:04:44.887" v="12" actId="47"/>
        <pc:sldMkLst>
          <pc:docMk/>
          <pc:sldMk cId="4060937838" sldId="433"/>
        </pc:sldMkLst>
      </pc:sldChg>
      <pc:sldChg chg="del">
        <pc:chgData name="Winfrey Avant, Deneca" userId="bf81dfd3-d708-4cc2-99e1-403c79eacfc5" providerId="ADAL" clId="{B234EE9D-40DD-439F-97A6-E8DB58813524}" dt="2024-02-08T20:05:11.098" v="22" actId="47"/>
        <pc:sldMkLst>
          <pc:docMk/>
          <pc:sldMk cId="2879041480" sldId="440"/>
        </pc:sldMkLst>
      </pc:sldChg>
      <pc:sldChg chg="del">
        <pc:chgData name="Winfrey Avant, Deneca" userId="bf81dfd3-d708-4cc2-99e1-403c79eacfc5" providerId="ADAL" clId="{B234EE9D-40DD-439F-97A6-E8DB58813524}" dt="2024-02-08T20:05:39.473" v="32" actId="47"/>
        <pc:sldMkLst>
          <pc:docMk/>
          <pc:sldMk cId="3747040881" sldId="455"/>
        </pc:sldMkLst>
      </pc:sldChg>
      <pc:sldChg chg="del">
        <pc:chgData name="Winfrey Avant, Deneca" userId="bf81dfd3-d708-4cc2-99e1-403c79eacfc5" providerId="ADAL" clId="{B234EE9D-40DD-439F-97A6-E8DB58813524}" dt="2024-02-08T20:05:39.915" v="33" actId="47"/>
        <pc:sldMkLst>
          <pc:docMk/>
          <pc:sldMk cId="3759307565" sldId="456"/>
        </pc:sldMkLst>
      </pc:sldChg>
      <pc:sldChg chg="del">
        <pc:chgData name="Winfrey Avant, Deneca" userId="bf81dfd3-d708-4cc2-99e1-403c79eacfc5" providerId="ADAL" clId="{B234EE9D-40DD-439F-97A6-E8DB58813524}" dt="2024-02-08T20:05:40.358" v="34" actId="47"/>
        <pc:sldMkLst>
          <pc:docMk/>
          <pc:sldMk cId="1550986289" sldId="457"/>
        </pc:sldMkLst>
      </pc:sldChg>
      <pc:sldChg chg="del">
        <pc:chgData name="Winfrey Avant, Deneca" userId="bf81dfd3-d708-4cc2-99e1-403c79eacfc5" providerId="ADAL" clId="{B234EE9D-40DD-439F-97A6-E8DB58813524}" dt="2024-02-08T20:05:40.828" v="35" actId="47"/>
        <pc:sldMkLst>
          <pc:docMk/>
          <pc:sldMk cId="3407386214" sldId="458"/>
        </pc:sldMkLst>
      </pc:sldChg>
      <pc:sldChg chg="del">
        <pc:chgData name="Winfrey Avant, Deneca" userId="bf81dfd3-d708-4cc2-99e1-403c79eacfc5" providerId="ADAL" clId="{B234EE9D-40DD-439F-97A6-E8DB58813524}" dt="2024-02-08T20:05:46.911" v="36" actId="47"/>
        <pc:sldMkLst>
          <pc:docMk/>
          <pc:sldMk cId="1456079782" sldId="460"/>
        </pc:sldMkLst>
      </pc:sldChg>
      <pc:sldChg chg="del">
        <pc:chgData name="Winfrey Avant, Deneca" userId="bf81dfd3-d708-4cc2-99e1-403c79eacfc5" providerId="ADAL" clId="{B234EE9D-40DD-439F-97A6-E8DB58813524}" dt="2024-02-08T20:05:47.466" v="37" actId="47"/>
        <pc:sldMkLst>
          <pc:docMk/>
          <pc:sldMk cId="819616500" sldId="461"/>
        </pc:sldMkLst>
      </pc:sldChg>
      <pc:sldChg chg="del">
        <pc:chgData name="Winfrey Avant, Deneca" userId="bf81dfd3-d708-4cc2-99e1-403c79eacfc5" providerId="ADAL" clId="{B234EE9D-40DD-439F-97A6-E8DB58813524}" dt="2024-02-08T20:05:48.063" v="38" actId="47"/>
        <pc:sldMkLst>
          <pc:docMk/>
          <pc:sldMk cId="3708695083" sldId="462"/>
        </pc:sldMkLst>
      </pc:sldChg>
      <pc:sldChg chg="del">
        <pc:chgData name="Winfrey Avant, Deneca" userId="bf81dfd3-d708-4cc2-99e1-403c79eacfc5" providerId="ADAL" clId="{B234EE9D-40DD-439F-97A6-E8DB58813524}" dt="2024-02-08T20:06:11.197" v="46" actId="47"/>
        <pc:sldMkLst>
          <pc:docMk/>
          <pc:sldMk cId="2752622391" sldId="465"/>
        </pc:sldMkLst>
      </pc:sldChg>
      <pc:sldChg chg="del">
        <pc:chgData name="Winfrey Avant, Deneca" userId="bf81dfd3-d708-4cc2-99e1-403c79eacfc5" providerId="ADAL" clId="{B234EE9D-40DD-439F-97A6-E8DB58813524}" dt="2024-02-08T20:06:11.602" v="47" actId="47"/>
        <pc:sldMkLst>
          <pc:docMk/>
          <pc:sldMk cId="1182117402" sldId="466"/>
        </pc:sldMkLst>
      </pc:sldChg>
      <pc:sldChg chg="del">
        <pc:chgData name="Winfrey Avant, Deneca" userId="bf81dfd3-d708-4cc2-99e1-403c79eacfc5" providerId="ADAL" clId="{B234EE9D-40DD-439F-97A6-E8DB58813524}" dt="2024-02-08T20:06:11.982" v="48" actId="47"/>
        <pc:sldMkLst>
          <pc:docMk/>
          <pc:sldMk cId="3745866725" sldId="467"/>
        </pc:sldMkLst>
      </pc:sldChg>
      <pc:sldChg chg="del">
        <pc:chgData name="Winfrey Avant, Deneca" userId="bf81dfd3-d708-4cc2-99e1-403c79eacfc5" providerId="ADAL" clId="{B234EE9D-40DD-439F-97A6-E8DB58813524}" dt="2024-02-08T20:06:12.486" v="49" actId="47"/>
        <pc:sldMkLst>
          <pc:docMk/>
          <pc:sldMk cId="182737278" sldId="468"/>
        </pc:sldMkLst>
      </pc:sldChg>
      <pc:sldChg chg="del">
        <pc:chgData name="Winfrey Avant, Deneca" userId="bf81dfd3-d708-4cc2-99e1-403c79eacfc5" providerId="ADAL" clId="{B234EE9D-40DD-439F-97A6-E8DB58813524}" dt="2024-02-08T20:06:17.576" v="50" actId="47"/>
        <pc:sldMkLst>
          <pc:docMk/>
          <pc:sldMk cId="4055362113" sldId="470"/>
        </pc:sldMkLst>
      </pc:sldChg>
      <pc:sldChg chg="del">
        <pc:chgData name="Winfrey Avant, Deneca" userId="bf81dfd3-d708-4cc2-99e1-403c79eacfc5" providerId="ADAL" clId="{B234EE9D-40DD-439F-97A6-E8DB58813524}" dt="2024-02-08T20:06:17.983" v="51" actId="47"/>
        <pc:sldMkLst>
          <pc:docMk/>
          <pc:sldMk cId="3523425982" sldId="471"/>
        </pc:sldMkLst>
      </pc:sldChg>
      <pc:sldChg chg="del">
        <pc:chgData name="Winfrey Avant, Deneca" userId="bf81dfd3-d708-4cc2-99e1-403c79eacfc5" providerId="ADAL" clId="{B234EE9D-40DD-439F-97A6-E8DB58813524}" dt="2024-02-08T20:06:18.377" v="52" actId="47"/>
        <pc:sldMkLst>
          <pc:docMk/>
          <pc:sldMk cId="2325336111" sldId="47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3%20-%20Census%20Data%20FY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4%20-%20Unemploymment%20Data%20FY2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4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3%20-%20Census%20Data%20FY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3%20-%20Census%20Data%20FY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chartUserShapes" Target="../drawings/drawing8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chartUserShapes" Target="../drawings/drawing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chartUserShapes" Target="../drawings/drawing10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4.xml"/><Relationship Id="rId1" Type="http://schemas.microsoft.com/office/2011/relationships/chartStyle" Target="style44.xml"/><Relationship Id="rId4" Type="http://schemas.openxmlformats.org/officeDocument/2006/relationships/chartUserShapes" Target="../drawings/drawing11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3%20-%20Census%20Data%20FY2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Mertens\Illinois%20State%20University\EVALUATIONS\PEP%20Project%20(Doris%20Houston)\Analyses\PEP%20Files\FY%2022\4%20-%20Unemploymment%20Data%20FY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'AFCARS Report'!$B$1</c:f>
              <c:strCache>
                <c:ptCount val="1"/>
                <c:pt idx="0">
                  <c:v>Youth in Care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'AFCARS Report'!$A$2:$A$7</c:f>
              <c:numCache>
                <c:formatCode>0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'AFCARS Report'!$B$2:$B$7</c:f>
              <c:numCache>
                <c:formatCode>#,##0</c:formatCode>
                <c:ptCount val="6"/>
                <c:pt idx="0">
                  <c:v>429961</c:v>
                </c:pt>
                <c:pt idx="1">
                  <c:v>436556</c:v>
                </c:pt>
                <c:pt idx="2">
                  <c:v>437337</c:v>
                </c:pt>
                <c:pt idx="3">
                  <c:v>426325</c:v>
                </c:pt>
                <c:pt idx="4">
                  <c:v>407318</c:v>
                </c:pt>
                <c:pt idx="5">
                  <c:v>391098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5F-478F-98E3-89135BBB0A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8206288"/>
        <c:axId val="1048372784"/>
      </c:lineChart>
      <c:catAx>
        <c:axId val="1228206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 dirty="0"/>
                  <a:t>Fiscal Year</a:t>
                </a:r>
              </a:p>
            </c:rich>
          </c:tx>
          <c:layout>
            <c:manualLayout>
              <c:xMode val="edge"/>
              <c:yMode val="edge"/>
              <c:x val="0.39886111111111111"/>
              <c:y val="0.906458151064450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8372784"/>
        <c:crosses val="autoZero"/>
        <c:auto val="1"/>
        <c:lblAlgn val="ctr"/>
        <c:lblOffset val="100"/>
        <c:noMultiLvlLbl val="0"/>
      </c:catAx>
      <c:valAx>
        <c:axId val="104837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/>
                  <a:t>Youth in Care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820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580927384077"/>
          <c:y val="9.7713260496342658E-2"/>
          <c:w val="0.86486351706036746"/>
          <c:h val="0.821267761672905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Counties!$A$18</c:f>
              <c:strCache>
                <c:ptCount val="1"/>
                <c:pt idx="0">
                  <c:v>Peoria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80524D3-4EA4-4469-9A03-0FB48F54F40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00C4-49B6-9684-429041B8D30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0CAF5F4-4AE6-485D-AD30-B14C38BA508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00C4-49B6-9684-429041B8D30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C407261-155D-4969-A20D-DCD4FA03D5E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00C4-49B6-9684-429041B8D3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Counties!$A$19:$A$21</c:f>
              <c:strCache>
                <c:ptCount val="3"/>
                <c:pt idx="0">
                  <c:v>Black</c:v>
                </c:pt>
                <c:pt idx="1">
                  <c:v>White</c:v>
                </c:pt>
                <c:pt idx="2">
                  <c:v>Hispanic</c:v>
                </c:pt>
              </c:strCache>
            </c:strRef>
          </c:cat>
          <c:val>
            <c:numRef>
              <c:f>Counties!$B$19:$B$21</c:f>
              <c:numCache>
                <c:formatCode>#,##0.00</c:formatCode>
                <c:ptCount val="3"/>
                <c:pt idx="0">
                  <c:v>2582.3220000000001</c:v>
                </c:pt>
                <c:pt idx="1">
                  <c:v>4498.2959999999994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Counties!$E$19:$E$21</c15:f>
                <c15:dlblRangeCache>
                  <c:ptCount val="3"/>
                  <c:pt idx="0">
                    <c:v>2582.322
 (13%)</c:v>
                  </c:pt>
                  <c:pt idx="1">
                    <c:v>4498.296
 (4%)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00C4-49B6-9684-429041B8D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1919104"/>
        <c:axId val="1356454368"/>
      </c:barChart>
      <c:catAx>
        <c:axId val="131191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6454368"/>
        <c:crosses val="autoZero"/>
        <c:auto val="1"/>
        <c:lblAlgn val="ctr"/>
        <c:lblOffset val="100"/>
        <c:noMultiLvlLbl val="0"/>
      </c:catAx>
      <c:valAx>
        <c:axId val="135645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91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688226833970466E-2"/>
          <c:y val="0.15686858312710808"/>
          <c:w val="0.90980980927773525"/>
          <c:h val="0.6697736290818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'REPORT SOURCE Graphs'!$V$4</c:f>
              <c:strCache>
                <c:ptCount val="1"/>
                <c:pt idx="0">
                  <c:v>Reported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Graphs'!$Z$5:$Z$13</c:f>
              <c:strCache>
                <c:ptCount val="9"/>
                <c:pt idx="0">
                  <c:v>753
 (44%)</c:v>
                </c:pt>
                <c:pt idx="1">
                  <c:v>894
(39%)</c:v>
                </c:pt>
                <c:pt idx="2">
                  <c:v>47
(37%)</c:v>
                </c:pt>
                <c:pt idx="3">
                  <c:v>109
(52%)</c:v>
                </c:pt>
                <c:pt idx="4">
                  <c:v>13
(14%)</c:v>
                </c:pt>
                <c:pt idx="5">
                  <c:v>173
(15%)</c:v>
                </c:pt>
                <c:pt idx="6">
                  <c:v>374
(29%)</c:v>
                </c:pt>
                <c:pt idx="7">
                  <c:v>236
(24%)</c:v>
                </c:pt>
                <c:pt idx="8">
                  <c:v>64
(21%)</c:v>
                </c:pt>
              </c:strCache>
            </c:strRef>
          </c:cat>
          <c:val>
            <c:numRef>
              <c:f>'REPORT SOURCE Graphs'!$V$5:$V$13</c:f>
              <c:numCache>
                <c:formatCode>0</c:formatCode>
                <c:ptCount val="9"/>
                <c:pt idx="0">
                  <c:v>1693</c:v>
                </c:pt>
                <c:pt idx="1">
                  <c:v>2288</c:v>
                </c:pt>
                <c:pt idx="2">
                  <c:v>127</c:v>
                </c:pt>
                <c:pt idx="3">
                  <c:v>209</c:v>
                </c:pt>
                <c:pt idx="4">
                  <c:v>96</c:v>
                </c:pt>
                <c:pt idx="5">
                  <c:v>1167</c:v>
                </c:pt>
                <c:pt idx="6">
                  <c:v>1297</c:v>
                </c:pt>
                <c:pt idx="7">
                  <c:v>975</c:v>
                </c:pt>
                <c:pt idx="8">
                  <c:v>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97-49EE-8156-C4B2CE9E3E04}"/>
            </c:ext>
          </c:extLst>
        </c:ser>
        <c:ser>
          <c:idx val="1"/>
          <c:order val="1"/>
          <c:tx>
            <c:strRef>
              <c:f>'REPORT SOURCE Graphs'!$W$4</c:f>
              <c:strCache>
                <c:ptCount val="1"/>
                <c:pt idx="0">
                  <c:v>Indicated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Graphs'!$Z$5:$Z$13</c:f>
              <c:strCache>
                <c:ptCount val="9"/>
                <c:pt idx="0">
                  <c:v>753
 (44%)</c:v>
                </c:pt>
                <c:pt idx="1">
                  <c:v>894
(39%)</c:v>
                </c:pt>
                <c:pt idx="2">
                  <c:v>47
(37%)</c:v>
                </c:pt>
                <c:pt idx="3">
                  <c:v>109
(52%)</c:v>
                </c:pt>
                <c:pt idx="4">
                  <c:v>13
(14%)</c:v>
                </c:pt>
                <c:pt idx="5">
                  <c:v>173
(15%)</c:v>
                </c:pt>
                <c:pt idx="6">
                  <c:v>374
(29%)</c:v>
                </c:pt>
                <c:pt idx="7">
                  <c:v>236
(24%)</c:v>
                </c:pt>
                <c:pt idx="8">
                  <c:v>64
(21%)</c:v>
                </c:pt>
              </c:strCache>
            </c:strRef>
          </c:cat>
          <c:val>
            <c:numRef>
              <c:f>'REPORT SOURCE Graphs'!$W$5:$W$13</c:f>
              <c:numCache>
                <c:formatCode>0</c:formatCode>
                <c:ptCount val="9"/>
                <c:pt idx="0">
                  <c:v>753</c:v>
                </c:pt>
                <c:pt idx="1">
                  <c:v>894</c:v>
                </c:pt>
                <c:pt idx="2">
                  <c:v>47</c:v>
                </c:pt>
                <c:pt idx="3">
                  <c:v>109</c:v>
                </c:pt>
                <c:pt idx="4">
                  <c:v>13</c:v>
                </c:pt>
                <c:pt idx="5">
                  <c:v>173</c:v>
                </c:pt>
                <c:pt idx="6">
                  <c:v>374</c:v>
                </c:pt>
                <c:pt idx="7">
                  <c:v>236</c:v>
                </c:pt>
                <c:pt idx="8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97-49EE-8156-C4B2CE9E3E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21358848"/>
        <c:axId val="1875752944"/>
      </c:barChart>
      <c:catAx>
        <c:axId val="1921358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75752944"/>
        <c:crosses val="autoZero"/>
        <c:auto val="1"/>
        <c:lblAlgn val="ctr"/>
        <c:lblOffset val="100"/>
        <c:noMultiLvlLbl val="0"/>
      </c:catAx>
      <c:valAx>
        <c:axId val="187575294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135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016313682208806E-2"/>
          <c:y val="0.15686858312710808"/>
          <c:w val="0.90048172242949698"/>
          <c:h val="0.692936210569751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'REPORT SOURCE Graphs'!$AP$4</c:f>
              <c:strCache>
                <c:ptCount val="1"/>
                <c:pt idx="0">
                  <c:v>Reported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Graphs'!$AT$5:$AT$13</c:f>
              <c:strCache>
                <c:ptCount val="9"/>
                <c:pt idx="0">
                  <c:v>27351
 (40%)</c:v>
                </c:pt>
                <c:pt idx="1">
                  <c:v>12994
(33%)</c:v>
                </c:pt>
                <c:pt idx="2">
                  <c:v>657
(36%)</c:v>
                </c:pt>
                <c:pt idx="3">
                  <c:v>1674
(45%)</c:v>
                </c:pt>
                <c:pt idx="4">
                  <c:v>642
(17%)</c:v>
                </c:pt>
                <c:pt idx="5">
                  <c:v>8548
(13%)</c:v>
                </c:pt>
                <c:pt idx="6">
                  <c:v>7557
(21%)</c:v>
                </c:pt>
                <c:pt idx="7">
                  <c:v>10744
(21%)</c:v>
                </c:pt>
                <c:pt idx="8">
                  <c:v>7249
(15%)</c:v>
                </c:pt>
              </c:strCache>
            </c:strRef>
          </c:cat>
          <c:val>
            <c:numRef>
              <c:f>'REPORT SOURCE Graphs'!$AP$5:$AP$13</c:f>
              <c:numCache>
                <c:formatCode>0</c:formatCode>
                <c:ptCount val="9"/>
                <c:pt idx="0">
                  <c:v>68743</c:v>
                </c:pt>
                <c:pt idx="1">
                  <c:v>39638</c:v>
                </c:pt>
                <c:pt idx="2">
                  <c:v>1809</c:v>
                </c:pt>
                <c:pt idx="3">
                  <c:v>3714</c:v>
                </c:pt>
                <c:pt idx="4">
                  <c:v>3695</c:v>
                </c:pt>
                <c:pt idx="5">
                  <c:v>67493</c:v>
                </c:pt>
                <c:pt idx="6">
                  <c:v>35440</c:v>
                </c:pt>
                <c:pt idx="7">
                  <c:v>50642</c:v>
                </c:pt>
                <c:pt idx="8">
                  <c:v>48000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43-41AC-A7CF-0CCAC4191A33}"/>
            </c:ext>
          </c:extLst>
        </c:ser>
        <c:ser>
          <c:idx val="1"/>
          <c:order val="1"/>
          <c:tx>
            <c:strRef>
              <c:f>'REPORT SOURCE Graphs'!$AQ$4</c:f>
              <c:strCache>
                <c:ptCount val="1"/>
                <c:pt idx="0">
                  <c:v>Indicated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Graphs'!$AT$5:$AT$13</c:f>
              <c:strCache>
                <c:ptCount val="9"/>
                <c:pt idx="0">
                  <c:v>27351
 (40%)</c:v>
                </c:pt>
                <c:pt idx="1">
                  <c:v>12994
(33%)</c:v>
                </c:pt>
                <c:pt idx="2">
                  <c:v>657
(36%)</c:v>
                </c:pt>
                <c:pt idx="3">
                  <c:v>1674
(45%)</c:v>
                </c:pt>
                <c:pt idx="4">
                  <c:v>642
(17%)</c:v>
                </c:pt>
                <c:pt idx="5">
                  <c:v>8548
(13%)</c:v>
                </c:pt>
                <c:pt idx="6">
                  <c:v>7557
(21%)</c:v>
                </c:pt>
                <c:pt idx="7">
                  <c:v>10744
(21%)</c:v>
                </c:pt>
                <c:pt idx="8">
                  <c:v>7249
(15%)</c:v>
                </c:pt>
              </c:strCache>
            </c:strRef>
          </c:cat>
          <c:val>
            <c:numRef>
              <c:f>'REPORT SOURCE Graphs'!$AQ$5:$AQ$13</c:f>
              <c:numCache>
                <c:formatCode>0</c:formatCode>
                <c:ptCount val="9"/>
                <c:pt idx="0">
                  <c:v>27351</c:v>
                </c:pt>
                <c:pt idx="1">
                  <c:v>12994</c:v>
                </c:pt>
                <c:pt idx="2">
                  <c:v>657</c:v>
                </c:pt>
                <c:pt idx="3">
                  <c:v>1674</c:v>
                </c:pt>
                <c:pt idx="4">
                  <c:v>642</c:v>
                </c:pt>
                <c:pt idx="5">
                  <c:v>8548</c:v>
                </c:pt>
                <c:pt idx="6">
                  <c:v>7557</c:v>
                </c:pt>
                <c:pt idx="7">
                  <c:v>10744</c:v>
                </c:pt>
                <c:pt idx="8">
                  <c:v>7249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43-41AC-A7CF-0CCAC4191A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21358848"/>
        <c:axId val="1875752944"/>
      </c:barChart>
      <c:catAx>
        <c:axId val="1921358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75752944"/>
        <c:crosses val="autoZero"/>
        <c:auto val="1"/>
        <c:lblAlgn val="ctr"/>
        <c:lblOffset val="100"/>
        <c:noMultiLvlLbl val="0"/>
      </c:catAx>
      <c:valAx>
        <c:axId val="187575294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135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04793254269449E-2"/>
          <c:y val="8.3397720174669523E-2"/>
          <c:w val="0.95349161725796794"/>
          <c:h val="0.774945327250399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Graphs'!$AP$2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FDB19AC-C856-4826-8F1D-B626A9609BE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D0BC-4622-B88F-77D3C96F92B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CEC4883-20CF-4797-B2BA-D0EF438E215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D0BC-4622-B88F-77D3C96F92B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2E09CA3-1557-412E-A5D8-81A7201494A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0BC-4622-B88F-77D3C96F92B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CF39BEF-9924-43BD-B08A-0A27F961247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D0BC-4622-B88F-77D3C96F92B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DCACE53-517B-42B9-8837-CFF575CE6E0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0BC-4622-B88F-77D3C96F92B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587B630-2FF5-459E-A622-97D515C84C2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D0BC-4622-B88F-77D3C96F92B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F05042D-62F9-4168-A6FE-9ED587A1D1D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0BC-4622-B88F-77D3C96F92B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5924B97-F0A9-4F64-9C62-E8CC848DD17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D0BC-4622-B88F-77D3C96F9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Graphs'!$AS$3:$AS$11</c:f>
              <c:strCache>
                <c:ptCount val="9"/>
                <c:pt idx="0">
                  <c:v>3855
 (48%)</c:v>
                </c:pt>
                <c:pt idx="1">
                  <c:v>507
(14%)</c:v>
                </c:pt>
                <c:pt idx="2">
                  <c:v>2458
(43%)</c:v>
                </c:pt>
                <c:pt idx="3">
                  <c:v>2348
(38%)</c:v>
                </c:pt>
                <c:pt idx="4">
                  <c:v>4749
(53%)</c:v>
                </c:pt>
                <c:pt idx="5">
                  <c:v>2707
(32%)</c:v>
                </c:pt>
                <c:pt idx="6">
                  <c:v>4451
(46%)</c:v>
                </c:pt>
                <c:pt idx="7">
                  <c:v>1878
(35%)</c:v>
                </c:pt>
                <c:pt idx="8">
                  <c:v>122219
(29%)</c:v>
                </c:pt>
              </c:strCache>
            </c:strRef>
          </c:cat>
          <c:val>
            <c:numRef>
              <c:f>'FINDING Graphs'!$AP$3:$AP$10</c:f>
              <c:numCache>
                <c:formatCode>0</c:formatCode>
                <c:ptCount val="8"/>
                <c:pt idx="0">
                  <c:v>3855</c:v>
                </c:pt>
                <c:pt idx="1">
                  <c:v>507</c:v>
                </c:pt>
                <c:pt idx="2">
                  <c:v>2458</c:v>
                </c:pt>
                <c:pt idx="3">
                  <c:v>2348</c:v>
                </c:pt>
                <c:pt idx="4">
                  <c:v>4749</c:v>
                </c:pt>
                <c:pt idx="5">
                  <c:v>2707</c:v>
                </c:pt>
                <c:pt idx="6">
                  <c:v>4451</c:v>
                </c:pt>
                <c:pt idx="7">
                  <c:v>1878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Graphs'!$AS$3:$AS$11</c15:f>
                <c15:dlblRangeCache>
                  <c:ptCount val="9"/>
                  <c:pt idx="0">
                    <c:v>3855
 (48%)</c:v>
                  </c:pt>
                  <c:pt idx="1">
                    <c:v>507
(14%)</c:v>
                  </c:pt>
                  <c:pt idx="2">
                    <c:v>2458
(43%)</c:v>
                  </c:pt>
                  <c:pt idx="3">
                    <c:v>2348
(38%)</c:v>
                  </c:pt>
                  <c:pt idx="4">
                    <c:v>4749
(53%)</c:v>
                  </c:pt>
                  <c:pt idx="5">
                    <c:v>2707
(32%)</c:v>
                  </c:pt>
                  <c:pt idx="6">
                    <c:v>4451
(46%)</c:v>
                  </c:pt>
                  <c:pt idx="7">
                    <c:v>1878
(35%)</c:v>
                  </c:pt>
                  <c:pt idx="8">
                    <c:v>122219
(29%)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D0BC-4622-B88F-77D3C96F92B7}"/>
            </c:ext>
          </c:extLst>
        </c:ser>
        <c:ser>
          <c:idx val="2"/>
          <c:order val="1"/>
          <c:tx>
            <c:strRef>
              <c:f>'FINDING Graphs'!$AT$2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E317731-6F7E-4B43-A7C6-A64A4B953F1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D0BC-4622-B88F-77D3C96F92B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629064F-887A-41A8-8FAD-678DCD8CC95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D0BC-4622-B88F-77D3C96F92B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CD5CF53-F3C6-4E8D-81A8-51010BD59C4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D0BC-4622-B88F-77D3C96F92B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CF63CDF-9658-4266-9D3F-9E004089B42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D0BC-4622-B88F-77D3C96F92B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DDD9139-A7FD-4487-9AB2-8714FAAD680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D0BC-4622-B88F-77D3C96F92B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055A345-07C1-4417-8C09-390B147595C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D0BC-4622-B88F-77D3C96F92B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80AE914-4DFA-413A-971E-19964C86499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D0BC-4622-B88F-77D3C96F92B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5DF8750-513A-4022-B7D6-131355437A4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D0BC-4622-B88F-77D3C96F9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Graphs'!$AW$3:$AW$11</c:f>
              <c:strCache>
                <c:ptCount val="9"/>
                <c:pt idx="0">
                  <c:v>3240
 (40%)</c:v>
                </c:pt>
                <c:pt idx="1">
                  <c:v>2801
(79%)</c:v>
                </c:pt>
                <c:pt idx="2">
                  <c:v>2939
(52%)</c:v>
                </c:pt>
                <c:pt idx="3">
                  <c:v>3261
(53%)</c:v>
                </c:pt>
                <c:pt idx="4">
                  <c:v>3628
(40%)</c:v>
                </c:pt>
                <c:pt idx="5">
                  <c:v>4565
(53%)</c:v>
                </c:pt>
                <c:pt idx="6">
                  <c:v>5031
(52%)</c:v>
                </c:pt>
                <c:pt idx="7">
                  <c:v>3047
(58%)</c:v>
                </c:pt>
                <c:pt idx="8">
                  <c:v>231218
(55%)</c:v>
                </c:pt>
              </c:strCache>
            </c:strRef>
          </c:cat>
          <c:val>
            <c:numRef>
              <c:f>'FINDING Graphs'!$AT$3:$AT$10</c:f>
              <c:numCache>
                <c:formatCode>General</c:formatCode>
                <c:ptCount val="8"/>
                <c:pt idx="0">
                  <c:v>3240</c:v>
                </c:pt>
                <c:pt idx="1">
                  <c:v>2801</c:v>
                </c:pt>
                <c:pt idx="2">
                  <c:v>2939</c:v>
                </c:pt>
                <c:pt idx="3">
                  <c:v>3261</c:v>
                </c:pt>
                <c:pt idx="4">
                  <c:v>3628</c:v>
                </c:pt>
                <c:pt idx="5">
                  <c:v>4565</c:v>
                </c:pt>
                <c:pt idx="6">
                  <c:v>5031</c:v>
                </c:pt>
                <c:pt idx="7">
                  <c:v>3047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Graphs'!$AW$3:$AW$11</c15:f>
                <c15:dlblRangeCache>
                  <c:ptCount val="9"/>
                  <c:pt idx="0">
                    <c:v>3240
 (40%)</c:v>
                  </c:pt>
                  <c:pt idx="1">
                    <c:v>2801
(79%)</c:v>
                  </c:pt>
                  <c:pt idx="2">
                    <c:v>2939
(52%)</c:v>
                  </c:pt>
                  <c:pt idx="3">
                    <c:v>3261
(53%)</c:v>
                  </c:pt>
                  <c:pt idx="4">
                    <c:v>3628
(40%)</c:v>
                  </c:pt>
                  <c:pt idx="5">
                    <c:v>4565
(53%)</c:v>
                  </c:pt>
                  <c:pt idx="6">
                    <c:v>5031
(52%)</c:v>
                  </c:pt>
                  <c:pt idx="7">
                    <c:v>3047
(58%)</c:v>
                  </c:pt>
                  <c:pt idx="8">
                    <c:v>231218
(55%)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D0BC-4622-B88F-77D3C96F92B7}"/>
            </c:ext>
          </c:extLst>
        </c:ser>
        <c:ser>
          <c:idx val="3"/>
          <c:order val="2"/>
          <c:tx>
            <c:strRef>
              <c:f>'FINDING Graphs'!$AX$2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194665A-ED29-42EC-9F1F-A6F529F74AF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D0BC-4622-B88F-77D3C96F92B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0D71776-9F75-4C77-B5CF-284D53EBBF4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D0BC-4622-B88F-77D3C96F92B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481AD48-2C01-4B63-ABE5-94258038BCF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D0BC-4622-B88F-77D3C96F92B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51C7DA1-8CBF-4799-8A48-ED72D23AD77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D0BC-4622-B88F-77D3C96F92B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43BB910-E726-4CA5-A51D-EF4B85D7727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D0BC-4622-B88F-77D3C96F92B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00218D2-E005-47E4-AAA0-43D6AB9B7D5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D0BC-4622-B88F-77D3C96F92B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CA6AD08-4708-4294-8503-B91B8281CF9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D0BC-4622-B88F-77D3C96F92B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9DE7098-B849-46AB-B54B-10B13803B9D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D0BC-4622-B88F-77D3C96F9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Graphs'!$BA$3:$BA$11</c:f>
              <c:strCache>
                <c:ptCount val="9"/>
                <c:pt idx="0">
                  <c:v>767
 (10%)</c:v>
                </c:pt>
                <c:pt idx="1">
                  <c:v>193
(5%)</c:v>
                </c:pt>
                <c:pt idx="2">
                  <c:v>194
(3%)</c:v>
                </c:pt>
                <c:pt idx="3">
                  <c:v>454
(7%)</c:v>
                </c:pt>
                <c:pt idx="4">
                  <c:v>509
(6%)</c:v>
                </c:pt>
                <c:pt idx="5">
                  <c:v>1191
(14%)</c:v>
                </c:pt>
                <c:pt idx="6">
                  <c:v>163
(2%)</c:v>
                </c:pt>
                <c:pt idx="7">
                  <c:v>308
(6%)</c:v>
                </c:pt>
                <c:pt idx="8">
                  <c:v>61684
(15%)</c:v>
                </c:pt>
              </c:strCache>
            </c:strRef>
          </c:cat>
          <c:val>
            <c:numRef>
              <c:f>'FINDING Graphs'!$AX$3:$AX$10</c:f>
              <c:numCache>
                <c:formatCode>General</c:formatCode>
                <c:ptCount val="8"/>
                <c:pt idx="0">
                  <c:v>767</c:v>
                </c:pt>
                <c:pt idx="1">
                  <c:v>193</c:v>
                </c:pt>
                <c:pt idx="2">
                  <c:v>194</c:v>
                </c:pt>
                <c:pt idx="3">
                  <c:v>454</c:v>
                </c:pt>
                <c:pt idx="4">
                  <c:v>509</c:v>
                </c:pt>
                <c:pt idx="5">
                  <c:v>1191</c:v>
                </c:pt>
                <c:pt idx="6">
                  <c:v>163</c:v>
                </c:pt>
                <c:pt idx="7">
                  <c:v>308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Graphs'!$BA$3:$BA$11</c15:f>
                <c15:dlblRangeCache>
                  <c:ptCount val="9"/>
                  <c:pt idx="0">
                    <c:v>767
 (10%)</c:v>
                  </c:pt>
                  <c:pt idx="1">
                    <c:v>193
(5%)</c:v>
                  </c:pt>
                  <c:pt idx="2">
                    <c:v>194
(3%)</c:v>
                  </c:pt>
                  <c:pt idx="3">
                    <c:v>454
(7%)</c:v>
                  </c:pt>
                  <c:pt idx="4">
                    <c:v>509
(6%)</c:v>
                  </c:pt>
                  <c:pt idx="5">
                    <c:v>1191
(14%)</c:v>
                  </c:pt>
                  <c:pt idx="6">
                    <c:v>163
(2%)</c:v>
                  </c:pt>
                  <c:pt idx="7">
                    <c:v>308
(6%)</c:v>
                  </c:pt>
                  <c:pt idx="8">
                    <c:v>61684
(15%)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D0BC-4622-B88F-77D3C96F92B7}"/>
            </c:ext>
          </c:extLst>
        </c:ser>
        <c:ser>
          <c:idx val="0"/>
          <c:order val="3"/>
          <c:tx>
            <c:strRef>
              <c:f>'FINDING Graphs'!$BB$2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'FINDING Graphs'!$BE$3:$BE$11</c:f>
              <c:strCache>
                <c:ptCount val="9"/>
                <c:pt idx="0">
                  <c:v>150
 (2%)</c:v>
                </c:pt>
                <c:pt idx="1">
                  <c:v>36
(1%)</c:v>
                </c:pt>
                <c:pt idx="2">
                  <c:v>82
(1%)</c:v>
                </c:pt>
                <c:pt idx="3">
                  <c:v>79
(1%)</c:v>
                </c:pt>
                <c:pt idx="4">
                  <c:v>81
(1%)</c:v>
                </c:pt>
                <c:pt idx="5">
                  <c:v>91
(1%)</c:v>
                </c:pt>
                <c:pt idx="6">
                  <c:v>95
(1%)</c:v>
                </c:pt>
                <c:pt idx="7">
                  <c:v>60
(1%)</c:v>
                </c:pt>
                <c:pt idx="8">
                  <c:v>6424
(2%)</c:v>
                </c:pt>
              </c:strCache>
            </c:strRef>
          </c:cat>
          <c:val>
            <c:numRef>
              <c:f>'FINDING Graphs'!$BB$3:$BB$10</c:f>
              <c:numCache>
                <c:formatCode>General</c:formatCode>
                <c:ptCount val="8"/>
                <c:pt idx="0">
                  <c:v>150</c:v>
                </c:pt>
                <c:pt idx="1">
                  <c:v>36</c:v>
                </c:pt>
                <c:pt idx="2">
                  <c:v>82</c:v>
                </c:pt>
                <c:pt idx="3">
                  <c:v>79</c:v>
                </c:pt>
                <c:pt idx="4">
                  <c:v>81</c:v>
                </c:pt>
                <c:pt idx="5">
                  <c:v>91</c:v>
                </c:pt>
                <c:pt idx="6">
                  <c:v>95</c:v>
                </c:pt>
                <c:pt idx="7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D0BC-4622-B88F-77D3C96F9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04793254269449E-2"/>
          <c:y val="8.3397720174669523E-2"/>
          <c:w val="0.95349161725796794"/>
          <c:h val="0.774945327250399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Graphs'!$AP$2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38E66C7-0CD7-46C5-AC23-A251A60352D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BF4B-4241-80DB-9AAB5E7130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Graphs'!$BA$7</c:f>
              <c:strCache>
                <c:ptCount val="1"/>
                <c:pt idx="0">
                  <c:v>509
(6%)</c:v>
                </c:pt>
              </c:strCache>
            </c:strRef>
          </c:cat>
          <c:val>
            <c:numRef>
              <c:f>'FINDING Graphs'!$AP$7</c:f>
              <c:numCache>
                <c:formatCode>0</c:formatCode>
                <c:ptCount val="1"/>
                <c:pt idx="0">
                  <c:v>4749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Graphs'!$AS$7</c15:f>
                <c15:dlblRangeCache>
                  <c:ptCount val="1"/>
                  <c:pt idx="0">
                    <c:v>4749
(53%)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BF4B-4241-80DB-9AAB5E71306C}"/>
            </c:ext>
          </c:extLst>
        </c:ser>
        <c:ser>
          <c:idx val="2"/>
          <c:order val="1"/>
          <c:tx>
            <c:strRef>
              <c:f>'FINDING Graphs'!$AT$2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86D5795-980B-4668-898F-2FD8CFBCAEE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F4B-4241-80DB-9AAB5E7130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Graphs'!$BA$7</c:f>
              <c:strCache>
                <c:ptCount val="1"/>
                <c:pt idx="0">
                  <c:v>509
(6%)</c:v>
                </c:pt>
              </c:strCache>
            </c:strRef>
          </c:cat>
          <c:val>
            <c:numRef>
              <c:f>'FINDING Graphs'!$AT$7</c:f>
              <c:numCache>
                <c:formatCode>General</c:formatCode>
                <c:ptCount val="1"/>
                <c:pt idx="0">
                  <c:v>3628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Graphs'!$AW$7</c15:f>
                <c15:dlblRangeCache>
                  <c:ptCount val="1"/>
                  <c:pt idx="0">
                    <c:v>3628
(40%)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BF4B-4241-80DB-9AAB5E71306C}"/>
            </c:ext>
          </c:extLst>
        </c:ser>
        <c:ser>
          <c:idx val="3"/>
          <c:order val="2"/>
          <c:tx>
            <c:strRef>
              <c:f>'FINDING Graphs'!$AX$2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7960C12-4224-4655-9824-516844EE53D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F4B-4241-80DB-9AAB5E7130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Graphs'!$BA$7</c:f>
              <c:strCache>
                <c:ptCount val="1"/>
                <c:pt idx="0">
                  <c:v>509
(6%)</c:v>
                </c:pt>
              </c:strCache>
            </c:strRef>
          </c:cat>
          <c:val>
            <c:numRef>
              <c:f>'FINDING Graphs'!$AX$7</c:f>
              <c:numCache>
                <c:formatCode>General</c:formatCode>
                <c:ptCount val="1"/>
                <c:pt idx="0">
                  <c:v>509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Graphs'!$BA$7</c15:f>
                <c15:dlblRangeCache>
                  <c:ptCount val="1"/>
                  <c:pt idx="0">
                    <c:v>509
(6%)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BF4B-4241-80DB-9AAB5E71306C}"/>
            </c:ext>
          </c:extLst>
        </c:ser>
        <c:ser>
          <c:idx val="0"/>
          <c:order val="3"/>
          <c:tx>
            <c:strRef>
              <c:f>'FINDING Graphs'!$BB$2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4991304-C3A8-4B63-AD7C-E016BC41AF7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F4B-4241-80DB-9AAB5E7130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'FINDING Graphs'!$BA$7</c:f>
              <c:strCache>
                <c:ptCount val="1"/>
                <c:pt idx="0">
                  <c:v>509
(6%)</c:v>
                </c:pt>
              </c:strCache>
            </c:strRef>
          </c:cat>
          <c:val>
            <c:numRef>
              <c:f>'FINDING Graphs'!$BB$7</c:f>
              <c:numCache>
                <c:formatCode>General</c:formatCode>
                <c:ptCount val="1"/>
                <c:pt idx="0">
                  <c:v>81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Graphs'!$BE$7</c15:f>
                <c15:dlblRangeCache>
                  <c:ptCount val="1"/>
                  <c:pt idx="0">
                    <c:v>81
(1%)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BF4B-4241-80DB-9AAB5E7130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'FINDING Graphs'!$AP$2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ED8BB89-DAE4-4224-B449-E9667AE4FBD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C890-44BF-855B-B583FF9AA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Graphs'!$AS$11</c:f>
              <c:strCache>
                <c:ptCount val="1"/>
                <c:pt idx="0">
                  <c:v>122219
(29%)</c:v>
                </c:pt>
              </c:strCache>
            </c:strRef>
          </c:cat>
          <c:val>
            <c:numRef>
              <c:f>'FINDING Graphs'!$AP$11</c:f>
              <c:numCache>
                <c:formatCode>0</c:formatCode>
                <c:ptCount val="1"/>
                <c:pt idx="0">
                  <c:v>122219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Graphs'!$AS$11</c15:f>
                <c15:dlblRangeCache>
                  <c:ptCount val="1"/>
                  <c:pt idx="0">
                    <c:v>122219
(29%)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C890-44BF-855B-B583FF9AABCD}"/>
            </c:ext>
          </c:extLst>
        </c:ser>
        <c:ser>
          <c:idx val="2"/>
          <c:order val="1"/>
          <c:tx>
            <c:strRef>
              <c:f>'FINDING Graphs'!$AT$2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3D87CFF-111A-4148-919A-01794AEF08E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C890-44BF-855B-B583FF9AA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Graphs'!$AS$11</c:f>
              <c:strCache>
                <c:ptCount val="1"/>
                <c:pt idx="0">
                  <c:v>122219
(29%)</c:v>
                </c:pt>
              </c:strCache>
            </c:strRef>
          </c:cat>
          <c:val>
            <c:numRef>
              <c:f>'FINDING Graphs'!$AT$11</c:f>
              <c:numCache>
                <c:formatCode>General</c:formatCode>
                <c:ptCount val="1"/>
                <c:pt idx="0">
                  <c:v>231218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Graphs'!$AW$11</c15:f>
                <c15:dlblRangeCache>
                  <c:ptCount val="1"/>
                  <c:pt idx="0">
                    <c:v>231218
(55%)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C890-44BF-855B-B583FF9AABCD}"/>
            </c:ext>
          </c:extLst>
        </c:ser>
        <c:ser>
          <c:idx val="3"/>
          <c:order val="2"/>
          <c:tx>
            <c:strRef>
              <c:f>'FINDING Graphs'!$AX$2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CBB3D00-B121-4158-B6C4-9D2446BD154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C890-44BF-855B-B583FF9AA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Graphs'!$AS$11</c:f>
              <c:strCache>
                <c:ptCount val="1"/>
                <c:pt idx="0">
                  <c:v>122219
(29%)</c:v>
                </c:pt>
              </c:strCache>
            </c:strRef>
          </c:cat>
          <c:val>
            <c:numRef>
              <c:f>'FINDING Graphs'!$AX$11</c:f>
              <c:numCache>
                <c:formatCode>General</c:formatCode>
                <c:ptCount val="1"/>
                <c:pt idx="0">
                  <c:v>61684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Graphs'!$BA$11</c15:f>
                <c15:dlblRangeCache>
                  <c:ptCount val="1"/>
                  <c:pt idx="0">
                    <c:v>61684
(15%)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C890-44BF-855B-B583FF9AABCD}"/>
            </c:ext>
          </c:extLst>
        </c:ser>
        <c:ser>
          <c:idx val="0"/>
          <c:order val="3"/>
          <c:tx>
            <c:strRef>
              <c:f>'FINDING Graphs'!$BB$2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4185735-11F0-4371-900F-BEB71398944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C890-44BF-855B-B583FF9AA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'FINDING Graphs'!$AS$11</c:f>
              <c:strCache>
                <c:ptCount val="1"/>
                <c:pt idx="0">
                  <c:v>122219
(29%)</c:v>
                </c:pt>
              </c:strCache>
            </c:strRef>
          </c:cat>
          <c:val>
            <c:numRef>
              <c:f>'FINDING Graphs'!$BB$11</c:f>
              <c:numCache>
                <c:formatCode>General</c:formatCode>
                <c:ptCount val="1"/>
                <c:pt idx="0">
                  <c:v>6424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Graphs'!$BE$11</c15:f>
                <c15:dlblRangeCache>
                  <c:ptCount val="1"/>
                  <c:pt idx="0">
                    <c:v>6424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C890-44BF-855B-B583FF9AA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Graphs'!$BQ$2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Graphs'!$BP$3:$BP$11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'FINDING Graphs'!$BQ$3:$BQ$11</c:f>
              <c:numCache>
                <c:formatCode>0.0</c:formatCode>
                <c:ptCount val="9"/>
                <c:pt idx="0">
                  <c:v>3.891724137931035</c:v>
                </c:pt>
                <c:pt idx="1">
                  <c:v>3.9218907747109362</c:v>
                </c:pt>
                <c:pt idx="2">
                  <c:v>2.9755103149765416</c:v>
                </c:pt>
                <c:pt idx="3">
                  <c:v>3.9809637120761456</c:v>
                </c:pt>
                <c:pt idx="4">
                  <c:v>2.8650476030678131</c:v>
                </c:pt>
                <c:pt idx="5">
                  <c:v>2.4903009640253941</c:v>
                </c:pt>
                <c:pt idx="6">
                  <c:v>3.4573520705978709</c:v>
                </c:pt>
                <c:pt idx="7">
                  <c:v>1.7766579160503477</c:v>
                </c:pt>
                <c:pt idx="8">
                  <c:v>2.199400941377835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3-41DA-91A7-D94345B8CAF2}"/>
            </c:ext>
          </c:extLst>
        </c:ser>
        <c:ser>
          <c:idx val="1"/>
          <c:order val="1"/>
          <c:tx>
            <c:strRef>
              <c:f>'FINDING Graphs'!$BR$2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Graphs'!$BP$3:$BP$11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'FINDING Graphs'!$BR$3:$BR$11</c:f>
              <c:numCache>
                <c:formatCode>0.0</c:formatCode>
                <c:ptCount val="9"/>
                <c:pt idx="0">
                  <c:v>1.6205940594059407</c:v>
                </c:pt>
                <c:pt idx="1">
                  <c:v>0.45855953673543248</c:v>
                </c:pt>
                <c:pt idx="2">
                  <c:v>1.2514152633464708</c:v>
                </c:pt>
                <c:pt idx="3">
                  <c:v>1.6179692147531233</c:v>
                </c:pt>
                <c:pt idx="4">
                  <c:v>0.92756459177217243</c:v>
                </c:pt>
                <c:pt idx="5">
                  <c:v>0.79894032538995896</c:v>
                </c:pt>
                <c:pt idx="6">
                  <c:v>0.84450941991007622</c:v>
                </c:pt>
                <c:pt idx="7">
                  <c:v>0.7007724314752245</c:v>
                </c:pt>
                <c:pt idx="8">
                  <c:v>0.72440753451573192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53-41DA-91A7-D94345B8CA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251440"/>
        <c:axId val="590397872"/>
      </c:barChart>
      <c:catAx>
        <c:axId val="53225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397872"/>
        <c:crosses val="autoZero"/>
        <c:auto val="1"/>
        <c:lblAlgn val="ctr"/>
        <c:lblOffset val="100"/>
        <c:noMultiLvlLbl val="0"/>
      </c:catAx>
      <c:valAx>
        <c:axId val="59039787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25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Graphs'!$BQ$2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Graphs'!$BP$7</c:f>
              <c:strCache>
                <c:ptCount val="1"/>
                <c:pt idx="0">
                  <c:v>Peoria</c:v>
                </c:pt>
              </c:strCache>
            </c:strRef>
          </c:cat>
          <c:val>
            <c:numRef>
              <c:f>'FINDING Graphs'!$BQ$7</c:f>
              <c:numCache>
                <c:formatCode>0.0</c:formatCode>
                <c:ptCount val="1"/>
                <c:pt idx="0">
                  <c:v>2.8650476030678131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9B-445B-B45B-E97CEB9110B7}"/>
            </c:ext>
          </c:extLst>
        </c:ser>
        <c:ser>
          <c:idx val="1"/>
          <c:order val="1"/>
          <c:tx>
            <c:strRef>
              <c:f>'FINDING Graphs'!$BR$2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Graphs'!$BP$7</c:f>
              <c:strCache>
                <c:ptCount val="1"/>
                <c:pt idx="0">
                  <c:v>Peoria</c:v>
                </c:pt>
              </c:strCache>
            </c:strRef>
          </c:cat>
          <c:val>
            <c:numRef>
              <c:f>'FINDING Graphs'!$BR$7</c:f>
              <c:numCache>
                <c:formatCode>0.0</c:formatCode>
                <c:ptCount val="1"/>
                <c:pt idx="0">
                  <c:v>0.92756459177217243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9B-445B-B45B-E97CEB9110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251440"/>
        <c:axId val="590397872"/>
      </c:barChart>
      <c:catAx>
        <c:axId val="532251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0397872"/>
        <c:crosses val="autoZero"/>
        <c:auto val="1"/>
        <c:lblAlgn val="ctr"/>
        <c:lblOffset val="100"/>
        <c:noMultiLvlLbl val="0"/>
      </c:catAx>
      <c:valAx>
        <c:axId val="59039787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25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Graphs'!$BQ$2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'FINDING Graphs'!$BQ$11</c:f>
              <c:numCache>
                <c:formatCode>0.0</c:formatCode>
                <c:ptCount val="1"/>
                <c:pt idx="0">
                  <c:v>2.199400941377835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1D-483E-9473-10F5863C867F}"/>
            </c:ext>
          </c:extLst>
        </c:ser>
        <c:ser>
          <c:idx val="1"/>
          <c:order val="1"/>
          <c:tx>
            <c:strRef>
              <c:f>'FINDING Graphs'!$BR$2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'FINDING Graphs'!$BR$11</c:f>
              <c:numCache>
                <c:formatCode>0.0</c:formatCode>
                <c:ptCount val="1"/>
                <c:pt idx="0">
                  <c:v>0.72440753451573192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1D-483E-9473-10F5863C8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251440"/>
        <c:axId val="590397872"/>
      </c:barChart>
      <c:catAx>
        <c:axId val="532251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0397872"/>
        <c:crosses val="autoZero"/>
        <c:auto val="1"/>
        <c:lblAlgn val="ctr"/>
        <c:lblOffset val="100"/>
        <c:noMultiLvlLbl val="0"/>
      </c:catAx>
      <c:valAx>
        <c:axId val="59039787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25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95098060463571E-2"/>
          <c:y val="8.3233453471887597E-2"/>
          <c:w val="0.95350453547756597"/>
          <c:h val="0.779876800996024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Graphs'!$BH$2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C9880A0-030C-4955-B9FF-79E9E6C65B2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8A6E-4B2A-B7AE-30ED633372A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D65545B-B7C3-46C3-B366-D3FA443F7A1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8A6E-4B2A-B7AE-30ED633372A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DA9217B-AD36-44CA-9246-0E11E678C14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A6E-4B2A-B7AE-30ED633372A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8CAE034-F9EB-453F-B832-36105AF084D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8A6E-4B2A-B7AE-30ED633372A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0CDA9F1-E06A-40BB-8AFB-79AE5738942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8A6E-4B2A-B7AE-30ED633372A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39BB4C9-1192-46B7-BFF9-27CC775468C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8A6E-4B2A-B7AE-30ED633372A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B40E90E-5D8B-4DD3-A245-08550275486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8A6E-4B2A-B7AE-30ED633372A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C94D32B-64AE-4AB6-9FE1-11896F75345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8A6E-4B2A-B7AE-30ED633372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Graphs'!$BK$3:$BK$11</c:f>
              <c:strCache>
                <c:ptCount val="9"/>
                <c:pt idx="0">
                  <c:v>1070
 (28%)</c:v>
                </c:pt>
                <c:pt idx="1">
                  <c:v>120
(24%)</c:v>
                </c:pt>
                <c:pt idx="2">
                  <c:v>1061
(43%)</c:v>
                </c:pt>
                <c:pt idx="3">
                  <c:v>375
(16%)</c:v>
                </c:pt>
                <c:pt idx="4">
                  <c:v>1492
(31%)</c:v>
                </c:pt>
                <c:pt idx="5">
                  <c:v>779
(29%)</c:v>
                </c:pt>
                <c:pt idx="6">
                  <c:v>1354
(30%)</c:v>
                </c:pt>
                <c:pt idx="7">
                  <c:v>719
(38%)</c:v>
                </c:pt>
                <c:pt idx="8">
                  <c:v>30769
(25%)</c:v>
                </c:pt>
              </c:strCache>
            </c:strRef>
          </c:cat>
          <c:val>
            <c:numRef>
              <c:f>'FINDING Graphs'!$BH$3:$BH$10</c:f>
              <c:numCache>
                <c:formatCode>0</c:formatCode>
                <c:ptCount val="8"/>
                <c:pt idx="0">
                  <c:v>1070</c:v>
                </c:pt>
                <c:pt idx="1">
                  <c:v>120</c:v>
                </c:pt>
                <c:pt idx="2">
                  <c:v>1061</c:v>
                </c:pt>
                <c:pt idx="3">
                  <c:v>375</c:v>
                </c:pt>
                <c:pt idx="4">
                  <c:v>1492</c:v>
                </c:pt>
                <c:pt idx="5">
                  <c:v>779</c:v>
                </c:pt>
                <c:pt idx="6">
                  <c:v>1354</c:v>
                </c:pt>
                <c:pt idx="7">
                  <c:v>719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Graphs'!$BK$3:$BK$11</c15:f>
                <c15:dlblRangeCache>
                  <c:ptCount val="9"/>
                  <c:pt idx="0">
                    <c:v>1070
 (28%)</c:v>
                  </c:pt>
                  <c:pt idx="1">
                    <c:v>120
(24%)</c:v>
                  </c:pt>
                  <c:pt idx="2">
                    <c:v>1061
(43%)</c:v>
                  </c:pt>
                  <c:pt idx="3">
                    <c:v>375
(16%)</c:v>
                  </c:pt>
                  <c:pt idx="4">
                    <c:v>1492
(31%)</c:v>
                  </c:pt>
                  <c:pt idx="5">
                    <c:v>779
(29%)</c:v>
                  </c:pt>
                  <c:pt idx="6">
                    <c:v>1354
(30%)</c:v>
                  </c:pt>
                  <c:pt idx="7">
                    <c:v>719
(38%)</c:v>
                  </c:pt>
                  <c:pt idx="8">
                    <c:v>30769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8A6E-4B2A-B7AE-30ED633372AB}"/>
            </c:ext>
          </c:extLst>
        </c:ser>
        <c:ser>
          <c:idx val="2"/>
          <c:order val="1"/>
          <c:tx>
            <c:strRef>
              <c:f>'FINDING Graphs'!$BL$2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C457D47-E7CE-4B84-8055-C632FAE4E5A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8A6E-4B2A-B7AE-30ED633372A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8BD50AF-7968-49FE-A407-070840CBC4E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8A6E-4B2A-B7AE-30ED633372A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0CA628E-5313-4F38-931C-F29366A8D21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8A6E-4B2A-B7AE-30ED633372A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10CA89B-6B72-4502-8066-6F7B65D4B3F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8A6E-4B2A-B7AE-30ED633372A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95B8C19-E53A-4478-ADB8-DA4B7111C3C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8A6E-4B2A-B7AE-30ED633372A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AB67A6B-6503-402A-9423-6056630C1F5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8A6E-4B2A-B7AE-30ED633372A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DA27EA8-14D5-4F49-972C-6F2884C7919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8A6E-4B2A-B7AE-30ED633372A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E89A136-A6F9-49BB-AE2C-7CB108E85DA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8A6E-4B2A-B7AE-30ED633372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Graphs'!$BO$3:$BO$11</c:f>
              <c:strCache>
                <c:ptCount val="9"/>
                <c:pt idx="0">
                  <c:v>711
 (22%)</c:v>
                </c:pt>
                <c:pt idx="1">
                  <c:v>884
(32%)</c:v>
                </c:pt>
                <c:pt idx="2">
                  <c:v>1039
(35%)</c:v>
                </c:pt>
                <c:pt idx="3">
                  <c:v>560
(17%)</c:v>
                </c:pt>
                <c:pt idx="4">
                  <c:v>927
(26%)</c:v>
                </c:pt>
                <c:pt idx="5">
                  <c:v>1197
(26%)</c:v>
                </c:pt>
                <c:pt idx="6">
                  <c:v>1213
(24%)</c:v>
                </c:pt>
                <c:pt idx="7">
                  <c:v>863
(28%)</c:v>
                </c:pt>
                <c:pt idx="8">
                  <c:v>57436
(25%)</c:v>
                </c:pt>
              </c:strCache>
            </c:strRef>
          </c:cat>
          <c:val>
            <c:numRef>
              <c:f>'FINDING Graphs'!$BL$3:$BL$10</c:f>
              <c:numCache>
                <c:formatCode>0</c:formatCode>
                <c:ptCount val="8"/>
                <c:pt idx="0">
                  <c:v>711</c:v>
                </c:pt>
                <c:pt idx="1">
                  <c:v>884</c:v>
                </c:pt>
                <c:pt idx="2">
                  <c:v>1039</c:v>
                </c:pt>
                <c:pt idx="3">
                  <c:v>560</c:v>
                </c:pt>
                <c:pt idx="4">
                  <c:v>927</c:v>
                </c:pt>
                <c:pt idx="5">
                  <c:v>1197</c:v>
                </c:pt>
                <c:pt idx="6">
                  <c:v>1213</c:v>
                </c:pt>
                <c:pt idx="7">
                  <c:v>863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Graphs'!$BO$3:$BO$11</c15:f>
                <c15:dlblRangeCache>
                  <c:ptCount val="9"/>
                  <c:pt idx="0">
                    <c:v>711
 (22%)</c:v>
                  </c:pt>
                  <c:pt idx="1">
                    <c:v>884
(32%)</c:v>
                  </c:pt>
                  <c:pt idx="2">
                    <c:v>1039
(35%)</c:v>
                  </c:pt>
                  <c:pt idx="3">
                    <c:v>560
(17%)</c:v>
                  </c:pt>
                  <c:pt idx="4">
                    <c:v>927
(26%)</c:v>
                  </c:pt>
                  <c:pt idx="5">
                    <c:v>1197
(26%)</c:v>
                  </c:pt>
                  <c:pt idx="6">
                    <c:v>1213
(24%)</c:v>
                  </c:pt>
                  <c:pt idx="7">
                    <c:v>863
(28%)</c:v>
                  </c:pt>
                  <c:pt idx="8">
                    <c:v>57436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8A6E-4B2A-B7AE-30ED633372AB}"/>
            </c:ext>
          </c:extLst>
        </c:ser>
        <c:ser>
          <c:idx val="3"/>
          <c:order val="2"/>
          <c:tx>
            <c:strRef>
              <c:f>'FINDING Graphs'!$BP$2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CD83040-9DCB-48D7-B71B-C773F842038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8A6E-4B2A-B7AE-30ED633372A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3BA9DEA-D7A3-484A-A763-727B2A69C45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8A6E-4B2A-B7AE-30ED633372A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F2F18CD-6765-4F3D-BB85-D29BDC9265B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8A6E-4B2A-B7AE-30ED633372A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5C478C8-BCE6-451C-BD92-2432F33F283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8A6E-4B2A-B7AE-30ED633372A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E3D4399-502F-462D-A939-6098367D850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8A6E-4B2A-B7AE-30ED633372A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36474D4-E716-4C03-971A-1F69EADBF4B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8A6E-4B2A-B7AE-30ED633372A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CA34E35-8EB2-448D-BD5C-F173E5BEE11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8A6E-4B2A-B7AE-30ED633372A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9D45A49-7C7D-4A92-85E0-56643809C1B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8A6E-4B2A-B7AE-30ED633372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Graphs'!$BS$3:$BS$11</c:f>
              <c:strCache>
                <c:ptCount val="9"/>
                <c:pt idx="0">
                  <c:v>216
 (28%)</c:v>
                </c:pt>
                <c:pt idx="1">
                  <c:v>67
(35%)</c:v>
                </c:pt>
                <c:pt idx="2">
                  <c:v>104
(54%)</c:v>
                </c:pt>
                <c:pt idx="3">
                  <c:v>93
(20%)</c:v>
                </c:pt>
                <c:pt idx="4">
                  <c:v>180
(35%)</c:v>
                </c:pt>
                <c:pt idx="5">
                  <c:v>306
(26%)</c:v>
                </c:pt>
                <c:pt idx="6">
                  <c:v>49
(30%)</c:v>
                </c:pt>
                <c:pt idx="7">
                  <c:v>109
(35%)</c:v>
                </c:pt>
                <c:pt idx="8">
                  <c:v>16557
(27%)</c:v>
                </c:pt>
              </c:strCache>
            </c:strRef>
          </c:cat>
          <c:val>
            <c:numRef>
              <c:f>'FINDING Graphs'!$BP$3:$BP$10</c:f>
              <c:numCache>
                <c:formatCode>0</c:formatCode>
                <c:ptCount val="8"/>
                <c:pt idx="0">
                  <c:v>216</c:v>
                </c:pt>
                <c:pt idx="1">
                  <c:v>67</c:v>
                </c:pt>
                <c:pt idx="2">
                  <c:v>104</c:v>
                </c:pt>
                <c:pt idx="3">
                  <c:v>93</c:v>
                </c:pt>
                <c:pt idx="4">
                  <c:v>180</c:v>
                </c:pt>
                <c:pt idx="5">
                  <c:v>306</c:v>
                </c:pt>
                <c:pt idx="6">
                  <c:v>49</c:v>
                </c:pt>
                <c:pt idx="7">
                  <c:v>109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Graphs'!$BS$3:$BS$11</c15:f>
                <c15:dlblRangeCache>
                  <c:ptCount val="9"/>
                  <c:pt idx="0">
                    <c:v>216
 (28%)</c:v>
                  </c:pt>
                  <c:pt idx="1">
                    <c:v>67
(35%)</c:v>
                  </c:pt>
                  <c:pt idx="2">
                    <c:v>104
(54%)</c:v>
                  </c:pt>
                  <c:pt idx="3">
                    <c:v>93
(20%)</c:v>
                  </c:pt>
                  <c:pt idx="4">
                    <c:v>180
(35%)</c:v>
                  </c:pt>
                  <c:pt idx="5">
                    <c:v>306
(26%)</c:v>
                  </c:pt>
                  <c:pt idx="6">
                    <c:v>49
(30%)</c:v>
                  </c:pt>
                  <c:pt idx="7">
                    <c:v>109
(35%)</c:v>
                  </c:pt>
                  <c:pt idx="8">
                    <c:v>16557
(27%)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8A6E-4B2A-B7AE-30ED633372AB}"/>
            </c:ext>
          </c:extLst>
        </c:ser>
        <c:ser>
          <c:idx val="0"/>
          <c:order val="3"/>
          <c:tx>
            <c:strRef>
              <c:f>'FINDING Graphs'!$BT$2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Graphs'!$BW$3:$BW$11</c:f>
              <c:strCache>
                <c:ptCount val="9"/>
                <c:pt idx="0">
                  <c:v>36
 (24%)</c:v>
                </c:pt>
                <c:pt idx="1">
                  <c:v>6
(17%)</c:v>
                </c:pt>
                <c:pt idx="2">
                  <c:v>20
(24%)</c:v>
                </c:pt>
                <c:pt idx="3">
                  <c:v>16
(20%)</c:v>
                </c:pt>
                <c:pt idx="4">
                  <c:v>13
(16%)</c:v>
                </c:pt>
                <c:pt idx="5">
                  <c:v>20
(22%)</c:v>
                </c:pt>
                <c:pt idx="6">
                  <c:v>11
(12%)</c:v>
                </c:pt>
                <c:pt idx="7">
                  <c:v>27
(45%)</c:v>
                </c:pt>
                <c:pt idx="8">
                  <c:v>1152
(18%)</c:v>
                </c:pt>
              </c:strCache>
            </c:strRef>
          </c:cat>
          <c:val>
            <c:numRef>
              <c:f>'FINDING Graphs'!$BT$3:$BT$10</c:f>
              <c:numCache>
                <c:formatCode>0</c:formatCode>
                <c:ptCount val="8"/>
                <c:pt idx="0">
                  <c:v>36</c:v>
                </c:pt>
                <c:pt idx="1">
                  <c:v>6</c:v>
                </c:pt>
                <c:pt idx="2">
                  <c:v>20</c:v>
                </c:pt>
                <c:pt idx="3">
                  <c:v>16</c:v>
                </c:pt>
                <c:pt idx="4">
                  <c:v>13</c:v>
                </c:pt>
                <c:pt idx="5">
                  <c:v>20</c:v>
                </c:pt>
                <c:pt idx="6">
                  <c:v>11</c:v>
                </c:pt>
                <c:pt idx="7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8A6E-4B2A-B7AE-30ED633372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2008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'AFCARS Reports'!$K$3:$K$8</c:f>
              <c:strCache>
                <c:ptCount val="6"/>
                <c:pt idx="0">
                  <c:v>Reunification</c:v>
                </c:pt>
                <c:pt idx="1">
                  <c:v>Adoption</c:v>
                </c:pt>
                <c:pt idx="2">
                  <c:v>Living w/Relatives</c:v>
                </c:pt>
                <c:pt idx="3">
                  <c:v>Guardianship</c:v>
                </c:pt>
                <c:pt idx="4">
                  <c:v>Emancipation</c:v>
                </c:pt>
                <c:pt idx="5">
                  <c:v>Other</c:v>
                </c:pt>
              </c:strCache>
            </c:strRef>
          </c:cat>
          <c:val>
            <c:numRef>
              <c:f>'AFCARS Reports'!$L$3:$L$8</c:f>
              <c:numCache>
                <c:formatCode>0%</c:formatCode>
                <c:ptCount val="6"/>
                <c:pt idx="0">
                  <c:v>0.52</c:v>
                </c:pt>
                <c:pt idx="1">
                  <c:v>0.19</c:v>
                </c:pt>
                <c:pt idx="2">
                  <c:v>0.08</c:v>
                </c:pt>
                <c:pt idx="3">
                  <c:v>7.0000000000000007E-2</c:v>
                </c:pt>
                <c:pt idx="4">
                  <c:v>0.1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C5-4344-95CC-CA7017A5564C}"/>
            </c:ext>
          </c:extLst>
        </c:ser>
        <c:ser>
          <c:idx val="1"/>
          <c:order val="1"/>
          <c:tx>
            <c:strRef>
              <c:f>'AFCARS Reports'!$M$2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'AFCARS Reports'!$K$3:$K$8</c:f>
              <c:strCache>
                <c:ptCount val="6"/>
                <c:pt idx="0">
                  <c:v>Reunification</c:v>
                </c:pt>
                <c:pt idx="1">
                  <c:v>Adoption</c:v>
                </c:pt>
                <c:pt idx="2">
                  <c:v>Living w/Relatives</c:v>
                </c:pt>
                <c:pt idx="3">
                  <c:v>Guardianship</c:v>
                </c:pt>
                <c:pt idx="4">
                  <c:v>Emancipation</c:v>
                </c:pt>
                <c:pt idx="5">
                  <c:v>Other</c:v>
                </c:pt>
              </c:strCache>
            </c:strRef>
          </c:cat>
          <c:val>
            <c:numRef>
              <c:f>'AFCARS Reports'!$M$3:$M$8</c:f>
              <c:numCache>
                <c:formatCode>0%</c:formatCode>
                <c:ptCount val="6"/>
                <c:pt idx="0">
                  <c:v>0.47</c:v>
                </c:pt>
                <c:pt idx="1">
                  <c:v>0.25</c:v>
                </c:pt>
                <c:pt idx="2">
                  <c:v>0.06</c:v>
                </c:pt>
                <c:pt idx="3">
                  <c:v>0.12</c:v>
                </c:pt>
                <c:pt idx="4">
                  <c:v>0.09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C5-4344-95CC-CA7017A556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9455823"/>
        <c:axId val="839458319"/>
      </c:barChart>
      <c:catAx>
        <c:axId val="8394558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9458319"/>
        <c:crossesAt val="0"/>
        <c:auto val="1"/>
        <c:lblAlgn val="ctr"/>
        <c:lblOffset val="100"/>
        <c:noMultiLvlLbl val="0"/>
      </c:catAx>
      <c:valAx>
        <c:axId val="839458319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9455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95098060463571E-2"/>
          <c:y val="8.3233453471887597E-2"/>
          <c:w val="0.95350453547756597"/>
          <c:h val="0.779876800996024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Graphs'!$BH$2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DE3AA13-1226-46F9-83BD-CF90ECB113E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7F4F-472E-BCAC-3113330CA3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Graphs'!$BW$7</c:f>
              <c:strCache>
                <c:ptCount val="1"/>
                <c:pt idx="0">
                  <c:v>13
(16%)</c:v>
                </c:pt>
              </c:strCache>
            </c:strRef>
          </c:cat>
          <c:val>
            <c:numRef>
              <c:f>'FINDING Graphs'!$BH$7</c:f>
              <c:numCache>
                <c:formatCode>0</c:formatCode>
                <c:ptCount val="1"/>
                <c:pt idx="0">
                  <c:v>1492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Graphs'!$BK$7</c15:f>
                <c15:dlblRangeCache>
                  <c:ptCount val="1"/>
                  <c:pt idx="0">
                    <c:v>1492
(31%)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7F4F-472E-BCAC-3113330CA368}"/>
            </c:ext>
          </c:extLst>
        </c:ser>
        <c:ser>
          <c:idx val="2"/>
          <c:order val="1"/>
          <c:tx>
            <c:strRef>
              <c:f>'FINDING Graphs'!$BL$2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D0B767A-8B3C-4486-B164-A617B5E9EB9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7F4F-472E-BCAC-3113330CA3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Graphs'!$BW$7</c:f>
              <c:strCache>
                <c:ptCount val="1"/>
                <c:pt idx="0">
                  <c:v>13
(16%)</c:v>
                </c:pt>
              </c:strCache>
            </c:strRef>
          </c:cat>
          <c:val>
            <c:numRef>
              <c:f>'FINDING Graphs'!$BL$7</c:f>
              <c:numCache>
                <c:formatCode>0</c:formatCode>
                <c:ptCount val="1"/>
                <c:pt idx="0">
                  <c:v>927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Graphs'!$BO$7</c15:f>
                <c15:dlblRangeCache>
                  <c:ptCount val="1"/>
                  <c:pt idx="0">
                    <c:v>927
(26%)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7F4F-472E-BCAC-3113330CA368}"/>
            </c:ext>
          </c:extLst>
        </c:ser>
        <c:ser>
          <c:idx val="3"/>
          <c:order val="2"/>
          <c:tx>
            <c:strRef>
              <c:f>'FINDING Graphs'!$BP$2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0B7247B-9778-4DC8-8900-7C499C1D426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7F4F-472E-BCAC-3113330CA3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Graphs'!$BW$7</c:f>
              <c:strCache>
                <c:ptCount val="1"/>
                <c:pt idx="0">
                  <c:v>13
(16%)</c:v>
                </c:pt>
              </c:strCache>
            </c:strRef>
          </c:cat>
          <c:val>
            <c:numRef>
              <c:f>'FINDING Graphs'!$BP$7</c:f>
              <c:numCache>
                <c:formatCode>0</c:formatCode>
                <c:ptCount val="1"/>
                <c:pt idx="0">
                  <c:v>180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Graphs'!$BS$7</c15:f>
                <c15:dlblRangeCache>
                  <c:ptCount val="1"/>
                  <c:pt idx="0">
                    <c:v>180
(35%)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7F4F-472E-BCAC-3113330CA368}"/>
            </c:ext>
          </c:extLst>
        </c:ser>
        <c:ser>
          <c:idx val="0"/>
          <c:order val="3"/>
          <c:tx>
            <c:strRef>
              <c:f>'FINDING Graphs'!$BT$2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8273A8C-2EC8-4570-BAA7-11EFCD6DE1C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7F4F-472E-BCAC-3113330CA3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Graphs'!$BW$7</c:f>
              <c:strCache>
                <c:ptCount val="1"/>
                <c:pt idx="0">
                  <c:v>13
(16%)</c:v>
                </c:pt>
              </c:strCache>
            </c:strRef>
          </c:cat>
          <c:val>
            <c:numRef>
              <c:f>'FINDING Graphs'!$BT$7</c:f>
              <c:numCache>
                <c:formatCode>0</c:formatCode>
                <c:ptCount val="1"/>
                <c:pt idx="0">
                  <c:v>13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Graphs'!$BW$7</c15:f>
                <c15:dlblRangeCache>
                  <c:ptCount val="1"/>
                  <c:pt idx="0">
                    <c:v>13
(16%)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7F4F-472E-BCAC-3113330CA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'FINDING Graphs'!$BH$2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E2310A8-2505-439B-8C5A-DE2C58A28D8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2676-43A6-B7F7-843C183B7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Graphs'!$BK$11</c:f>
              <c:strCache>
                <c:ptCount val="1"/>
                <c:pt idx="0">
                  <c:v>30769
(25%)</c:v>
                </c:pt>
              </c:strCache>
            </c:strRef>
          </c:cat>
          <c:val>
            <c:numRef>
              <c:f>'FINDING Graphs'!$BH$11</c:f>
              <c:numCache>
                <c:formatCode>0</c:formatCode>
                <c:ptCount val="1"/>
                <c:pt idx="0">
                  <c:v>30769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Graphs'!$BK$11</c15:f>
                <c15:dlblRangeCache>
                  <c:ptCount val="1"/>
                  <c:pt idx="0">
                    <c:v>30769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2676-43A6-B7F7-843C183B78AA}"/>
            </c:ext>
          </c:extLst>
        </c:ser>
        <c:ser>
          <c:idx val="2"/>
          <c:order val="1"/>
          <c:tx>
            <c:strRef>
              <c:f>'FINDING Graphs'!$BL$2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D230AED-B62F-4D99-B1E9-40FB34D2749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676-43A6-B7F7-843C183B7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Graphs'!$BK$11</c:f>
              <c:strCache>
                <c:ptCount val="1"/>
                <c:pt idx="0">
                  <c:v>30769
(25%)</c:v>
                </c:pt>
              </c:strCache>
            </c:strRef>
          </c:cat>
          <c:val>
            <c:numRef>
              <c:f>'FINDING Graphs'!$BL$11</c:f>
              <c:numCache>
                <c:formatCode>0</c:formatCode>
                <c:ptCount val="1"/>
                <c:pt idx="0">
                  <c:v>57436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Graphs'!$BO$11</c15:f>
                <c15:dlblRangeCache>
                  <c:ptCount val="1"/>
                  <c:pt idx="0">
                    <c:v>57436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2676-43A6-B7F7-843C183B78AA}"/>
            </c:ext>
          </c:extLst>
        </c:ser>
        <c:ser>
          <c:idx val="3"/>
          <c:order val="2"/>
          <c:tx>
            <c:strRef>
              <c:f>'FINDING Graphs'!$BP$2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3984B81-17EB-4035-A61D-B97890209D3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676-43A6-B7F7-843C183B7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Graphs'!$BK$11</c:f>
              <c:strCache>
                <c:ptCount val="1"/>
                <c:pt idx="0">
                  <c:v>30769
(25%)</c:v>
                </c:pt>
              </c:strCache>
            </c:strRef>
          </c:cat>
          <c:val>
            <c:numRef>
              <c:f>'FINDING Graphs'!$BP$11</c:f>
              <c:numCache>
                <c:formatCode>0</c:formatCode>
                <c:ptCount val="1"/>
                <c:pt idx="0">
                  <c:v>16557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Graphs'!$BS$11</c15:f>
                <c15:dlblRangeCache>
                  <c:ptCount val="1"/>
                  <c:pt idx="0">
                    <c:v>16557
(27%)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2676-43A6-B7F7-843C183B78AA}"/>
            </c:ext>
          </c:extLst>
        </c:ser>
        <c:ser>
          <c:idx val="0"/>
          <c:order val="3"/>
          <c:tx>
            <c:strRef>
              <c:f>'FINDING Graphs'!$BT$2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9443A6C-9EB0-4521-8CD0-35B5FABD1AE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676-43A6-B7F7-843C183B7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Graphs'!$BK$11</c:f>
              <c:strCache>
                <c:ptCount val="1"/>
                <c:pt idx="0">
                  <c:v>30769
(25%)</c:v>
                </c:pt>
              </c:strCache>
            </c:strRef>
          </c:cat>
          <c:val>
            <c:numRef>
              <c:f>'FINDING Graphs'!$BT$11</c:f>
              <c:numCache>
                <c:formatCode>0</c:formatCode>
                <c:ptCount val="1"/>
                <c:pt idx="0">
                  <c:v>1152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Graphs'!$BW$11</c15:f>
                <c15:dlblRangeCache>
                  <c:ptCount val="1"/>
                  <c:pt idx="0">
                    <c:v>1152
(18%)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2676-43A6-B7F7-843C183B7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Graphs'!$BU$2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Graphs'!$BT$3:$BT$11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'FINDING Graphs'!$BU$3:$BU$11</c:f>
              <c:numCache>
                <c:formatCode>0.0</c:formatCode>
                <c:ptCount val="9"/>
                <c:pt idx="0">
                  <c:v>1.3004381152574216</c:v>
                </c:pt>
                <c:pt idx="1">
                  <c:v>0.98527763627101383</c:v>
                </c:pt>
                <c:pt idx="2">
                  <c:v>1.1091255275219658</c:v>
                </c:pt>
                <c:pt idx="3">
                  <c:v>1.166218498241387</c:v>
                </c:pt>
                <c:pt idx="4">
                  <c:v>1.0473407891810584</c:v>
                </c:pt>
                <c:pt idx="5">
                  <c:v>1.1031158711037494</c:v>
                </c:pt>
                <c:pt idx="6">
                  <c:v>1.1210983790924167</c:v>
                </c:pt>
                <c:pt idx="7">
                  <c:v>1.2787114935654458</c:v>
                </c:pt>
                <c:pt idx="8">
                  <c:v>1.0836498650713555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BC-4AD7-AC95-BECD9201182A}"/>
            </c:ext>
          </c:extLst>
        </c:ser>
        <c:ser>
          <c:idx val="1"/>
          <c:order val="1"/>
          <c:tx>
            <c:strRef>
              <c:f>'FINDING Graphs'!$BV$2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Graphs'!$BT$3:$BT$11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'FINDING Graphs'!$BV$3:$BV$11</c:f>
              <c:numCache>
                <c:formatCode>0.0</c:formatCode>
                <c:ptCount val="9"/>
                <c:pt idx="0">
                  <c:v>3.0415365938258763</c:v>
                </c:pt>
                <c:pt idx="1">
                  <c:v>0.72611163670766321</c:v>
                </c:pt>
                <c:pt idx="2">
                  <c:v>1.4002977414419897</c:v>
                </c:pt>
                <c:pt idx="3">
                  <c:v>0.90740634222530958</c:v>
                </c:pt>
                <c:pt idx="4">
                  <c:v>1.1415348965419647</c:v>
                </c:pt>
                <c:pt idx="5">
                  <c:v>1.1930558745365663</c:v>
                </c:pt>
                <c:pt idx="6">
                  <c:v>0.96734081479553558</c:v>
                </c:pt>
                <c:pt idx="7">
                  <c:v>1.0331701187277926</c:v>
                </c:pt>
                <c:pt idx="8">
                  <c:v>1.1437321768918343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BC-4AD7-AC95-BECD920118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9025072"/>
        <c:axId val="589274208"/>
      </c:barChart>
      <c:catAx>
        <c:axId val="58902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274208"/>
        <c:crosses val="autoZero"/>
        <c:auto val="1"/>
        <c:lblAlgn val="ctr"/>
        <c:lblOffset val="100"/>
        <c:noMultiLvlLbl val="0"/>
      </c:catAx>
      <c:valAx>
        <c:axId val="58927420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02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Graphs'!$BU$2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Graphs'!$BT$7</c:f>
              <c:strCache>
                <c:ptCount val="1"/>
                <c:pt idx="0">
                  <c:v>Peoria</c:v>
                </c:pt>
              </c:strCache>
            </c:strRef>
          </c:cat>
          <c:val>
            <c:numRef>
              <c:f>'FINDING Graphs'!$BU$7</c:f>
              <c:numCache>
                <c:formatCode>0.0</c:formatCode>
                <c:ptCount val="1"/>
                <c:pt idx="0">
                  <c:v>1.0473407891810584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CD-43C7-A282-27EB3C73778E}"/>
            </c:ext>
          </c:extLst>
        </c:ser>
        <c:ser>
          <c:idx val="1"/>
          <c:order val="1"/>
          <c:tx>
            <c:strRef>
              <c:f>'FINDING Graphs'!$BV$2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Graphs'!$BT$7</c:f>
              <c:strCache>
                <c:ptCount val="1"/>
                <c:pt idx="0">
                  <c:v>Peoria</c:v>
                </c:pt>
              </c:strCache>
            </c:strRef>
          </c:cat>
          <c:val>
            <c:numRef>
              <c:f>'FINDING Graphs'!$BV$7</c:f>
              <c:numCache>
                <c:formatCode>0.0</c:formatCode>
                <c:ptCount val="1"/>
                <c:pt idx="0">
                  <c:v>1.1415348965419647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CD-43C7-A282-27EB3C7377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9025072"/>
        <c:axId val="589274208"/>
      </c:barChart>
      <c:catAx>
        <c:axId val="589025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9274208"/>
        <c:crosses val="autoZero"/>
        <c:auto val="1"/>
        <c:lblAlgn val="ctr"/>
        <c:lblOffset val="100"/>
        <c:noMultiLvlLbl val="0"/>
      </c:catAx>
      <c:valAx>
        <c:axId val="58927420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02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Graphs'!$BU$2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'FINDING Graphs'!$BU$11</c:f>
              <c:numCache>
                <c:formatCode>0.0</c:formatCode>
                <c:ptCount val="1"/>
                <c:pt idx="0">
                  <c:v>1.0836498650713555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A7-4979-8517-428DD18997C6}"/>
            </c:ext>
          </c:extLst>
        </c:ser>
        <c:ser>
          <c:idx val="1"/>
          <c:order val="1"/>
          <c:tx>
            <c:strRef>
              <c:f>'FINDING Graphs'!$BV$2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'FINDING Graphs'!$BV$11</c:f>
              <c:numCache>
                <c:formatCode>0.0</c:formatCode>
                <c:ptCount val="1"/>
                <c:pt idx="0">
                  <c:v>1.1437321768918343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A7-4979-8517-428DD18997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9025072"/>
        <c:axId val="589274208"/>
      </c:barChart>
      <c:catAx>
        <c:axId val="589025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9274208"/>
        <c:crosses val="autoZero"/>
        <c:auto val="1"/>
        <c:lblAlgn val="ctr"/>
        <c:lblOffset val="100"/>
        <c:noMultiLvlLbl val="0"/>
      </c:catAx>
      <c:valAx>
        <c:axId val="58927420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02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(FC)'!$J$10</c:f>
              <c:strCache>
                <c:ptCount val="1"/>
                <c:pt idx="0">
                  <c:v>Illinois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E2-4251-82C7-12862B95264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E2-4251-82C7-12862B95264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6E2-4251-82C7-12862B95264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6E2-4251-82C7-12862B95264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30,515</a:t>
                    </a:r>
                  </a:p>
                  <a:p>
                    <a:r>
                      <a:rPr lang="en-US"/>
                      <a:t>(</a:t>
                    </a:r>
                    <a:fld id="{BA94EFFB-16AB-4EB0-B9EB-458BABA99DF6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6E2-4251-82C7-12862B95264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43,710</a:t>
                    </a:r>
                  </a:p>
                  <a:p>
                    <a:r>
                      <a:rPr lang="en-US"/>
                      <a:t>(</a:t>
                    </a:r>
                    <a:fld id="{0D3FB7D2-44E3-4588-B6BE-017473F0BA48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6E2-4251-82C7-12862B95264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8,014</a:t>
                    </a:r>
                  </a:p>
                  <a:p>
                    <a:r>
                      <a:rPr lang="en-US"/>
                      <a:t>(</a:t>
                    </a:r>
                    <a:fld id="{C8805D79-7017-418F-A554-3155B3AF77C8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6E2-4251-82C7-12862B95264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2,133</a:t>
                    </a:r>
                  </a:p>
                  <a:p>
                    <a:r>
                      <a:rPr lang="en-US"/>
                      <a:t>(</a:t>
                    </a:r>
                    <a:fld id="{B60637E3-C178-4ACC-B81F-58A3CDC527DC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6E2-4251-82C7-12862B9526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(FC)'!$K$1:$N$1</c:f>
              <c:strCache>
                <c:ptCount val="4"/>
                <c:pt idx="0">
                  <c:v>Black</c:v>
                </c:pt>
                <c:pt idx="1">
                  <c:v>White</c:v>
                </c:pt>
                <c:pt idx="2">
                  <c:v>Hispanic</c:v>
                </c:pt>
                <c:pt idx="3">
                  <c:v>Other</c:v>
                </c:pt>
              </c:strCache>
            </c:strRef>
          </c:cat>
          <c:val>
            <c:numRef>
              <c:f>'CHILD INTAKE (FC)'!$K$10:$N$10</c:f>
              <c:numCache>
                <c:formatCode>0%</c:formatCode>
                <c:ptCount val="4"/>
                <c:pt idx="0">
                  <c:v>0.36167211871236904</c:v>
                </c:pt>
                <c:pt idx="1">
                  <c:v>0.51806286445740291</c:v>
                </c:pt>
                <c:pt idx="2">
                  <c:v>9.4984117953823541E-2</c:v>
                </c:pt>
                <c:pt idx="3">
                  <c:v>2.5280898876404494E-2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E2-4251-82C7-12862B9526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47475792"/>
        <c:axId val="548242864"/>
      </c:barChart>
      <c:catAx>
        <c:axId val="54747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242864"/>
        <c:crosses val="autoZero"/>
        <c:auto val="1"/>
        <c:lblAlgn val="ctr"/>
        <c:lblOffset val="100"/>
        <c:noMultiLvlLbl val="0"/>
      </c:catAx>
      <c:valAx>
        <c:axId val="54824286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4757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(FC)'!$P$10</c:f>
              <c:strCache>
                <c:ptCount val="1"/>
                <c:pt idx="0">
                  <c:v>Illinois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73-41C9-8A47-942E2482852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73-41C9-8A47-942E248285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(FC)'!$Q$1:$R$1</c:f>
              <c:strCache>
                <c:ptCount val="2"/>
                <c:pt idx="0">
                  <c:v>Black</c:v>
                </c:pt>
                <c:pt idx="1">
                  <c:v>Hispanic</c:v>
                </c:pt>
              </c:strCache>
            </c:strRef>
          </c:cat>
          <c:val>
            <c:numRef>
              <c:f>'CHILD INTAKE (FC)'!$Q$10:$R$10</c:f>
              <c:numCache>
                <c:formatCode>0.00</c:formatCode>
                <c:ptCount val="2"/>
                <c:pt idx="0">
                  <c:v>1.3031768991985124</c:v>
                </c:pt>
                <c:pt idx="1">
                  <c:v>0.63602043519107965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73-41C9-8A47-942E248285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35315648"/>
        <c:axId val="549155520"/>
      </c:barChart>
      <c:catAx>
        <c:axId val="53531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155520"/>
        <c:crosses val="autoZero"/>
        <c:auto val="1"/>
        <c:lblAlgn val="ctr"/>
        <c:lblOffset val="100"/>
        <c:noMultiLvlLbl val="0"/>
      </c:catAx>
      <c:valAx>
        <c:axId val="5491555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31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688573792006291E-2"/>
          <c:y val="7.3235082901231374E-2"/>
          <c:w val="0.94844997406074338"/>
          <c:h val="0.8002800403175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Graphs'!$I$3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2A738FF-238F-4FDE-B1CE-8DF403218EF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B258-40E9-B217-8EC5817778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6EA9E88-560C-4F45-A300-4725F9A0C10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B258-40E9-B217-8EC5817778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169E5E8-B569-426A-88EC-A56FEBB4E04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258-40E9-B217-8EC5817778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6B98629-3216-4C8A-9222-7F6406E446B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B258-40E9-B217-8EC58177780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A38A97C-D68A-4854-9AB3-B80992AF4FA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258-40E9-B217-8EC58177780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36E42E1-E122-4E30-892B-31BDC6A9531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B258-40E9-B217-8EC58177780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51B5CEA-9B18-4CC4-97C6-D5C93A6B624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258-40E9-B217-8EC58177780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2BFFEF2-D0A1-4129-ADC3-17FCB1A6EF1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B258-40E9-B217-8EC581777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Graphs'!$X$4:$X$11</c:f>
              <c:strCache>
                <c:ptCount val="8"/>
                <c:pt idx="0">
                  <c:v>32
 (2%)</c:v>
                </c:pt>
                <c:pt idx="1">
                  <c:v>1
(0%)</c:v>
                </c:pt>
                <c:pt idx="2">
                  <c:v>122
(4%)</c:v>
                </c:pt>
                <c:pt idx="3">
                  <c:v>75
(8%)</c:v>
                </c:pt>
                <c:pt idx="4">
                  <c:v>179
(5%)</c:v>
                </c:pt>
                <c:pt idx="5">
                  <c:v>62
(4%)</c:v>
                </c:pt>
                <c:pt idx="6">
                  <c:v>98
(4%)</c:v>
                </c:pt>
                <c:pt idx="7">
                  <c:v>20
(1%)</c:v>
                </c:pt>
              </c:strCache>
            </c:strRef>
          </c:cat>
          <c:val>
            <c:numRef>
              <c:f>'CHILD INTAKE (FC) Graphs'!$I$4:$I$11</c:f>
              <c:numCache>
                <c:formatCode>General</c:formatCode>
                <c:ptCount val="8"/>
                <c:pt idx="0">
                  <c:v>784</c:v>
                </c:pt>
                <c:pt idx="1">
                  <c:v>44</c:v>
                </c:pt>
                <c:pt idx="2">
                  <c:v>1325</c:v>
                </c:pt>
                <c:pt idx="3">
                  <c:v>397</c:v>
                </c:pt>
                <c:pt idx="4">
                  <c:v>2023</c:v>
                </c:pt>
                <c:pt idx="5">
                  <c:v>387</c:v>
                </c:pt>
                <c:pt idx="6">
                  <c:v>1090</c:v>
                </c:pt>
                <c:pt idx="7">
                  <c:v>387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Graphs'!$L$4:$L$11</c15:f>
                <c15:dlblRangeCache>
                  <c:ptCount val="8"/>
                  <c:pt idx="0">
                    <c:v>784
(51%)</c:v>
                  </c:pt>
                  <c:pt idx="1">
                    <c:v>44
(7%)</c:v>
                  </c:pt>
                  <c:pt idx="2">
                    <c:v>1325
(49%)</c:v>
                  </c:pt>
                  <c:pt idx="3">
                    <c:v>397
(44%)</c:v>
                  </c:pt>
                  <c:pt idx="4">
                    <c:v>2023
(54%)</c:v>
                  </c:pt>
                  <c:pt idx="5">
                    <c:v>387
(27%)</c:v>
                  </c:pt>
                  <c:pt idx="6">
                    <c:v>1090
(50%)</c:v>
                  </c:pt>
                  <c:pt idx="7">
                    <c:v>387
(28%)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B258-40E9-B217-8EC581777804}"/>
            </c:ext>
          </c:extLst>
        </c:ser>
        <c:ser>
          <c:idx val="1"/>
          <c:order val="1"/>
          <c:tx>
            <c:strRef>
              <c:f>'CHILD INTAKE (FC) Graphs'!$M$3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A68370D-4C12-4EA9-B723-D445A530C34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B258-40E9-B217-8EC5817778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69ACF05-75AB-4B68-941C-5E5A2057326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B258-40E9-B217-8EC5817778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C966B04-5199-4255-A523-111126DB7D4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B258-40E9-B217-8EC5817778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F372C6A-EF7A-4F4C-81D3-0822D768D85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B258-40E9-B217-8EC58177780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2924EFC-F06C-484D-897C-C9A4925618A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B258-40E9-B217-8EC58177780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49BDE07-102E-4B6D-B724-8ADA3DDA78F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B258-40E9-B217-8EC58177780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26F9B02-AA4D-4017-B4CA-1374F1D3146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B258-40E9-B217-8EC58177780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A0EFC4B-9DC9-4240-82C5-F128D108EF7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B258-40E9-B217-8EC581777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Graphs'!$X$4:$X$11</c:f>
              <c:strCache>
                <c:ptCount val="8"/>
                <c:pt idx="0">
                  <c:v>32
 (2%)</c:v>
                </c:pt>
                <c:pt idx="1">
                  <c:v>1
(0%)</c:v>
                </c:pt>
                <c:pt idx="2">
                  <c:v>122
(4%)</c:v>
                </c:pt>
                <c:pt idx="3">
                  <c:v>75
(8%)</c:v>
                </c:pt>
                <c:pt idx="4">
                  <c:v>179
(5%)</c:v>
                </c:pt>
                <c:pt idx="5">
                  <c:v>62
(4%)</c:v>
                </c:pt>
                <c:pt idx="6">
                  <c:v>98
(4%)</c:v>
                </c:pt>
                <c:pt idx="7">
                  <c:v>20
(1%)</c:v>
                </c:pt>
              </c:strCache>
            </c:strRef>
          </c:cat>
          <c:val>
            <c:numRef>
              <c:f>'CHILD INTAKE (FC) Graphs'!$M$4:$M$11</c:f>
              <c:numCache>
                <c:formatCode>General</c:formatCode>
                <c:ptCount val="8"/>
                <c:pt idx="0">
                  <c:v>631</c:v>
                </c:pt>
                <c:pt idx="1">
                  <c:v>549</c:v>
                </c:pt>
                <c:pt idx="2">
                  <c:v>1244</c:v>
                </c:pt>
                <c:pt idx="3">
                  <c:v>391</c:v>
                </c:pt>
                <c:pt idx="4">
                  <c:v>1433</c:v>
                </c:pt>
                <c:pt idx="5">
                  <c:v>830</c:v>
                </c:pt>
                <c:pt idx="6">
                  <c:v>986</c:v>
                </c:pt>
                <c:pt idx="7">
                  <c:v>949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Graphs'!$P$4:$P$11</c15:f>
                <c15:dlblRangeCache>
                  <c:ptCount val="8"/>
                  <c:pt idx="0">
                    <c:v>631
(41%)</c:v>
                  </c:pt>
                  <c:pt idx="1">
                    <c:v>549
(90%)</c:v>
                  </c:pt>
                  <c:pt idx="2">
                    <c:v>1244
(46%)</c:v>
                  </c:pt>
                  <c:pt idx="3">
                    <c:v>391
(43%)</c:v>
                  </c:pt>
                  <c:pt idx="4">
                    <c:v>1433
(38%)</c:v>
                  </c:pt>
                  <c:pt idx="5">
                    <c:v>830
(58%)</c:v>
                  </c:pt>
                  <c:pt idx="6">
                    <c:v>986
(45%)</c:v>
                  </c:pt>
                  <c:pt idx="7">
                    <c:v>949
(69%)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B258-40E9-B217-8EC581777804}"/>
            </c:ext>
          </c:extLst>
        </c:ser>
        <c:ser>
          <c:idx val="2"/>
          <c:order val="2"/>
          <c:tx>
            <c:strRef>
              <c:f>'CHILD INTAKE (FC) Graphs'!$Q$3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5810425-59BE-4900-92C3-AD57ADB51DA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B258-40E9-B217-8EC5817778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CF13CE8-270F-407F-9042-78F50D3FCDB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B258-40E9-B217-8EC5817778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DD84FA5-9DE8-452B-81F0-77C77F9E79B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B258-40E9-B217-8EC5817778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4F17FF4-7A56-454B-8AB6-93EFB8EED99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B258-40E9-B217-8EC58177780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9783E86-131A-4AD0-AEAC-9C264A36314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B258-40E9-B217-8EC58177780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2B3BBDB-8F48-4ECF-8049-541BE95059F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B258-40E9-B217-8EC58177780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77499F5-AE45-4C55-9894-E68FA4D80C1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B258-40E9-B217-8EC58177780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84ACF90-4FE8-4F29-B8FF-27AEF0AE8DF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B258-40E9-B217-8EC581777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Graphs'!$X$4:$X$11</c:f>
              <c:strCache>
                <c:ptCount val="8"/>
                <c:pt idx="0">
                  <c:v>32
 (2%)</c:v>
                </c:pt>
                <c:pt idx="1">
                  <c:v>1
(0%)</c:v>
                </c:pt>
                <c:pt idx="2">
                  <c:v>122
(4%)</c:v>
                </c:pt>
                <c:pt idx="3">
                  <c:v>75
(8%)</c:v>
                </c:pt>
                <c:pt idx="4">
                  <c:v>179
(5%)</c:v>
                </c:pt>
                <c:pt idx="5">
                  <c:v>62
(4%)</c:v>
                </c:pt>
                <c:pt idx="6">
                  <c:v>98
(4%)</c:v>
                </c:pt>
                <c:pt idx="7">
                  <c:v>20
(1%)</c:v>
                </c:pt>
              </c:strCache>
            </c:strRef>
          </c:cat>
          <c:val>
            <c:numRef>
              <c:f>'CHILD INTAKE (FC) Graphs'!$Q$4:$Q$11</c:f>
              <c:numCache>
                <c:formatCode>General</c:formatCode>
                <c:ptCount val="8"/>
                <c:pt idx="0">
                  <c:v>98</c:v>
                </c:pt>
                <c:pt idx="1">
                  <c:v>17</c:v>
                </c:pt>
                <c:pt idx="2">
                  <c:v>27</c:v>
                </c:pt>
                <c:pt idx="3">
                  <c:v>49</c:v>
                </c:pt>
                <c:pt idx="4">
                  <c:v>142</c:v>
                </c:pt>
                <c:pt idx="5">
                  <c:v>149</c:v>
                </c:pt>
                <c:pt idx="6">
                  <c:v>22</c:v>
                </c:pt>
                <c:pt idx="7">
                  <c:v>27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Graphs'!$T$4:$T$11</c15:f>
                <c15:dlblRangeCache>
                  <c:ptCount val="8"/>
                  <c:pt idx="0">
                    <c:v>98
 (6%)</c:v>
                  </c:pt>
                  <c:pt idx="1">
                    <c:v>17
(3%)</c:v>
                  </c:pt>
                  <c:pt idx="2">
                    <c:v>27
(1%)</c:v>
                  </c:pt>
                  <c:pt idx="3">
                    <c:v>49
(5%)</c:v>
                  </c:pt>
                  <c:pt idx="4">
                    <c:v>142
(4%)</c:v>
                  </c:pt>
                  <c:pt idx="5">
                    <c:v>149
(10%)</c:v>
                  </c:pt>
                  <c:pt idx="6">
                    <c:v>22
(1%)</c:v>
                  </c:pt>
                  <c:pt idx="7">
                    <c:v>27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B258-40E9-B217-8EC581777804}"/>
            </c:ext>
          </c:extLst>
        </c:ser>
        <c:ser>
          <c:idx val="3"/>
          <c:order val="3"/>
          <c:tx>
            <c:strRef>
              <c:f>'CHILD INTAKE (FC) Graphs'!$U$3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3BD6A0B-041C-4BF8-8BAD-745829103C5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B258-40E9-B217-8EC5817778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7864B30-4125-47D2-BD15-3E215C08196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B258-40E9-B217-8EC5817778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005A110-E057-4D67-9755-23A1A461F8F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B258-40E9-B217-8EC5817778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655617A-724F-4FD7-A453-3551AC7B523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B258-40E9-B217-8EC58177780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3B95B3D-02E2-4435-9D5D-0BD6181116C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B258-40E9-B217-8EC58177780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3ABAE63-7223-4A66-BDF8-9FA0A1A9A8F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B258-40E9-B217-8EC58177780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E839FA2-2BCA-4C06-9874-8177314DF89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B258-40E9-B217-8EC58177780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0F19DCB-1351-4850-A4C4-A834EBCF4BF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B258-40E9-B217-8EC581777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Graphs'!$X$4:$X$11</c:f>
              <c:strCache>
                <c:ptCount val="8"/>
                <c:pt idx="0">
                  <c:v>32
 (2%)</c:v>
                </c:pt>
                <c:pt idx="1">
                  <c:v>1
(0%)</c:v>
                </c:pt>
                <c:pt idx="2">
                  <c:v>122
(4%)</c:v>
                </c:pt>
                <c:pt idx="3">
                  <c:v>75
(8%)</c:v>
                </c:pt>
                <c:pt idx="4">
                  <c:v>179
(5%)</c:v>
                </c:pt>
                <c:pt idx="5">
                  <c:v>62
(4%)</c:v>
                </c:pt>
                <c:pt idx="6">
                  <c:v>98
(4%)</c:v>
                </c:pt>
                <c:pt idx="7">
                  <c:v>20
(1%)</c:v>
                </c:pt>
              </c:strCache>
            </c:strRef>
          </c:cat>
          <c:val>
            <c:numRef>
              <c:f>'CHILD INTAKE (FC) Graphs'!$U$4:$U$11</c:f>
              <c:numCache>
                <c:formatCode>General</c:formatCode>
                <c:ptCount val="8"/>
                <c:pt idx="0">
                  <c:v>32</c:v>
                </c:pt>
                <c:pt idx="1">
                  <c:v>1</c:v>
                </c:pt>
                <c:pt idx="2">
                  <c:v>122</c:v>
                </c:pt>
                <c:pt idx="3">
                  <c:v>75</c:v>
                </c:pt>
                <c:pt idx="4">
                  <c:v>179</c:v>
                </c:pt>
                <c:pt idx="5">
                  <c:v>62</c:v>
                </c:pt>
                <c:pt idx="6">
                  <c:v>98</c:v>
                </c:pt>
                <c:pt idx="7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Graphs'!$X$4:$X$11</c15:f>
                <c15:dlblRangeCache>
                  <c:ptCount val="8"/>
                  <c:pt idx="0">
                    <c:v>32
 (2%)</c:v>
                  </c:pt>
                  <c:pt idx="1">
                    <c:v>1
(0%)</c:v>
                  </c:pt>
                  <c:pt idx="2">
                    <c:v>122
(4%)</c:v>
                  </c:pt>
                  <c:pt idx="3">
                    <c:v>75
(8%)</c:v>
                  </c:pt>
                  <c:pt idx="4">
                    <c:v>179
(5%)</c:v>
                  </c:pt>
                  <c:pt idx="5">
                    <c:v>62
(4%)</c:v>
                  </c:pt>
                  <c:pt idx="6">
                    <c:v>98
(4%)</c:v>
                  </c:pt>
                  <c:pt idx="7">
                    <c:v>20
(1%)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B258-40E9-B217-8EC5817778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8782240"/>
        <c:axId val="1355663584"/>
      </c:barChart>
      <c:catAx>
        <c:axId val="1458782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5663584"/>
        <c:crosses val="autoZero"/>
        <c:auto val="1"/>
        <c:lblAlgn val="ctr"/>
        <c:lblOffset val="100"/>
        <c:noMultiLvlLbl val="0"/>
      </c:catAx>
      <c:valAx>
        <c:axId val="135566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878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688573792006291E-2"/>
          <c:y val="7.3235082901231374E-2"/>
          <c:w val="0.94844997406074338"/>
          <c:h val="0.8002800403175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Graphs'!$I$3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5E9EB86-6017-4ED8-A0D2-3797276FC41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19BC-4D1C-AA6C-EACABE24FB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Graphs'!$X$8</c:f>
              <c:strCache>
                <c:ptCount val="1"/>
                <c:pt idx="0">
                  <c:v>179
(5%)</c:v>
                </c:pt>
              </c:strCache>
            </c:strRef>
          </c:cat>
          <c:val>
            <c:numRef>
              <c:f>'CHILD INTAKE (FC) Graphs'!$I$8</c:f>
              <c:numCache>
                <c:formatCode>General</c:formatCode>
                <c:ptCount val="1"/>
                <c:pt idx="0">
                  <c:v>2023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Graphs'!$L$8</c15:f>
                <c15:dlblRangeCache>
                  <c:ptCount val="1"/>
                  <c:pt idx="0">
                    <c:v>2023
(54%)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19BC-4D1C-AA6C-EACABE24FB2C}"/>
            </c:ext>
          </c:extLst>
        </c:ser>
        <c:ser>
          <c:idx val="1"/>
          <c:order val="1"/>
          <c:tx>
            <c:strRef>
              <c:f>'CHILD INTAKE (FC) Graphs'!$M$3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BC57ED0-A199-4C8C-8604-9D977494AB3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9BC-4D1C-AA6C-EACABE24FB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Graphs'!$X$8</c:f>
              <c:strCache>
                <c:ptCount val="1"/>
                <c:pt idx="0">
                  <c:v>179
(5%)</c:v>
                </c:pt>
              </c:strCache>
            </c:strRef>
          </c:cat>
          <c:val>
            <c:numRef>
              <c:f>'CHILD INTAKE (FC) Graphs'!$M$8</c:f>
              <c:numCache>
                <c:formatCode>General</c:formatCode>
                <c:ptCount val="1"/>
                <c:pt idx="0">
                  <c:v>1433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Graphs'!$P$8</c15:f>
                <c15:dlblRangeCache>
                  <c:ptCount val="1"/>
                  <c:pt idx="0">
                    <c:v>1433
(38%)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19BC-4D1C-AA6C-EACABE24FB2C}"/>
            </c:ext>
          </c:extLst>
        </c:ser>
        <c:ser>
          <c:idx val="2"/>
          <c:order val="2"/>
          <c:tx>
            <c:strRef>
              <c:f>'CHILD INTAKE (FC) Graphs'!$Q$3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BDE6B28-2D93-4B5C-9230-93F4E6E77D1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9BC-4D1C-AA6C-EACABE24FB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Graphs'!$X$8</c:f>
              <c:strCache>
                <c:ptCount val="1"/>
                <c:pt idx="0">
                  <c:v>179
(5%)</c:v>
                </c:pt>
              </c:strCache>
            </c:strRef>
          </c:cat>
          <c:val>
            <c:numRef>
              <c:f>'CHILD INTAKE (FC) Graphs'!$Q$8</c:f>
              <c:numCache>
                <c:formatCode>General</c:formatCode>
                <c:ptCount val="1"/>
                <c:pt idx="0">
                  <c:v>142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Graphs'!$T$8</c15:f>
                <c15:dlblRangeCache>
                  <c:ptCount val="1"/>
                  <c:pt idx="0">
                    <c:v>142
(4%)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19BC-4D1C-AA6C-EACABE24FB2C}"/>
            </c:ext>
          </c:extLst>
        </c:ser>
        <c:ser>
          <c:idx val="3"/>
          <c:order val="3"/>
          <c:tx>
            <c:strRef>
              <c:f>'CHILD INTAKE (FC) Graphs'!$U$3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01D9C66-DA45-4BD1-B7E4-C775BD8C1C8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19BC-4D1C-AA6C-EACABE24FB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Graphs'!$X$8</c:f>
              <c:strCache>
                <c:ptCount val="1"/>
                <c:pt idx="0">
                  <c:v>179
(5%)</c:v>
                </c:pt>
              </c:strCache>
            </c:strRef>
          </c:cat>
          <c:val>
            <c:numRef>
              <c:f>'CHILD INTAKE (FC) Graphs'!$U$8</c:f>
              <c:numCache>
                <c:formatCode>General</c:formatCode>
                <c:ptCount val="1"/>
                <c:pt idx="0">
                  <c:v>179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Graphs'!$X$8</c15:f>
                <c15:dlblRangeCache>
                  <c:ptCount val="1"/>
                  <c:pt idx="0">
                    <c:v>179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19BC-4D1C-AA6C-EACABE24FB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8782240"/>
        <c:axId val="1355663584"/>
      </c:barChart>
      <c:catAx>
        <c:axId val="1458782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5663584"/>
        <c:crosses val="autoZero"/>
        <c:auto val="1"/>
        <c:lblAlgn val="ctr"/>
        <c:lblOffset val="100"/>
        <c:noMultiLvlLbl val="0"/>
      </c:catAx>
      <c:valAx>
        <c:axId val="135566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878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Graphs'!$I$3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CCC3D64-A556-4B44-86B0-892280212B2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107E-47D0-8D76-FDBEB3897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Graphs'!$X$12</c:f>
              <c:strCache>
                <c:ptCount val="1"/>
                <c:pt idx="0">
                  <c:v>2133
(3%)</c:v>
                </c:pt>
              </c:strCache>
            </c:strRef>
          </c:cat>
          <c:val>
            <c:numRef>
              <c:f>'CHILD INTAKE (FC) Graphs'!$I$12</c:f>
              <c:numCache>
                <c:formatCode>General</c:formatCode>
                <c:ptCount val="1"/>
                <c:pt idx="0">
                  <c:v>30515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Graphs'!$L$12</c15:f>
                <c15:dlblRangeCache>
                  <c:ptCount val="1"/>
                  <c:pt idx="0">
                    <c:v>30515
(36%)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107E-47D0-8D76-FDBEB3897401}"/>
            </c:ext>
          </c:extLst>
        </c:ser>
        <c:ser>
          <c:idx val="1"/>
          <c:order val="1"/>
          <c:tx>
            <c:strRef>
              <c:f>'CHILD INTAKE (FC) Graphs'!$M$3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A330843-5770-4BA4-95B5-3C054187233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07E-47D0-8D76-FDBEB3897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Graphs'!$X$12</c:f>
              <c:strCache>
                <c:ptCount val="1"/>
                <c:pt idx="0">
                  <c:v>2133
(3%)</c:v>
                </c:pt>
              </c:strCache>
            </c:strRef>
          </c:cat>
          <c:val>
            <c:numRef>
              <c:f>'CHILD INTAKE (FC) Graphs'!$M$12</c:f>
              <c:numCache>
                <c:formatCode>General</c:formatCode>
                <c:ptCount val="1"/>
                <c:pt idx="0">
                  <c:v>43710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Graphs'!$P$12</c15:f>
                <c15:dlblRangeCache>
                  <c:ptCount val="1"/>
                  <c:pt idx="0">
                    <c:v>43710
(52%)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107E-47D0-8D76-FDBEB3897401}"/>
            </c:ext>
          </c:extLst>
        </c:ser>
        <c:ser>
          <c:idx val="2"/>
          <c:order val="2"/>
          <c:tx>
            <c:strRef>
              <c:f>'CHILD INTAKE (FC) Graphs'!$Q$3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CE11813-E092-440A-A74C-E52C4283282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07E-47D0-8D76-FDBEB3897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Graphs'!$X$12</c:f>
              <c:strCache>
                <c:ptCount val="1"/>
                <c:pt idx="0">
                  <c:v>2133
(3%)</c:v>
                </c:pt>
              </c:strCache>
            </c:strRef>
          </c:cat>
          <c:val>
            <c:numRef>
              <c:f>'CHILD INTAKE (FC) Graphs'!$Q$12</c:f>
              <c:numCache>
                <c:formatCode>General</c:formatCode>
                <c:ptCount val="1"/>
                <c:pt idx="0">
                  <c:v>8014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Graphs'!$T$12</c15:f>
                <c15:dlblRangeCache>
                  <c:ptCount val="1"/>
                  <c:pt idx="0">
                    <c:v>8014
(9%)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107E-47D0-8D76-FDBEB3897401}"/>
            </c:ext>
          </c:extLst>
        </c:ser>
        <c:ser>
          <c:idx val="3"/>
          <c:order val="3"/>
          <c:tx>
            <c:strRef>
              <c:f>'CHILD INTAKE (FC) Graphs'!$U$3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DF232F3-0D96-4BEB-8E4B-7718836D8AA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107E-47D0-8D76-FDBEB3897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Graphs'!$X$12</c:f>
              <c:strCache>
                <c:ptCount val="1"/>
                <c:pt idx="0">
                  <c:v>2133
(3%)</c:v>
                </c:pt>
              </c:strCache>
            </c:strRef>
          </c:cat>
          <c:val>
            <c:numRef>
              <c:f>'CHILD INTAKE (FC) Graphs'!$U$12</c:f>
              <c:numCache>
                <c:formatCode>General</c:formatCode>
                <c:ptCount val="1"/>
                <c:pt idx="0">
                  <c:v>2133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Graphs'!$X$12</c15:f>
                <c15:dlblRangeCache>
                  <c:ptCount val="1"/>
                  <c:pt idx="0">
                    <c:v>2133
(3%)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107E-47D0-8D76-FDBEB3897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8782240"/>
        <c:axId val="1355663584"/>
      </c:barChart>
      <c:catAx>
        <c:axId val="1458782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5663584"/>
        <c:crosses val="autoZero"/>
        <c:auto val="1"/>
        <c:lblAlgn val="ctr"/>
        <c:lblOffset val="100"/>
        <c:noMultiLvlLbl val="0"/>
      </c:catAx>
      <c:valAx>
        <c:axId val="135566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878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Child Pop (use this)'!$A$4:$A$11</c:f>
              <c:strCache>
                <c:ptCount val="8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Vermillion</c:v>
                </c:pt>
              </c:strCache>
            </c:strRef>
          </c:cat>
          <c:val>
            <c:numRef>
              <c:f>'Total Child Pop (use this)'!$B$4:$B$11</c:f>
              <c:numCache>
                <c:formatCode>#,##0</c:formatCode>
                <c:ptCount val="8"/>
                <c:pt idx="0">
                  <c:v>39048</c:v>
                </c:pt>
                <c:pt idx="1">
                  <c:v>8618</c:v>
                </c:pt>
                <c:pt idx="2">
                  <c:v>23437</c:v>
                </c:pt>
                <c:pt idx="3">
                  <c:v>36957</c:v>
                </c:pt>
                <c:pt idx="4">
                  <c:v>43534</c:v>
                </c:pt>
                <c:pt idx="5">
                  <c:v>32523</c:v>
                </c:pt>
                <c:pt idx="6">
                  <c:v>43733</c:v>
                </c:pt>
                <c:pt idx="7">
                  <c:v>17575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B1-4489-B69E-36BA4946A6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54618559"/>
        <c:axId val="854620671"/>
      </c:barChart>
      <c:catAx>
        <c:axId val="854618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620671"/>
        <c:crosses val="autoZero"/>
        <c:auto val="1"/>
        <c:lblAlgn val="ctr"/>
        <c:lblOffset val="100"/>
        <c:noMultiLvlLbl val="0"/>
      </c:catAx>
      <c:valAx>
        <c:axId val="854620671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618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Graphs'!$AA$3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Graphs'!$Z$4:$Z$12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'CHILD INTAKE (FC) Graphs'!$AA$4:$AA$12</c:f>
              <c:numCache>
                <c:formatCode>0.00</c:formatCode>
                <c:ptCount val="9"/>
                <c:pt idx="0">
                  <c:v>0.82560540308366781</c:v>
                </c:pt>
                <c:pt idx="1">
                  <c:v>0.59040680024286574</c:v>
                </c:pt>
                <c:pt idx="2">
                  <c:v>1.0102401370183134</c:v>
                </c:pt>
                <c:pt idx="3">
                  <c:v>1.5162489343563512</c:v>
                </c:pt>
                <c:pt idx="4">
                  <c:v>0.8771232102733536</c:v>
                </c:pt>
                <c:pt idx="5">
                  <c:v>0.71645606817513963</c:v>
                </c:pt>
                <c:pt idx="6">
                  <c:v>0.99035687213305323</c:v>
                </c:pt>
                <c:pt idx="7">
                  <c:v>0.48947065280633595</c:v>
                </c:pt>
                <c:pt idx="8">
                  <c:v>1.3031768991985124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4A-4C76-B758-6EFC55E94AFF}"/>
            </c:ext>
          </c:extLst>
        </c:ser>
        <c:ser>
          <c:idx val="1"/>
          <c:order val="1"/>
          <c:tx>
            <c:strRef>
              <c:f>'CHILD INTAKE (FC) Graphs'!$AB$3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Graphs'!$Z$4:$Z$12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'CHILD INTAKE (FC) Graphs'!$AB$4:$AB$12</c:f>
              <c:numCache>
                <c:formatCode>0.00</c:formatCode>
                <c:ptCount val="9"/>
                <c:pt idx="0">
                  <c:v>0.51122556788166928</c:v>
                </c:pt>
                <c:pt idx="1">
                  <c:v>0.40855830138922872</c:v>
                </c:pt>
                <c:pt idx="2">
                  <c:v>0.23309385048231512</c:v>
                </c:pt>
                <c:pt idx="3">
                  <c:v>0.75461320573110036</c:v>
                </c:pt>
                <c:pt idx="4">
                  <c:v>0.51032798325191897</c:v>
                </c:pt>
                <c:pt idx="5">
                  <c:v>0.70223245924875977</c:v>
                </c:pt>
                <c:pt idx="6">
                  <c:v>0.55234507596141902</c:v>
                </c:pt>
                <c:pt idx="7">
                  <c:v>0.22525884320530545</c:v>
                </c:pt>
                <c:pt idx="8">
                  <c:v>0.63602043519107965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4A-4C76-B758-6EFC55E94A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2645184"/>
        <c:axId val="587593920"/>
      </c:barChart>
      <c:catAx>
        <c:axId val="53264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593920"/>
        <c:crosses val="autoZero"/>
        <c:auto val="1"/>
        <c:lblAlgn val="ctr"/>
        <c:lblOffset val="100"/>
        <c:noMultiLvlLbl val="0"/>
      </c:catAx>
      <c:valAx>
        <c:axId val="5875939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4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Graphs'!$AA$3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Graphs'!$Z$8</c:f>
              <c:strCache>
                <c:ptCount val="1"/>
                <c:pt idx="0">
                  <c:v>Peoria</c:v>
                </c:pt>
              </c:strCache>
            </c:strRef>
          </c:cat>
          <c:val>
            <c:numRef>
              <c:f>'CHILD INTAKE (FC) Graphs'!$AA$8</c:f>
              <c:numCache>
                <c:formatCode>0.00</c:formatCode>
                <c:ptCount val="1"/>
                <c:pt idx="0">
                  <c:v>0.8771232102733536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61-4E94-801A-0D3F6CF8E1F6}"/>
            </c:ext>
          </c:extLst>
        </c:ser>
        <c:ser>
          <c:idx val="1"/>
          <c:order val="1"/>
          <c:tx>
            <c:strRef>
              <c:f>'CHILD INTAKE (FC) Graphs'!$AB$3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Graphs'!$Z$8</c:f>
              <c:strCache>
                <c:ptCount val="1"/>
                <c:pt idx="0">
                  <c:v>Peoria</c:v>
                </c:pt>
              </c:strCache>
            </c:strRef>
          </c:cat>
          <c:val>
            <c:numRef>
              <c:f>'CHILD INTAKE (FC) Graphs'!$AB$8</c:f>
              <c:numCache>
                <c:formatCode>0.00</c:formatCode>
                <c:ptCount val="1"/>
                <c:pt idx="0">
                  <c:v>0.51032798325191897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61-4E94-801A-0D3F6CF8E1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2645184"/>
        <c:axId val="587593920"/>
      </c:barChart>
      <c:catAx>
        <c:axId val="532645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7593920"/>
        <c:crosses val="autoZero"/>
        <c:auto val="1"/>
        <c:lblAlgn val="ctr"/>
        <c:lblOffset val="100"/>
        <c:noMultiLvlLbl val="0"/>
      </c:catAx>
      <c:valAx>
        <c:axId val="5875939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4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Graphs'!$AA$3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Graphs'!$Z$12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'CHILD INTAKE (FC) Graphs'!$AA$12</c:f>
              <c:numCache>
                <c:formatCode>0.00</c:formatCode>
                <c:ptCount val="1"/>
                <c:pt idx="0">
                  <c:v>1.3031768991985124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E9-44DD-8837-923455F0975F}"/>
            </c:ext>
          </c:extLst>
        </c:ser>
        <c:ser>
          <c:idx val="1"/>
          <c:order val="1"/>
          <c:tx>
            <c:strRef>
              <c:f>'CHILD INTAKE (FC) Graphs'!$AB$3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Graphs'!$Z$12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'CHILD INTAKE (FC) Graphs'!$AB$12</c:f>
              <c:numCache>
                <c:formatCode>0.00</c:formatCode>
                <c:ptCount val="1"/>
                <c:pt idx="0">
                  <c:v>0.63602043519107965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E9-44DD-8837-923455F097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2645184"/>
        <c:axId val="587593920"/>
      </c:barChart>
      <c:catAx>
        <c:axId val="532645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7593920"/>
        <c:crosses val="autoZero"/>
        <c:auto val="1"/>
        <c:lblAlgn val="ctr"/>
        <c:lblOffset val="100"/>
        <c:noMultiLvlLbl val="0"/>
      </c:catAx>
      <c:valAx>
        <c:axId val="5875939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4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85411802382149E-2"/>
          <c:y val="8.6897256049922808E-2"/>
          <c:w val="0.9529844676242375"/>
          <c:h val="0.807965924626924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Graphs'!$J$1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41B6BFF-16F7-4CCE-9E92-AE1A4AF693C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4A4B-4AB0-B863-D1BDCEEF89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0F9B775-B944-4619-985D-E3DAA772A15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4A4B-4AB0-B863-D1BDCEEF89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3E33D81-73D2-436C-8F15-9374C4F4509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A4B-4AB0-B863-D1BDCEEF89C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E864C2F-14C3-4D42-9CF0-FF7DBC24ABE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4A4B-4AB0-B863-D1BDCEEF89C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26C68A3-EE0E-4BC9-BAF9-8958126E7CF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4A4B-4AB0-B863-D1BDCEEF89C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4635DD7-4972-4336-A570-303A95B0B56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4A4B-4AB0-B863-D1BDCEEF89C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3CBDC81-C69C-47FB-9EF8-F723966885D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4A4B-4AB0-B863-D1BDCEEF89C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BB0CBE2-7AB4-43C4-BD78-3E789A73757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4A4B-4AB0-B863-D1BDCEEF89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Graphs'!$M$2</c:f>
              <c:strCache>
                <c:ptCount val="1"/>
                <c:pt idx="0">
                  <c:v>852
 (50%)</c:v>
                </c:pt>
              </c:strCache>
            </c:strRef>
          </c:cat>
          <c:val>
            <c:numRef>
              <c:f>'CURRENT WARD REPORT Graphs'!$J$2:$J$9</c:f>
              <c:numCache>
                <c:formatCode>0</c:formatCode>
                <c:ptCount val="8"/>
                <c:pt idx="0">
                  <c:v>852</c:v>
                </c:pt>
                <c:pt idx="1">
                  <c:v>44</c:v>
                </c:pt>
                <c:pt idx="2">
                  <c:v>1391</c:v>
                </c:pt>
                <c:pt idx="3">
                  <c:v>448</c:v>
                </c:pt>
                <c:pt idx="4">
                  <c:v>2123</c:v>
                </c:pt>
                <c:pt idx="5">
                  <c:v>404</c:v>
                </c:pt>
                <c:pt idx="6">
                  <c:v>1168</c:v>
                </c:pt>
                <c:pt idx="7">
                  <c:v>407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Graphs'!$M$2:$M$9</c15:f>
                <c15:dlblRangeCache>
                  <c:ptCount val="8"/>
                  <c:pt idx="0">
                    <c:v>852
 (50%)</c:v>
                  </c:pt>
                  <c:pt idx="1">
                    <c:v>44
(7%)</c:v>
                  </c:pt>
                  <c:pt idx="2">
                    <c:v>1391
(49%)</c:v>
                  </c:pt>
                  <c:pt idx="3">
                    <c:v>448
(44%)</c:v>
                  </c:pt>
                  <c:pt idx="4">
                    <c:v>2123
(53%)</c:v>
                  </c:pt>
                  <c:pt idx="5">
                    <c:v>404
(27%)</c:v>
                  </c:pt>
                  <c:pt idx="6">
                    <c:v>1168
(50%)</c:v>
                  </c:pt>
                  <c:pt idx="7">
                    <c:v>407
(28%)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4A4B-4AB0-B863-D1BDCEEF89C8}"/>
            </c:ext>
          </c:extLst>
        </c:ser>
        <c:ser>
          <c:idx val="1"/>
          <c:order val="1"/>
          <c:tx>
            <c:strRef>
              <c:f>'CURRENT WARD REPORT Graphs'!$N$1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CC7D21E-04F9-452C-AAC4-541F4FEF53B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4A4B-4AB0-B863-D1BDCEEF89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B57F26D-7549-4B83-8457-CB0970D79B4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4A4B-4AB0-B863-D1BDCEEF89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9EDAC3C-912F-4840-8ADE-DCA74AABF72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4A4B-4AB0-B863-D1BDCEEF89C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7009FB6-8B91-4D8F-A4AD-0FDCC0DBF6A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4A4B-4AB0-B863-D1BDCEEF89C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1E95D7A-D27C-4591-B056-86BCA6630E0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4A4B-4AB0-B863-D1BDCEEF89C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2D7ECFB-B116-4FB0-9928-0CDFE64B20F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4A4B-4AB0-B863-D1BDCEEF89C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8354352-2884-42CD-A462-55DF377BE7E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4A4B-4AB0-B863-D1BDCEEF89C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7502DB5-58F2-460F-955F-8B2499AAD78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4A4B-4AB0-B863-D1BDCEEF89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Graphs'!$M$2</c:f>
              <c:strCache>
                <c:ptCount val="1"/>
                <c:pt idx="0">
                  <c:v>852
 (50%)</c:v>
                </c:pt>
              </c:strCache>
            </c:strRef>
          </c:cat>
          <c:val>
            <c:numRef>
              <c:f>'CURRENT WARD REPORT Graphs'!$N$2:$N$9</c:f>
              <c:numCache>
                <c:formatCode>0</c:formatCode>
                <c:ptCount val="8"/>
                <c:pt idx="0">
                  <c:v>706</c:v>
                </c:pt>
                <c:pt idx="1">
                  <c:v>586</c:v>
                </c:pt>
                <c:pt idx="2">
                  <c:v>1307</c:v>
                </c:pt>
                <c:pt idx="3">
                  <c:v>437</c:v>
                </c:pt>
                <c:pt idx="4">
                  <c:v>1523</c:v>
                </c:pt>
                <c:pt idx="5">
                  <c:v>851</c:v>
                </c:pt>
                <c:pt idx="6">
                  <c:v>1071</c:v>
                </c:pt>
                <c:pt idx="7">
                  <c:v>977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Graphs'!$Q$2:$Q$9</c15:f>
                <c15:dlblRangeCache>
                  <c:ptCount val="8"/>
                  <c:pt idx="0">
                    <c:v>706
 (42%)</c:v>
                  </c:pt>
                  <c:pt idx="1">
                    <c:v>586
(90%)</c:v>
                  </c:pt>
                  <c:pt idx="2">
                    <c:v>1307
(46%)</c:v>
                  </c:pt>
                  <c:pt idx="3">
                    <c:v>437
(43%)</c:v>
                  </c:pt>
                  <c:pt idx="4">
                    <c:v>1523
(38%)</c:v>
                  </c:pt>
                  <c:pt idx="5">
                    <c:v>851
(58%)</c:v>
                  </c:pt>
                  <c:pt idx="6">
                    <c:v>1071
(45%)</c:v>
                  </c:pt>
                  <c:pt idx="7">
                    <c:v>977
(68%)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4A4B-4AB0-B863-D1BDCEEF89C8}"/>
            </c:ext>
          </c:extLst>
        </c:ser>
        <c:ser>
          <c:idx val="2"/>
          <c:order val="2"/>
          <c:tx>
            <c:strRef>
              <c:f>'CURRENT WARD REPORT Graphs'!$R$1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262F4A4-892B-4361-B392-69F25C9EE12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4A4B-4AB0-B863-D1BDCEEF89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07FD15F-97EA-4299-B6CE-F1D1482A459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4A4B-4AB0-B863-D1BDCEEF89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80703B4-D9DB-46FB-8800-1B015E66EAE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4A4B-4AB0-B863-D1BDCEEF89C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748D9A9-EA28-4953-AEA7-683D7435010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4A4B-4AB0-B863-D1BDCEEF89C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2DD9BCE-4616-4B19-9DD7-10B0E55F76F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4A4B-4AB0-B863-D1BDCEEF89C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28453C6-3EAC-48BD-BFB5-EF40F73F889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4A4B-4AB0-B863-D1BDCEEF89C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86DDE2B-BF1D-49CE-B8C1-76D968AFA5F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4A4B-4AB0-B863-D1BDCEEF89C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F1B0ED0-025C-4955-B7E8-B41EF17AFED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4A4B-4AB0-B863-D1BDCEEF89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Graphs'!$M$2</c:f>
              <c:strCache>
                <c:ptCount val="1"/>
                <c:pt idx="0">
                  <c:v>852
 (50%)</c:v>
                </c:pt>
              </c:strCache>
            </c:strRef>
          </c:cat>
          <c:val>
            <c:numRef>
              <c:f>'CURRENT WARD REPORT Graphs'!$R$2:$R$9</c:f>
              <c:numCache>
                <c:formatCode>0</c:formatCode>
                <c:ptCount val="8"/>
                <c:pt idx="0">
                  <c:v>107</c:v>
                </c:pt>
                <c:pt idx="1">
                  <c:v>18</c:v>
                </c:pt>
                <c:pt idx="2">
                  <c:v>27</c:v>
                </c:pt>
                <c:pt idx="3">
                  <c:v>59</c:v>
                </c:pt>
                <c:pt idx="4">
                  <c:v>144</c:v>
                </c:pt>
                <c:pt idx="5">
                  <c:v>150</c:v>
                </c:pt>
                <c:pt idx="6">
                  <c:v>22</c:v>
                </c:pt>
                <c:pt idx="7">
                  <c:v>27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Graphs'!$U$2:$U$9</c15:f>
                <c15:dlblRangeCache>
                  <c:ptCount val="8"/>
                  <c:pt idx="0">
                    <c:v>107
 (6%)</c:v>
                  </c:pt>
                  <c:pt idx="1">
                    <c:v>18
(3%)</c:v>
                  </c:pt>
                  <c:pt idx="2">
                    <c:v>27
(1%)</c:v>
                  </c:pt>
                  <c:pt idx="3">
                    <c:v>59
(6%)</c:v>
                  </c:pt>
                  <c:pt idx="4">
                    <c:v>144
(4%)</c:v>
                  </c:pt>
                  <c:pt idx="5">
                    <c:v>150
(10%)</c:v>
                  </c:pt>
                  <c:pt idx="6">
                    <c:v>22
(1%)</c:v>
                  </c:pt>
                  <c:pt idx="7">
                    <c:v>27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4A4B-4AB0-B863-D1BDCEEF89C8}"/>
            </c:ext>
          </c:extLst>
        </c:ser>
        <c:ser>
          <c:idx val="3"/>
          <c:order val="3"/>
          <c:tx>
            <c:strRef>
              <c:f>'CURRENT WARD REPORT Graphs'!$V$1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1DA6E93-EF93-400B-9420-B19D1D334D7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4A4B-4AB0-B863-D1BDCEEF89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7813568-AAE9-446E-ACBF-F71521D3499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4A4B-4AB0-B863-D1BDCEEF89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031B5C0-6837-4B67-8756-0C2A339D7BE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4A4B-4AB0-B863-D1BDCEEF89C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F40B914-2B95-432F-998B-74FF6E9ECFF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4A4B-4AB0-B863-D1BDCEEF89C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CC2D741-BEE2-4359-90FE-6267C1C2FAD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4A4B-4AB0-B863-D1BDCEEF89C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B313FFE-3CD4-4BE8-BE93-DBB5A2FAD4A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4A4B-4AB0-B863-D1BDCEEF89C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3488E05-E2B0-4C41-B11E-C227B85DAD9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4A4B-4AB0-B863-D1BDCEEF89C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6F52946-9F2A-401A-891F-7748D16FD9B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4A4B-4AB0-B863-D1BDCEEF89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Graphs'!$M$2</c:f>
              <c:strCache>
                <c:ptCount val="1"/>
                <c:pt idx="0">
                  <c:v>852
 (50%)</c:v>
                </c:pt>
              </c:strCache>
            </c:strRef>
          </c:cat>
          <c:val>
            <c:numRef>
              <c:f>'CURRENT WARD REPORT Graphs'!$V$2:$V$9</c:f>
              <c:numCache>
                <c:formatCode>0</c:formatCode>
                <c:ptCount val="8"/>
                <c:pt idx="0">
                  <c:v>32</c:v>
                </c:pt>
                <c:pt idx="1">
                  <c:v>2</c:v>
                </c:pt>
                <c:pt idx="2">
                  <c:v>122</c:v>
                </c:pt>
                <c:pt idx="3">
                  <c:v>75</c:v>
                </c:pt>
                <c:pt idx="4">
                  <c:v>179</c:v>
                </c:pt>
                <c:pt idx="5">
                  <c:v>67</c:v>
                </c:pt>
                <c:pt idx="6">
                  <c:v>98</c:v>
                </c:pt>
                <c:pt idx="7">
                  <c:v>24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Graphs'!$Y$2:$Y$9</c15:f>
                <c15:dlblRangeCache>
                  <c:ptCount val="8"/>
                  <c:pt idx="0">
                    <c:v>32
 (2%)</c:v>
                  </c:pt>
                  <c:pt idx="1">
                    <c:v>2
(0%)</c:v>
                  </c:pt>
                  <c:pt idx="2">
                    <c:v>122
(4%)</c:v>
                  </c:pt>
                  <c:pt idx="3">
                    <c:v>75
(7%)</c:v>
                  </c:pt>
                  <c:pt idx="4">
                    <c:v>179
(5%)</c:v>
                  </c:pt>
                  <c:pt idx="5">
                    <c:v>67
(5%)</c:v>
                  </c:pt>
                  <c:pt idx="6">
                    <c:v>98
(4%)</c:v>
                  </c:pt>
                  <c:pt idx="7">
                    <c:v>24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4A4B-4AB0-B863-D1BDCEEF89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4684944"/>
        <c:axId val="1453038400"/>
      </c:barChart>
      <c:catAx>
        <c:axId val="1454684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53038400"/>
        <c:crosses val="autoZero"/>
        <c:auto val="1"/>
        <c:lblAlgn val="ctr"/>
        <c:lblOffset val="100"/>
        <c:noMultiLvlLbl val="0"/>
      </c:catAx>
      <c:valAx>
        <c:axId val="145303840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68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85411802382149E-2"/>
          <c:y val="8.6897256049922808E-2"/>
          <c:w val="0.9529844676242375"/>
          <c:h val="0.807965924626924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Graphs'!$J$1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685AE4A-F3B4-4B91-A888-7C521C37B68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2EC7-4006-BC73-17E8744774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Graphs'!$M$6</c:f>
              <c:strCache>
                <c:ptCount val="1"/>
                <c:pt idx="0">
                  <c:v>2123
(53%)</c:v>
                </c:pt>
              </c:strCache>
            </c:strRef>
          </c:cat>
          <c:val>
            <c:numRef>
              <c:f>'CURRENT WARD REPORT Graphs'!$J$6</c:f>
              <c:numCache>
                <c:formatCode>0</c:formatCode>
                <c:ptCount val="1"/>
                <c:pt idx="0">
                  <c:v>2123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Graphs'!$M$6</c15:f>
                <c15:dlblRangeCache>
                  <c:ptCount val="1"/>
                  <c:pt idx="0">
                    <c:v>2123
(53%)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2EC7-4006-BC73-17E874477416}"/>
            </c:ext>
          </c:extLst>
        </c:ser>
        <c:ser>
          <c:idx val="1"/>
          <c:order val="1"/>
          <c:tx>
            <c:strRef>
              <c:f>'CURRENT WARD REPORT Graphs'!$N$1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200545D-6832-4E43-BFA9-C91E4F8D7F7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EC7-4006-BC73-17E8744774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Graphs'!$M$6</c:f>
              <c:strCache>
                <c:ptCount val="1"/>
                <c:pt idx="0">
                  <c:v>2123
(53%)</c:v>
                </c:pt>
              </c:strCache>
            </c:strRef>
          </c:cat>
          <c:val>
            <c:numRef>
              <c:f>'CURRENT WARD REPORT Graphs'!$N$6</c:f>
              <c:numCache>
                <c:formatCode>0</c:formatCode>
                <c:ptCount val="1"/>
                <c:pt idx="0">
                  <c:v>1523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Graphs'!$Q$6</c15:f>
                <c15:dlblRangeCache>
                  <c:ptCount val="1"/>
                  <c:pt idx="0">
                    <c:v>1523
(38%)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2EC7-4006-BC73-17E874477416}"/>
            </c:ext>
          </c:extLst>
        </c:ser>
        <c:ser>
          <c:idx val="2"/>
          <c:order val="2"/>
          <c:tx>
            <c:strRef>
              <c:f>'CURRENT WARD REPORT Graphs'!$R$1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E327F82-6F7D-4675-BC8A-9248EA03D1A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EC7-4006-BC73-17E8744774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Graphs'!$M$6</c:f>
              <c:strCache>
                <c:ptCount val="1"/>
                <c:pt idx="0">
                  <c:v>2123
(53%)</c:v>
                </c:pt>
              </c:strCache>
            </c:strRef>
          </c:cat>
          <c:val>
            <c:numRef>
              <c:f>'CURRENT WARD REPORT Graphs'!$R$6</c:f>
              <c:numCache>
                <c:formatCode>0</c:formatCode>
                <c:ptCount val="1"/>
                <c:pt idx="0">
                  <c:v>144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Graphs'!$U$6</c15:f>
                <c15:dlblRangeCache>
                  <c:ptCount val="1"/>
                  <c:pt idx="0">
                    <c:v>144
(4%)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2EC7-4006-BC73-17E874477416}"/>
            </c:ext>
          </c:extLst>
        </c:ser>
        <c:ser>
          <c:idx val="3"/>
          <c:order val="3"/>
          <c:tx>
            <c:strRef>
              <c:f>'CURRENT WARD REPORT Graphs'!$V$1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18C60D7-D99E-44E6-BFD8-FD787287C30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EC7-4006-BC73-17E8744774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Graphs'!$M$6</c:f>
              <c:strCache>
                <c:ptCount val="1"/>
                <c:pt idx="0">
                  <c:v>2123
(53%)</c:v>
                </c:pt>
              </c:strCache>
            </c:strRef>
          </c:cat>
          <c:val>
            <c:numRef>
              <c:f>'CURRENT WARD REPORT Graphs'!$V$6</c:f>
              <c:numCache>
                <c:formatCode>0</c:formatCode>
                <c:ptCount val="1"/>
                <c:pt idx="0">
                  <c:v>179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Graphs'!$Y$6</c15:f>
                <c15:dlblRangeCache>
                  <c:ptCount val="1"/>
                  <c:pt idx="0">
                    <c:v>179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2EC7-4006-BC73-17E874477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4684944"/>
        <c:axId val="1453038400"/>
      </c:barChart>
      <c:catAx>
        <c:axId val="1454684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53038400"/>
        <c:crosses val="autoZero"/>
        <c:auto val="1"/>
        <c:lblAlgn val="ctr"/>
        <c:lblOffset val="100"/>
        <c:noMultiLvlLbl val="0"/>
      </c:catAx>
      <c:valAx>
        <c:axId val="145303840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68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Graphs'!$J$1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A29B6B1-178A-454A-849D-8288053ECD1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B3DE-47D0-85EB-1DF2AD938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Graphs'!$Y$10</c:f>
              <c:strCache>
                <c:ptCount val="1"/>
                <c:pt idx="0">
                  <c:v>2242
(2%)</c:v>
                </c:pt>
              </c:strCache>
            </c:strRef>
          </c:cat>
          <c:val>
            <c:numRef>
              <c:f>'CURRENT WARD REPORT Graphs'!$J$10</c:f>
              <c:numCache>
                <c:formatCode>0</c:formatCode>
                <c:ptCount val="1"/>
                <c:pt idx="0">
                  <c:v>34035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Graphs'!$M$10</c15:f>
                <c15:dlblRangeCache>
                  <c:ptCount val="1"/>
                  <c:pt idx="0">
                    <c:v>34035
(37%)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B3DE-47D0-85EB-1DF2AD93851C}"/>
            </c:ext>
          </c:extLst>
        </c:ser>
        <c:ser>
          <c:idx val="1"/>
          <c:order val="1"/>
          <c:tx>
            <c:strRef>
              <c:f>'CURRENT WARD REPORT Graphs'!$N$1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6F76E8A-3A81-4BFA-A75D-27F7EED301F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3DE-47D0-85EB-1DF2AD938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Graphs'!$Y$10</c:f>
              <c:strCache>
                <c:ptCount val="1"/>
                <c:pt idx="0">
                  <c:v>2242
(2%)</c:v>
                </c:pt>
              </c:strCache>
            </c:strRef>
          </c:cat>
          <c:val>
            <c:numRef>
              <c:f>'CURRENT WARD REPORT Graphs'!$N$10</c:f>
              <c:numCache>
                <c:formatCode>0</c:formatCode>
                <c:ptCount val="1"/>
                <c:pt idx="0">
                  <c:v>46668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Graphs'!$Q$10</c15:f>
                <c15:dlblRangeCache>
                  <c:ptCount val="1"/>
                  <c:pt idx="0">
                    <c:v>46668
(51%)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B3DE-47D0-85EB-1DF2AD93851C}"/>
            </c:ext>
          </c:extLst>
        </c:ser>
        <c:ser>
          <c:idx val="2"/>
          <c:order val="2"/>
          <c:tx>
            <c:strRef>
              <c:f>'CURRENT WARD REPORT Graphs'!$R$1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F1800BB-4465-4BCB-ACD4-BF72CD9A497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3DE-47D0-85EB-1DF2AD938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Graphs'!$Y$10</c:f>
              <c:strCache>
                <c:ptCount val="1"/>
                <c:pt idx="0">
                  <c:v>2242
(2%)</c:v>
                </c:pt>
              </c:strCache>
            </c:strRef>
          </c:cat>
          <c:val>
            <c:numRef>
              <c:f>'CURRENT WARD REPORT Graphs'!$R$10</c:f>
              <c:numCache>
                <c:formatCode>0</c:formatCode>
                <c:ptCount val="1"/>
                <c:pt idx="0">
                  <c:v>8733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Graphs'!$U$10</c15:f>
                <c15:dlblRangeCache>
                  <c:ptCount val="1"/>
                  <c:pt idx="0">
                    <c:v>8733
(10%)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B3DE-47D0-85EB-1DF2AD93851C}"/>
            </c:ext>
          </c:extLst>
        </c:ser>
        <c:ser>
          <c:idx val="3"/>
          <c:order val="3"/>
          <c:tx>
            <c:strRef>
              <c:f>'CURRENT WARD REPORT Graphs'!$V$1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EF626A9-8201-4E22-A396-8CC6096E4C7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3DE-47D0-85EB-1DF2AD938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Graphs'!$Y$10</c:f>
              <c:strCache>
                <c:ptCount val="1"/>
                <c:pt idx="0">
                  <c:v>2242
(2%)</c:v>
                </c:pt>
              </c:strCache>
            </c:strRef>
          </c:cat>
          <c:val>
            <c:numRef>
              <c:f>'CURRENT WARD REPORT Graphs'!$V$10</c:f>
              <c:numCache>
                <c:formatCode>0</c:formatCode>
                <c:ptCount val="1"/>
                <c:pt idx="0">
                  <c:v>2242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Graphs'!$Y$10</c15:f>
                <c15:dlblRangeCache>
                  <c:ptCount val="1"/>
                  <c:pt idx="0">
                    <c:v>2242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B3DE-47D0-85EB-1DF2AD9385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2506112"/>
        <c:axId val="1461820992"/>
      </c:barChart>
      <c:catAx>
        <c:axId val="1382506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1820992"/>
        <c:crosses val="autoZero"/>
        <c:auto val="1"/>
        <c:lblAlgn val="ctr"/>
        <c:lblOffset val="100"/>
        <c:noMultiLvlLbl val="0"/>
      </c:catAx>
      <c:valAx>
        <c:axId val="1461820992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250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Graphs'!$AH$1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Graphs'!$AG$2:$AG$10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'CURRENT WARD REPORT Graphs'!$AH$2:$AH$10</c:f>
              <c:numCache>
                <c:formatCode>0.0</c:formatCode>
                <c:ptCount val="9"/>
                <c:pt idx="0">
                  <c:v>3.9889755648278657</c:v>
                </c:pt>
                <c:pt idx="1">
                  <c:v>1.7882162744745824</c:v>
                </c:pt>
                <c:pt idx="2">
                  <c:v>3.3239501481269285</c:v>
                </c:pt>
                <c:pt idx="3">
                  <c:v>7.1762013729977108</c:v>
                </c:pt>
                <c:pt idx="4">
                  <c:v>3.464137131361674</c:v>
                </c:pt>
                <c:pt idx="5">
                  <c:v>2.1956521739130439</c:v>
                </c:pt>
                <c:pt idx="6">
                  <c:v>4.2664039974964334</c:v>
                </c:pt>
                <c:pt idx="7">
                  <c:v>1.5042076125265338</c:v>
                </c:pt>
                <c:pt idx="8">
                  <c:v>3.0316024584171544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99-4E47-AC0D-368B3DF50939}"/>
            </c:ext>
          </c:extLst>
        </c:ser>
        <c:ser>
          <c:idx val="1"/>
          <c:order val="1"/>
          <c:tx>
            <c:strRef>
              <c:f>'CURRENT WARD REPORT Graphs'!$AI$1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Graphs'!$AG$2:$AG$10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'CURRENT WARD REPORT Graphs'!$AI$2:$AI$10</c:f>
              <c:numCache>
                <c:formatCode>0.0</c:formatCode>
                <c:ptCount val="9"/>
                <c:pt idx="0">
                  <c:v>1.0068858160603593</c:v>
                </c:pt>
                <c:pt idx="1">
                  <c:v>0.61774744027303763</c:v>
                </c:pt>
                <c:pt idx="2">
                  <c:v>0.34034047436878351</c:v>
                </c:pt>
                <c:pt idx="3">
                  <c:v>1.2640446224256292</c:v>
                </c:pt>
                <c:pt idx="4">
                  <c:v>0.70791454113844132</c:v>
                </c:pt>
                <c:pt idx="5">
                  <c:v>0.56986070071760242</c:v>
                </c:pt>
                <c:pt idx="6">
                  <c:v>0.41787381619314384</c:v>
                </c:pt>
                <c:pt idx="7">
                  <c:v>0.24405914343145355</c:v>
                </c:pt>
                <c:pt idx="8">
                  <c:v>0.48577515861062859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99-4E47-AC0D-368B3DF509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7275856"/>
        <c:axId val="547890080"/>
      </c:barChart>
      <c:catAx>
        <c:axId val="54727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890080"/>
        <c:crosses val="autoZero"/>
        <c:auto val="1"/>
        <c:lblAlgn val="ctr"/>
        <c:lblOffset val="100"/>
        <c:noMultiLvlLbl val="0"/>
      </c:catAx>
      <c:valAx>
        <c:axId val="54789008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2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Graphs'!$AH$1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Graphs'!$AG$6</c:f>
              <c:strCache>
                <c:ptCount val="1"/>
                <c:pt idx="0">
                  <c:v>Peoria</c:v>
                </c:pt>
              </c:strCache>
            </c:strRef>
          </c:cat>
          <c:val>
            <c:numRef>
              <c:f>'CURRENT WARD REPORT Graphs'!$AH$6</c:f>
              <c:numCache>
                <c:formatCode>0.0</c:formatCode>
                <c:ptCount val="1"/>
                <c:pt idx="0">
                  <c:v>3.464137131361674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BF-468B-9CB8-902E1F25263D}"/>
            </c:ext>
          </c:extLst>
        </c:ser>
        <c:ser>
          <c:idx val="1"/>
          <c:order val="1"/>
          <c:tx>
            <c:strRef>
              <c:f>'CURRENT WARD REPORT Graphs'!$AI$1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Graphs'!$AG$6</c:f>
              <c:strCache>
                <c:ptCount val="1"/>
                <c:pt idx="0">
                  <c:v>Peoria</c:v>
                </c:pt>
              </c:strCache>
            </c:strRef>
          </c:cat>
          <c:val>
            <c:numRef>
              <c:f>'CURRENT WARD REPORT Graphs'!$AI$6</c:f>
              <c:numCache>
                <c:formatCode>0.0</c:formatCode>
                <c:ptCount val="1"/>
                <c:pt idx="0">
                  <c:v>0.70791454113844132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BF-468B-9CB8-902E1F2526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7275856"/>
        <c:axId val="547890080"/>
      </c:barChart>
      <c:catAx>
        <c:axId val="54727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890080"/>
        <c:crosses val="autoZero"/>
        <c:auto val="1"/>
        <c:lblAlgn val="ctr"/>
        <c:lblOffset val="100"/>
        <c:noMultiLvlLbl val="0"/>
      </c:catAx>
      <c:valAx>
        <c:axId val="54789008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2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Graphs'!$AH$1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Graphs'!$AG$10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'CURRENT WARD REPORT Graphs'!$AH$10</c:f>
              <c:numCache>
                <c:formatCode>0.0</c:formatCode>
                <c:ptCount val="1"/>
                <c:pt idx="0">
                  <c:v>3.0316024584171544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DA-4654-862F-C34D61D52D75}"/>
            </c:ext>
          </c:extLst>
        </c:ser>
        <c:ser>
          <c:idx val="1"/>
          <c:order val="1"/>
          <c:tx>
            <c:strRef>
              <c:f>'CURRENT WARD REPORT Graphs'!$AI$1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Graphs'!$AG$10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'CURRENT WARD REPORT Graphs'!$AI$10</c:f>
              <c:numCache>
                <c:formatCode>0.0</c:formatCode>
                <c:ptCount val="1"/>
                <c:pt idx="0">
                  <c:v>0.48577515861062859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DA-4654-862F-C34D61D52D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7275856"/>
        <c:axId val="547890080"/>
      </c:barChart>
      <c:catAx>
        <c:axId val="54727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890080"/>
        <c:crosses val="autoZero"/>
        <c:auto val="1"/>
        <c:lblAlgn val="ctr"/>
        <c:lblOffset val="100"/>
        <c:noMultiLvlLbl val="0"/>
      </c:catAx>
      <c:valAx>
        <c:axId val="54789008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2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41065780578118E-2"/>
          <c:y val="8.8478053435114501E-2"/>
          <c:w val="0.95518916470753523"/>
          <c:h val="0.76183149756566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862205D-CFFF-49F7-AD00-6F5A7625B01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FB35-4372-8319-E478BADAFDB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8EA0CFF-ED2C-48F4-A9D0-3A8A63BE625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FB35-4372-8319-E478BADAFD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32A47BB-7519-4798-8387-BDD6E28383D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B35-4372-8319-E478BADAFDB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F5510D7-7993-4769-8F07-58B0E6E1395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B35-4372-8319-E478BADAFDB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E7FAEA1-26F0-46CD-B39A-4890A09EF29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B35-4372-8319-E478BADAFDB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3924C85-DEBB-4577-A38D-7320921918C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B35-4372-8319-E478BADAFDB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BD9C615-6EC2-4F4A-B4C2-F078275D95A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B35-4372-8319-E478BADAFDB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0DC6115-48D4-4B26-8031-9BA8F2EFA8A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FB35-4372-8319-E478BADAF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Graphs'!$Y$3:$Y$10</c:f>
              <c:strCache>
                <c:ptCount val="8"/>
                <c:pt idx="0">
                  <c:v>0
 (0%)</c:v>
                </c:pt>
                <c:pt idx="1">
                  <c:v>3
(3%)</c:v>
                </c:pt>
                <c:pt idx="2">
                  <c:v>1
(1%)</c:v>
                </c:pt>
                <c:pt idx="3">
                  <c:v>15
(17%)</c:v>
                </c:pt>
                <c:pt idx="4">
                  <c:v>11
(4%)</c:v>
                </c:pt>
                <c:pt idx="5">
                  <c:v>0
(0%)</c:v>
                </c:pt>
                <c:pt idx="6">
                  <c:v>11
(6%)</c:v>
                </c:pt>
                <c:pt idx="7">
                  <c:v>0
(0%)</c:v>
                </c:pt>
              </c:strCache>
            </c:strRef>
          </c:cat>
          <c:val>
            <c:numRef>
              <c:f>'PERMANENCY Graphs'!$J$3:$J$10</c:f>
              <c:numCache>
                <c:formatCode>0</c:formatCode>
                <c:ptCount val="8"/>
                <c:pt idx="0">
                  <c:v>22</c:v>
                </c:pt>
                <c:pt idx="1">
                  <c:v>0</c:v>
                </c:pt>
                <c:pt idx="2">
                  <c:v>70</c:v>
                </c:pt>
                <c:pt idx="3">
                  <c:v>25</c:v>
                </c:pt>
                <c:pt idx="4">
                  <c:v>175</c:v>
                </c:pt>
                <c:pt idx="5">
                  <c:v>30</c:v>
                </c:pt>
                <c:pt idx="6">
                  <c:v>87</c:v>
                </c:pt>
                <c:pt idx="7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Graphs'!$M$3:$M$10</c15:f>
                <c15:dlblRangeCache>
                  <c:ptCount val="8"/>
                  <c:pt idx="0">
                    <c:v>22
 (31%)</c:v>
                  </c:pt>
                  <c:pt idx="1">
                    <c:v>0
(0%)</c:v>
                  </c:pt>
                  <c:pt idx="2">
                    <c:v>70
(51%)</c:v>
                  </c:pt>
                  <c:pt idx="3">
                    <c:v>25
(28%)</c:v>
                  </c:pt>
                  <c:pt idx="4">
                    <c:v>175
(56%)</c:v>
                  </c:pt>
                  <c:pt idx="5">
                    <c:v>30
(45%)</c:v>
                  </c:pt>
                  <c:pt idx="6">
                    <c:v>87
(45%)</c:v>
                  </c:pt>
                  <c:pt idx="7">
                    <c:v>10
(9%)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FB35-4372-8319-E478BADAFDB5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72180B3-B07B-4ED3-AF0D-721E42AC911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FB35-4372-8319-E478BADAFDB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2BCD404-D29F-4298-8CFB-FBC7949D127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FB35-4372-8319-E478BADAFD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3F5038F-990E-4349-9295-0451D15029B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FB35-4372-8319-E478BADAFDB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4F331D6-0DC9-41C4-BF6F-320115C5669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FB35-4372-8319-E478BADAFDB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1CA8D63-C096-4AAA-9295-E211255AEC9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FB35-4372-8319-E478BADAFDB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DAA3C2F-8574-4215-9A4B-1199C09EEB1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FB35-4372-8319-E478BADAFDB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69CF151-8D90-44E1-9A99-434871D498A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FB35-4372-8319-E478BADAFDB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F75F184-971A-4ADF-BF7C-E40C90F8E6E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FB35-4372-8319-E478BADAF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Graphs'!$Y$3:$Y$10</c:f>
              <c:strCache>
                <c:ptCount val="8"/>
                <c:pt idx="0">
                  <c:v>0
 (0%)</c:v>
                </c:pt>
                <c:pt idx="1">
                  <c:v>3
(3%)</c:v>
                </c:pt>
                <c:pt idx="2">
                  <c:v>1
(1%)</c:v>
                </c:pt>
                <c:pt idx="3">
                  <c:v>15
(17%)</c:v>
                </c:pt>
                <c:pt idx="4">
                  <c:v>11
(4%)</c:v>
                </c:pt>
                <c:pt idx="5">
                  <c:v>0
(0%)</c:v>
                </c:pt>
                <c:pt idx="6">
                  <c:v>11
(6%)</c:v>
                </c:pt>
                <c:pt idx="7">
                  <c:v>0
(0%)</c:v>
                </c:pt>
              </c:strCache>
            </c:strRef>
          </c:cat>
          <c:val>
            <c:numRef>
              <c:f>'PERMANENCY Graphs'!$N$3:$N$10</c:f>
              <c:numCache>
                <c:formatCode>0</c:formatCode>
                <c:ptCount val="8"/>
                <c:pt idx="0">
                  <c:v>48</c:v>
                </c:pt>
                <c:pt idx="1">
                  <c:v>75</c:v>
                </c:pt>
                <c:pt idx="2">
                  <c:v>66</c:v>
                </c:pt>
                <c:pt idx="3">
                  <c:v>37</c:v>
                </c:pt>
                <c:pt idx="4">
                  <c:v>126</c:v>
                </c:pt>
                <c:pt idx="5">
                  <c:v>37</c:v>
                </c:pt>
                <c:pt idx="6">
                  <c:v>96</c:v>
                </c:pt>
                <c:pt idx="7">
                  <c:v>97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Graphs'!$Q$3:$Q$10</c15:f>
                <c15:dlblRangeCache>
                  <c:ptCount val="8"/>
                  <c:pt idx="0">
                    <c:v>48
 (69%)</c:v>
                  </c:pt>
                  <c:pt idx="1">
                    <c:v>75
(86%)</c:v>
                  </c:pt>
                  <c:pt idx="2">
                    <c:v>66
(48%)</c:v>
                  </c:pt>
                  <c:pt idx="3">
                    <c:v>37
(42%)</c:v>
                  </c:pt>
                  <c:pt idx="4">
                    <c:v>126
(40%)</c:v>
                  </c:pt>
                  <c:pt idx="5">
                    <c:v>37
(55%)</c:v>
                  </c:pt>
                  <c:pt idx="6">
                    <c:v>96
(49%)</c:v>
                  </c:pt>
                  <c:pt idx="7">
                    <c:v>97
(88%)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FB35-4372-8319-E478BADAFDB5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B2BEA49-E7FC-409A-8B20-25CF684A5EC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FB35-4372-8319-E478BADAFDB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2AA5E8E-90A6-46B7-84E9-2EA42C4797D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FB35-4372-8319-E478BADAFD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E73E864-FCC1-4CE3-8FEF-1D7B2A740DF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FB35-4372-8319-E478BADAFDB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3BAF22A-8036-4B2F-863D-9D0148BCC69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FB35-4372-8319-E478BADAFDB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FE88F1E-1C37-412C-BF60-A8FFB43C2C9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FB35-4372-8319-E478BADAFDB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12BCD44-2D9B-4D4E-B739-3C6C26F3F11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FB35-4372-8319-E478BADAFDB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ACB0A1A-B6C3-420F-8F58-9892AC430A8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FB35-4372-8319-E478BADAFDB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A95E3AB-93CB-4816-8299-40BD12FAB63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FB35-4372-8319-E478BADAF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Graphs'!$Y$3:$Y$10</c:f>
              <c:strCache>
                <c:ptCount val="8"/>
                <c:pt idx="0">
                  <c:v>0
 (0%)</c:v>
                </c:pt>
                <c:pt idx="1">
                  <c:v>3
(3%)</c:v>
                </c:pt>
                <c:pt idx="2">
                  <c:v>1
(1%)</c:v>
                </c:pt>
                <c:pt idx="3">
                  <c:v>15
(17%)</c:v>
                </c:pt>
                <c:pt idx="4">
                  <c:v>11
(4%)</c:v>
                </c:pt>
                <c:pt idx="5">
                  <c:v>0
(0%)</c:v>
                </c:pt>
                <c:pt idx="6">
                  <c:v>11
(6%)</c:v>
                </c:pt>
                <c:pt idx="7">
                  <c:v>0
(0%)</c:v>
                </c:pt>
              </c:strCache>
            </c:strRef>
          </c:cat>
          <c:val>
            <c:numRef>
              <c:f>'PERMANENCY Graphs'!$R$3:$R$10</c:f>
              <c:numCache>
                <c:formatCode>General</c:formatCode>
                <c:ptCount val="8"/>
                <c:pt idx="0">
                  <c:v>0</c:v>
                </c:pt>
                <c:pt idx="1">
                  <c:v>9</c:v>
                </c:pt>
                <c:pt idx="2">
                  <c:v>0</c:v>
                </c:pt>
                <c:pt idx="3">
                  <c:v>12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Graphs'!$U$3:$U$10</c15:f>
                <c15:dlblRangeCache>
                  <c:ptCount val="8"/>
                  <c:pt idx="0">
                    <c:v>0
 (0%)</c:v>
                  </c:pt>
                  <c:pt idx="1">
                    <c:v>9
(10%)</c:v>
                  </c:pt>
                  <c:pt idx="2">
                    <c:v>0
(0%)</c:v>
                  </c:pt>
                  <c:pt idx="3">
                    <c:v>12
(13%)</c:v>
                  </c:pt>
                  <c:pt idx="4">
                    <c:v>0
(0%)</c:v>
                  </c:pt>
                  <c:pt idx="5">
                    <c:v>0
(0%)</c:v>
                  </c:pt>
                  <c:pt idx="6">
                    <c:v>0
(0%)</c:v>
                  </c:pt>
                  <c:pt idx="7">
                    <c:v>3
(3%)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FB35-4372-8319-E478BADAFDB5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11C57E5-7111-4D32-A43A-01CAC92D651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FB35-4372-8319-E478BADAFDB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FEFA0C4-0345-4978-A9A1-09EA383AA95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FB35-4372-8319-E478BADAFD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031B939-4414-46D5-ACE6-713C112C6A1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FB35-4372-8319-E478BADAFDB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726BF5F-7BF4-4FD9-91BD-AFE50790779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FB35-4372-8319-E478BADAFDB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C12938C-B242-4900-9BEA-F8991639519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FB35-4372-8319-E478BADAFDB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851AF38-5FBB-4253-BD69-E0F54F70CAF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FB35-4372-8319-E478BADAFDB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28FC9C6-1601-4E3E-B44D-F8585087269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FB35-4372-8319-E478BADAFDB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FCED05B-69A8-4868-BE99-42A8D1AC27A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FB35-4372-8319-E478BADAF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Graphs'!$Y$3:$Y$10</c:f>
              <c:strCache>
                <c:ptCount val="8"/>
                <c:pt idx="0">
                  <c:v>0
 (0%)</c:v>
                </c:pt>
                <c:pt idx="1">
                  <c:v>3
(3%)</c:v>
                </c:pt>
                <c:pt idx="2">
                  <c:v>1
(1%)</c:v>
                </c:pt>
                <c:pt idx="3">
                  <c:v>15
(17%)</c:v>
                </c:pt>
                <c:pt idx="4">
                  <c:v>11
(4%)</c:v>
                </c:pt>
                <c:pt idx="5">
                  <c:v>0
(0%)</c:v>
                </c:pt>
                <c:pt idx="6">
                  <c:v>11
(6%)</c:v>
                </c:pt>
                <c:pt idx="7">
                  <c:v>0
(0%)</c:v>
                </c:pt>
              </c:strCache>
            </c:strRef>
          </c:cat>
          <c:val>
            <c:numRef>
              <c:f>'PERMANENCY Graphs'!$V$3:$V$10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15</c:v>
                </c:pt>
                <c:pt idx="4">
                  <c:v>11</c:v>
                </c:pt>
                <c:pt idx="5">
                  <c:v>0</c:v>
                </c:pt>
                <c:pt idx="6">
                  <c:v>11</c:v>
                </c:pt>
                <c:pt idx="7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Graphs'!$Y$3:$Y$10</c15:f>
                <c15:dlblRangeCache>
                  <c:ptCount val="8"/>
                  <c:pt idx="0">
                    <c:v>0
 (0%)</c:v>
                  </c:pt>
                  <c:pt idx="1">
                    <c:v>3
(3%)</c:v>
                  </c:pt>
                  <c:pt idx="2">
                    <c:v>1
(1%)</c:v>
                  </c:pt>
                  <c:pt idx="3">
                    <c:v>15
(17%)</c:v>
                  </c:pt>
                  <c:pt idx="4">
                    <c:v>11
(4%)</c:v>
                  </c:pt>
                  <c:pt idx="5">
                    <c:v>0
(0%)</c:v>
                  </c:pt>
                  <c:pt idx="6">
                    <c:v>11
(6%)</c:v>
                  </c:pt>
                  <c:pt idx="7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FB35-4372-8319-E478BADAFD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43268311882055E-2"/>
          <c:y val="9.8158784325869081E-2"/>
          <c:w val="0.94094904334367269"/>
          <c:h val="0.76984658203137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CENSUS Graphs'!$B$4</c:f>
              <c:strCache>
                <c:ptCount val="1"/>
                <c:pt idx="0">
                  <c:v>White (N)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1278B87-665E-4401-9E23-EC17C2723629}" type="CELLRANGE">
                      <a:rPr lang="en-US"/>
                      <a:pPr>
                        <a:defRPr sz="1000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9EF3-4444-8CA0-A7895930FA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3646174-DB7B-45D7-94E4-C04BFA4ECA5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9EF3-4444-8CA0-A7895930FA5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871D964-8DC0-412C-87F9-0401180F25F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9EF3-4444-8CA0-A7895930FA5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10FD7A1-8E71-479B-9A9E-343EEF23945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9EF3-4444-8CA0-A7895930FA5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15C33CE-D8F1-4693-BB51-65C23B35D00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9EF3-4444-8CA0-A7895930FA5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8AEC996-10EE-4371-9438-47D3F6D5402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9EF3-4444-8CA0-A7895930FA5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61E26A4-555D-4C45-A69E-CD8BF19AF56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9EF3-4444-8CA0-A7895930FA5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7F960AF-7F7A-41FD-AF80-C2E38510905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9EF3-4444-8CA0-A7895930F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Graphs'!$E$5:$E$12</c:f>
              <c:strCache>
                <c:ptCount val="8"/>
                <c:pt idx="0">
                  <c:v>23858
 (61%)</c:v>
                </c:pt>
                <c:pt idx="1">
                  <c:v>7601
(88%)</c:v>
                </c:pt>
                <c:pt idx="2">
                  <c:v>15304
(65%)</c:v>
                </c:pt>
                <c:pt idx="3">
                  <c:v>27163
(74%)</c:v>
                </c:pt>
                <c:pt idx="4">
                  <c:v>25076
(58%)</c:v>
                </c:pt>
                <c:pt idx="5">
                  <c:v>21010
(65%)</c:v>
                </c:pt>
                <c:pt idx="6">
                  <c:v>30875
(71%)</c:v>
                </c:pt>
                <c:pt idx="7">
                  <c:v>12654
(72%)</c:v>
                </c:pt>
              </c:strCache>
            </c:strRef>
          </c:cat>
          <c:val>
            <c:numRef>
              <c:f>'CHILD CENSUS Graphs'!$B$5:$B$12</c:f>
              <c:numCache>
                <c:formatCode>#,##0</c:formatCode>
                <c:ptCount val="8"/>
                <c:pt idx="0">
                  <c:v>23858</c:v>
                </c:pt>
                <c:pt idx="1">
                  <c:v>7601</c:v>
                </c:pt>
                <c:pt idx="2">
                  <c:v>15304</c:v>
                </c:pt>
                <c:pt idx="3">
                  <c:v>27163</c:v>
                </c:pt>
                <c:pt idx="4">
                  <c:v>25076</c:v>
                </c:pt>
                <c:pt idx="5">
                  <c:v>21010</c:v>
                </c:pt>
                <c:pt idx="6">
                  <c:v>30875</c:v>
                </c:pt>
                <c:pt idx="7">
                  <c:v>12654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Graphs'!$E$5:$E$12</c15:f>
                <c15:dlblRangeCache>
                  <c:ptCount val="8"/>
                  <c:pt idx="0">
                    <c:v>23858
 (61%)</c:v>
                  </c:pt>
                  <c:pt idx="1">
                    <c:v>7601
(88%)</c:v>
                  </c:pt>
                  <c:pt idx="2">
                    <c:v>15304
(65%)</c:v>
                  </c:pt>
                  <c:pt idx="3">
                    <c:v>27163
(74%)</c:v>
                  </c:pt>
                  <c:pt idx="4">
                    <c:v>25076
(58%)</c:v>
                  </c:pt>
                  <c:pt idx="5">
                    <c:v>21010
(65%)</c:v>
                  </c:pt>
                  <c:pt idx="6">
                    <c:v>30875
(71%)</c:v>
                  </c:pt>
                  <c:pt idx="7">
                    <c:v>12654
(72%)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9EF3-4444-8CA0-A7895930FA5C}"/>
            </c:ext>
          </c:extLst>
        </c:ser>
        <c:ser>
          <c:idx val="1"/>
          <c:order val="1"/>
          <c:tx>
            <c:strRef>
              <c:f>'CHILD CENSUS Graphs'!$F$4</c:f>
              <c:strCache>
                <c:ptCount val="1"/>
                <c:pt idx="0">
                  <c:v>Black (N)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7BC6361-4D6E-43E2-B0AF-A4703F5CF22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9EF3-4444-8CA0-A7895930FA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18458B4-1D22-4268-9507-8ED83F8C3E0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9EF3-4444-8CA0-A7895930FA5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748F93F-3122-4AFB-AD0E-E383F6DC18F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9EF3-4444-8CA0-A7895930FA5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AA967CF-07FE-48BC-BC86-185AB9779F4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9EF3-4444-8CA0-A7895930FA5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B1187A8-65DB-4FEB-85A4-58B6E84D7CA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9EF3-4444-8CA0-A7895930FA5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F2D4795-C227-4CA6-B07B-BE5804F7033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9EF3-4444-8CA0-A7895930FA5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CF8C51A-E321-412D-8EB8-EC0E32FB2D8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9EF3-4444-8CA0-A7895930FA5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2C23672-1C8D-4BB6-B047-907467D3AFB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9EF3-4444-8CA0-A7895930F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Graphs'!$E$5:$E$12</c:f>
              <c:strCache>
                <c:ptCount val="8"/>
                <c:pt idx="0">
                  <c:v>23858
 (61%)</c:v>
                </c:pt>
                <c:pt idx="1">
                  <c:v>7601
(88%)</c:v>
                </c:pt>
                <c:pt idx="2">
                  <c:v>15304
(65%)</c:v>
                </c:pt>
                <c:pt idx="3">
                  <c:v>27163
(74%)</c:v>
                </c:pt>
                <c:pt idx="4">
                  <c:v>25076
(58%)</c:v>
                </c:pt>
                <c:pt idx="5">
                  <c:v>21010
(65%)</c:v>
                </c:pt>
                <c:pt idx="6">
                  <c:v>30875
(71%)</c:v>
                </c:pt>
                <c:pt idx="7">
                  <c:v>12654
(72%)</c:v>
                </c:pt>
              </c:strCache>
            </c:strRef>
          </c:cat>
          <c:val>
            <c:numRef>
              <c:f>'CHILD CENSUS Graphs'!$F$5:$F$12</c:f>
              <c:numCache>
                <c:formatCode>#,##0</c:formatCode>
                <c:ptCount val="8"/>
                <c:pt idx="0">
                  <c:v>7497</c:v>
                </c:pt>
                <c:pt idx="1">
                  <c:v>293</c:v>
                </c:pt>
                <c:pt idx="2">
                  <c:v>5086</c:v>
                </c:pt>
                <c:pt idx="3">
                  <c:v>3880</c:v>
                </c:pt>
                <c:pt idx="4">
                  <c:v>10100</c:v>
                </c:pt>
                <c:pt idx="5">
                  <c:v>5269</c:v>
                </c:pt>
                <c:pt idx="6">
                  <c:v>7916</c:v>
                </c:pt>
                <c:pt idx="7">
                  <c:v>3620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Graphs'!$I$5:$I$12</c15:f>
                <c15:dlblRangeCache>
                  <c:ptCount val="8"/>
                  <c:pt idx="0">
                    <c:v>7497
 (19%)</c:v>
                  </c:pt>
                  <c:pt idx="1">
                    <c:v>293
(3%)</c:v>
                  </c:pt>
                  <c:pt idx="2">
                    <c:v>5086
(22%)</c:v>
                  </c:pt>
                  <c:pt idx="3">
                    <c:v>3880
(11%)</c:v>
                  </c:pt>
                  <c:pt idx="4">
                    <c:v>10100
(23%)</c:v>
                  </c:pt>
                  <c:pt idx="5">
                    <c:v>5269
(16%)</c:v>
                  </c:pt>
                  <c:pt idx="6">
                    <c:v>7916
(18%)</c:v>
                  </c:pt>
                  <c:pt idx="7">
                    <c:v>3620
(21%)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9EF3-4444-8CA0-A7895930FA5C}"/>
            </c:ext>
          </c:extLst>
        </c:ser>
        <c:ser>
          <c:idx val="2"/>
          <c:order val="2"/>
          <c:tx>
            <c:strRef>
              <c:f>'CHILD CENSUS Graphs'!$J$4</c:f>
              <c:strCache>
                <c:ptCount val="1"/>
                <c:pt idx="0">
                  <c:v>Hispanic (N)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261911E-23FE-44F9-8714-FE067CBF34E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9EF3-4444-8CA0-A7895930FA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118B2CD-D737-4FB4-9D51-840EA1DDAA0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9EF3-4444-8CA0-A7895930FA5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99FB5E1-D44F-41F6-BE03-CB2D6394CC6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9EF3-4444-8CA0-A7895930FA5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0D3F856-4912-49B9-B23B-A6F2315BF58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9EF3-4444-8CA0-A7895930FA5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DE37211-1BE0-4667-8133-EB69954D9B4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9EF3-4444-8CA0-A7895930FA5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441EB01-B0E7-4885-91F9-9C17993B353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9EF3-4444-8CA0-A7895930FA5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FBDB07A-48BC-4E9F-B139-A60FBFB53EA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9EF3-4444-8CA0-A7895930FA5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178A3AD-46EB-4414-9B39-B038932BD61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9EF3-4444-8CA0-A7895930F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Graphs'!$E$5:$E$12</c:f>
              <c:strCache>
                <c:ptCount val="8"/>
                <c:pt idx="0">
                  <c:v>23858
 (61%)</c:v>
                </c:pt>
                <c:pt idx="1">
                  <c:v>7601
(88%)</c:v>
                </c:pt>
                <c:pt idx="2">
                  <c:v>15304
(65%)</c:v>
                </c:pt>
                <c:pt idx="3">
                  <c:v>27163
(74%)</c:v>
                </c:pt>
                <c:pt idx="4">
                  <c:v>25076
(58%)</c:v>
                </c:pt>
                <c:pt idx="5">
                  <c:v>21010
(65%)</c:v>
                </c:pt>
                <c:pt idx="6">
                  <c:v>30875
(71%)</c:v>
                </c:pt>
                <c:pt idx="7">
                  <c:v>12654
(72%)</c:v>
                </c:pt>
              </c:strCache>
            </c:strRef>
          </c:cat>
          <c:val>
            <c:numRef>
              <c:f>'CHILD CENSUS Graphs'!$J$5:$J$12</c:f>
              <c:numCache>
                <c:formatCode>#,##0</c:formatCode>
                <c:ptCount val="8"/>
                <c:pt idx="0">
                  <c:v>4100</c:v>
                </c:pt>
                <c:pt idx="1">
                  <c:v>405</c:v>
                </c:pt>
                <c:pt idx="2">
                  <c:v>961</c:v>
                </c:pt>
                <c:pt idx="3">
                  <c:v>2994</c:v>
                </c:pt>
                <c:pt idx="4">
                  <c:v>3483</c:v>
                </c:pt>
                <c:pt idx="5">
                  <c:v>6700</c:v>
                </c:pt>
                <c:pt idx="6">
                  <c:v>1531</c:v>
                </c:pt>
                <c:pt idx="7">
                  <c:v>1476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Graphs'!$M$5:$M$12</c15:f>
                <c15:dlblRangeCache>
                  <c:ptCount val="8"/>
                  <c:pt idx="0">
                    <c:v>4100
 (11%)</c:v>
                  </c:pt>
                  <c:pt idx="1">
                    <c:v>405
(5%)</c:v>
                  </c:pt>
                  <c:pt idx="2">
                    <c:v>961
(4%)</c:v>
                  </c:pt>
                  <c:pt idx="3">
                    <c:v>2994
(8%)</c:v>
                  </c:pt>
                  <c:pt idx="4">
                    <c:v>3483
(8%)</c:v>
                  </c:pt>
                  <c:pt idx="5">
                    <c:v>6700
(21%)</c:v>
                  </c:pt>
                  <c:pt idx="6">
                    <c:v>1531
(4%)</c:v>
                  </c:pt>
                  <c:pt idx="7">
                    <c:v>1476
(8%)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9EF3-4444-8CA0-A7895930FA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1980720"/>
        <c:axId val="1464071008"/>
      </c:barChart>
      <c:catAx>
        <c:axId val="1461980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4071008"/>
        <c:crosses val="autoZero"/>
        <c:auto val="1"/>
        <c:lblAlgn val="ctr"/>
        <c:lblOffset val="100"/>
        <c:noMultiLvlLbl val="0"/>
      </c:catAx>
      <c:valAx>
        <c:axId val="14640710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98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41065780578118E-2"/>
          <c:y val="8.8478053435114501E-2"/>
          <c:w val="0.95518916470753523"/>
          <c:h val="0.76183149756566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F2493D6-925F-42AD-AB41-506BAD606A7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3DF1-4FE4-91CB-A2B31EE933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Graphs'!$Y$7</c:f>
              <c:strCache>
                <c:ptCount val="1"/>
                <c:pt idx="0">
                  <c:v>11
(4%)</c:v>
                </c:pt>
              </c:strCache>
            </c:strRef>
          </c:cat>
          <c:val>
            <c:numRef>
              <c:f>'PERMANENCY Graphs'!$J$7</c:f>
              <c:numCache>
                <c:formatCode>0</c:formatCode>
                <c:ptCount val="1"/>
                <c:pt idx="0">
                  <c:v>175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Graphs'!$M$7</c15:f>
                <c15:dlblRangeCache>
                  <c:ptCount val="1"/>
                  <c:pt idx="0">
                    <c:v>175
(56%)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3DF1-4FE4-91CB-A2B31EE93391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159CE4E-D00C-428C-90B6-B7F5460D7ED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3DF1-4FE4-91CB-A2B31EE933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Graphs'!$Y$7</c:f>
              <c:strCache>
                <c:ptCount val="1"/>
                <c:pt idx="0">
                  <c:v>11
(4%)</c:v>
                </c:pt>
              </c:strCache>
            </c:strRef>
          </c:cat>
          <c:val>
            <c:numRef>
              <c:f>'PERMANENCY Graphs'!$N$7</c:f>
              <c:numCache>
                <c:formatCode>0</c:formatCode>
                <c:ptCount val="1"/>
                <c:pt idx="0">
                  <c:v>126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Graphs'!$Q$7</c15:f>
                <c15:dlblRangeCache>
                  <c:ptCount val="1"/>
                  <c:pt idx="0">
                    <c:v>126
(40%)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3DF1-4FE4-91CB-A2B31EE93391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D27BCCC-E70E-4EE5-937C-2C38FEB2A47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3DF1-4FE4-91CB-A2B31EE933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Graphs'!$Y$7</c:f>
              <c:strCache>
                <c:ptCount val="1"/>
                <c:pt idx="0">
                  <c:v>11
(4%)</c:v>
                </c:pt>
              </c:strCache>
            </c:strRef>
          </c:cat>
          <c:val>
            <c:numRef>
              <c:f>'PERMANENCY Graphs'!$R$7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Graphs'!$U$7</c15:f>
                <c15:dlblRangeCache>
                  <c:ptCount val="1"/>
                  <c:pt idx="0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3DF1-4FE4-91CB-A2B31EE93391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44BFDD6-887F-46D7-9B6C-6C8B909CE61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3DF1-4FE4-91CB-A2B31EE933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Graphs'!$Y$7</c:f>
              <c:strCache>
                <c:ptCount val="1"/>
                <c:pt idx="0">
                  <c:v>11
(4%)</c:v>
                </c:pt>
              </c:strCache>
            </c:strRef>
          </c:cat>
          <c:val>
            <c:numRef>
              <c:f>'PERMANENCY Graphs'!$V$7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Graphs'!$Y$7</c15:f>
                <c15:dlblRangeCache>
                  <c:ptCount val="1"/>
                  <c:pt idx="0">
                    <c:v>11
(4%)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3DF1-4FE4-91CB-A2B31EE933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1BBD204-215A-4016-B397-5B8A9B5075D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DD11-42FD-A5C7-43F91FBE1F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Graphs'!$Y$11</c:f>
              <c:strCache>
                <c:ptCount val="1"/>
                <c:pt idx="0">
                  <c:v>199
(5%)</c:v>
                </c:pt>
              </c:strCache>
            </c:strRef>
          </c:cat>
          <c:val>
            <c:numRef>
              <c:f>'PERMANENCY Graphs'!$J$11</c:f>
              <c:numCache>
                <c:formatCode>0</c:formatCode>
                <c:ptCount val="1"/>
                <c:pt idx="0">
                  <c:v>1302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Graphs'!$M$11</c15:f>
                <c15:dlblRangeCache>
                  <c:ptCount val="1"/>
                  <c:pt idx="0">
                    <c:v>1302
(31%)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DD11-42FD-A5C7-43F91FBE1F96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54B7BF2-0AB1-49CA-8627-D3C1A48B0CF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D11-42FD-A5C7-43F91FBE1F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Graphs'!$Y$11</c:f>
              <c:strCache>
                <c:ptCount val="1"/>
                <c:pt idx="0">
                  <c:v>199
(5%)</c:v>
                </c:pt>
              </c:strCache>
            </c:strRef>
          </c:cat>
          <c:val>
            <c:numRef>
              <c:f>'PERMANENCY Graphs'!$N$11</c:f>
              <c:numCache>
                <c:formatCode>0</c:formatCode>
                <c:ptCount val="1"/>
                <c:pt idx="0">
                  <c:v>2447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Graphs'!$Q$11</c15:f>
                <c15:dlblRangeCache>
                  <c:ptCount val="1"/>
                  <c:pt idx="0">
                    <c:v>2447
(59%)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DD11-42FD-A5C7-43F91FBE1F96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B125AD7-B880-46C4-A489-47BC46C537F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D11-42FD-A5C7-43F91FBE1F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Graphs'!$Y$11</c:f>
              <c:strCache>
                <c:ptCount val="1"/>
                <c:pt idx="0">
                  <c:v>199
(5%)</c:v>
                </c:pt>
              </c:strCache>
            </c:strRef>
          </c:cat>
          <c:val>
            <c:numRef>
              <c:f>'PERMANENCY Graphs'!$R$11</c:f>
              <c:numCache>
                <c:formatCode>General</c:formatCode>
                <c:ptCount val="1"/>
                <c:pt idx="0">
                  <c:v>294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Graphs'!$U$11</c15:f>
                <c15:dlblRangeCache>
                  <c:ptCount val="1"/>
                  <c:pt idx="0">
                    <c:v>294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DD11-42FD-A5C7-43F91FBE1F96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E1C6736-7E72-4E7B-8158-8FD54254443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D11-42FD-A5C7-43F91FBE1F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Graphs'!$Y$11</c:f>
              <c:strCache>
                <c:ptCount val="1"/>
                <c:pt idx="0">
                  <c:v>199
(5%)</c:v>
                </c:pt>
              </c:strCache>
            </c:strRef>
          </c:cat>
          <c:val>
            <c:numRef>
              <c:f>'PERMANENCY Graphs'!$V$11</c:f>
              <c:numCache>
                <c:formatCode>General</c:formatCode>
                <c:ptCount val="1"/>
                <c:pt idx="0">
                  <c:v>199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Graphs'!$Y$11</c15:f>
                <c15:dlblRangeCache>
                  <c:ptCount val="1"/>
                  <c:pt idx="0">
                    <c:v>199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DD11-42FD-A5C7-43F91FBE1F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171781935577968E-2"/>
          <c:y val="8.4999483914368762E-2"/>
          <c:w val="0.96035844743947052"/>
          <c:h val="0.76661182204212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Graphs'!$J$12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0A18BE1-B17E-4DF3-8D71-0DB3C2D73D3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F4AF-46F1-AA61-DFC646A39C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1-F4AF-46F1-AA61-DFC646A39C5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62A90ED-7250-45B5-B366-BE4CFBE4253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4AF-46F1-AA61-DFC646A39C5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96A9902-1942-43D8-AE32-ED290EA8377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4AF-46F1-AA61-DFC646A39C5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F77F045-A604-405D-8356-D2CC792B175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4AF-46F1-AA61-DFC646A39C5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1806C40-BD71-427F-9E7B-FA0718761A9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4AF-46F1-AA61-DFC646A39C5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26429CA-9DBB-4CF1-B80D-9EED3B1FAE5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4AF-46F1-AA61-DFC646A39C5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521FA7A-04FD-43B5-8E9F-350B3BFFC12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F4AF-46F1-AA61-DFC646A39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Graphs'!$Y$13:$Y$20</c:f>
              <c:strCache>
                <c:ptCount val="8"/>
                <c:pt idx="0">
                  <c:v>0
 (0%)</c:v>
                </c:pt>
                <c:pt idx="1">
                  <c:v>#DIV/0!</c:v>
                </c:pt>
                <c:pt idx="2">
                  <c:v>0
(0%)</c:v>
                </c:pt>
                <c:pt idx="3">
                  <c:v>0
(0%)</c:v>
                </c:pt>
                <c:pt idx="4">
                  <c:v>3
(5%)</c:v>
                </c:pt>
                <c:pt idx="5">
                  <c:v>0
(0%)</c:v>
                </c:pt>
                <c:pt idx="6">
                  <c:v>0
(0%)</c:v>
                </c:pt>
                <c:pt idx="7">
                  <c:v>0
(0%)</c:v>
                </c:pt>
              </c:strCache>
            </c:strRef>
          </c:cat>
          <c:val>
            <c:numRef>
              <c:f>'PERMANENCY Graphs'!$J$13:$J$20</c:f>
              <c:numCache>
                <c:formatCode>0</c:formatCode>
                <c:ptCount val="8"/>
                <c:pt idx="0">
                  <c:v>4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25</c:v>
                </c:pt>
                <c:pt idx="5">
                  <c:v>5</c:v>
                </c:pt>
                <c:pt idx="6">
                  <c:v>0</c:v>
                </c:pt>
                <c:pt idx="7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Graphs'!$M$13:$M$20</c15:f>
                <c15:dlblRangeCache>
                  <c:ptCount val="8"/>
                  <c:pt idx="0">
                    <c:v>4
 (50%)</c:v>
                  </c:pt>
                  <c:pt idx="1">
                    <c:v>#DIV/0!</c:v>
                  </c:pt>
                  <c:pt idx="2">
                    <c:v>2
(15%)</c:v>
                  </c:pt>
                  <c:pt idx="3">
                    <c:v>2
(8%)</c:v>
                  </c:pt>
                  <c:pt idx="4">
                    <c:v>25
(44%)</c:v>
                  </c:pt>
                  <c:pt idx="5">
                    <c:v>5
(100%)</c:v>
                  </c:pt>
                  <c:pt idx="6">
                    <c:v>0
(0%)</c:v>
                  </c:pt>
                  <c:pt idx="7">
                    <c:v>3
(21%)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F4AF-46F1-AA61-DFC646A39C51}"/>
            </c:ext>
          </c:extLst>
        </c:ser>
        <c:ser>
          <c:idx val="1"/>
          <c:order val="1"/>
          <c:tx>
            <c:strRef>
              <c:f>'PERMANENCY Graphs'!$N$12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CBC7D73-1D90-48B5-9AEF-9715AEFE408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F4AF-46F1-AA61-DFC646A39C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A-F4AF-46F1-AA61-DFC646A39C5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89C506A-C872-47D9-B92C-FAB0B11C98A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F4AF-46F1-AA61-DFC646A39C5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68FF256-A3E5-4924-95E1-31C84E73BB0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F4AF-46F1-AA61-DFC646A39C5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8CA1527-3DAD-40C6-8CA2-3DE3B241644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F4AF-46F1-AA61-DFC646A39C5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BD025D2-ED84-4A6F-8CAE-F29B0EFD7C3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F4AF-46F1-AA61-DFC646A39C5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43D1D03-A4B9-43E5-934E-D91D7C4D234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F4AF-46F1-AA61-DFC646A39C5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04A5BF5-19C4-4F39-A49F-18BCDD2FD55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F4AF-46F1-AA61-DFC646A39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Graphs'!$Y$13:$Y$20</c:f>
              <c:strCache>
                <c:ptCount val="8"/>
                <c:pt idx="0">
                  <c:v>0
 (0%)</c:v>
                </c:pt>
                <c:pt idx="1">
                  <c:v>#DIV/0!</c:v>
                </c:pt>
                <c:pt idx="2">
                  <c:v>0
(0%)</c:v>
                </c:pt>
                <c:pt idx="3">
                  <c:v>0
(0%)</c:v>
                </c:pt>
                <c:pt idx="4">
                  <c:v>3
(5%)</c:v>
                </c:pt>
                <c:pt idx="5">
                  <c:v>0
(0%)</c:v>
                </c:pt>
                <c:pt idx="6">
                  <c:v>0
(0%)</c:v>
                </c:pt>
                <c:pt idx="7">
                  <c:v>0
(0%)</c:v>
                </c:pt>
              </c:strCache>
            </c:strRef>
          </c:cat>
          <c:val>
            <c:numRef>
              <c:f>'PERMANENCY Graphs'!$N$13:$N$20</c:f>
              <c:numCache>
                <c:formatCode>0</c:formatCode>
                <c:ptCount val="8"/>
                <c:pt idx="0">
                  <c:v>4</c:v>
                </c:pt>
                <c:pt idx="1">
                  <c:v>0</c:v>
                </c:pt>
                <c:pt idx="2">
                  <c:v>11</c:v>
                </c:pt>
                <c:pt idx="3">
                  <c:v>22</c:v>
                </c:pt>
                <c:pt idx="4">
                  <c:v>26</c:v>
                </c:pt>
                <c:pt idx="5">
                  <c:v>0</c:v>
                </c:pt>
                <c:pt idx="6">
                  <c:v>14</c:v>
                </c:pt>
                <c:pt idx="7">
                  <c:v>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Graphs'!$Q$13:$Q$20</c15:f>
                <c15:dlblRangeCache>
                  <c:ptCount val="8"/>
                  <c:pt idx="0">
                    <c:v>4
 (50%)</c:v>
                  </c:pt>
                  <c:pt idx="1">
                    <c:v>#DIV/0!</c:v>
                  </c:pt>
                  <c:pt idx="2">
                    <c:v>11
(85%)</c:v>
                  </c:pt>
                  <c:pt idx="3">
                    <c:v>22
(92%)</c:v>
                  </c:pt>
                  <c:pt idx="4">
                    <c:v>26
(46%)</c:v>
                  </c:pt>
                  <c:pt idx="5">
                    <c:v>0
(0%)</c:v>
                  </c:pt>
                  <c:pt idx="6">
                    <c:v>14
(100%)</c:v>
                  </c:pt>
                  <c:pt idx="7">
                    <c:v>8
(57%)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F4AF-46F1-AA61-DFC646A39C51}"/>
            </c:ext>
          </c:extLst>
        </c:ser>
        <c:ser>
          <c:idx val="2"/>
          <c:order val="2"/>
          <c:tx>
            <c:strRef>
              <c:f>'PERMANENCY Graphs'!$R$12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4E4FBFB-8A39-427C-87A9-35E6DF64E51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F4AF-46F1-AA61-DFC646A39C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3-F4AF-46F1-AA61-DFC646A39C5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E7AD88C-CD1C-4B91-B0E7-421BF99CCBE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F4AF-46F1-AA61-DFC646A39C5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70DB4D7-7586-4E1E-829C-47FB4BF1C1D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F4AF-46F1-AA61-DFC646A39C5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56127BE-A0A4-466B-805C-CD59B29D8AD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F4AF-46F1-AA61-DFC646A39C5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74DB3F1-1AF3-42C6-9368-B35FC4EAEC7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F4AF-46F1-AA61-DFC646A39C5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9863D89-28D2-473B-8B47-C4E20414B79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F4AF-46F1-AA61-DFC646A39C5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21E6E59-DEE0-47CB-AA4E-62383012447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F4AF-46F1-AA61-DFC646A39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Graphs'!$Y$13:$Y$20</c:f>
              <c:strCache>
                <c:ptCount val="8"/>
                <c:pt idx="0">
                  <c:v>0
 (0%)</c:v>
                </c:pt>
                <c:pt idx="1">
                  <c:v>#DIV/0!</c:v>
                </c:pt>
                <c:pt idx="2">
                  <c:v>0
(0%)</c:v>
                </c:pt>
                <c:pt idx="3">
                  <c:v>0
(0%)</c:v>
                </c:pt>
                <c:pt idx="4">
                  <c:v>3
(5%)</c:v>
                </c:pt>
                <c:pt idx="5">
                  <c:v>0
(0%)</c:v>
                </c:pt>
                <c:pt idx="6">
                  <c:v>0
(0%)</c:v>
                </c:pt>
                <c:pt idx="7">
                  <c:v>0
(0%)</c:v>
                </c:pt>
              </c:strCache>
            </c:strRef>
          </c:cat>
          <c:val>
            <c:numRef>
              <c:f>'PERMANENCY Graphs'!$R$13:$R$20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Graphs'!$U$13:$U$20</c15:f>
                <c15:dlblRangeCache>
                  <c:ptCount val="8"/>
                  <c:pt idx="0">
                    <c:v>0
 (0%)</c:v>
                  </c:pt>
                  <c:pt idx="1">
                    <c:v>#DIV/0!</c:v>
                  </c:pt>
                  <c:pt idx="2">
                    <c:v>0
(0%)</c:v>
                  </c:pt>
                  <c:pt idx="3">
                    <c:v>0
(0%)</c:v>
                  </c:pt>
                  <c:pt idx="4">
                    <c:v>3
(5%)</c:v>
                  </c:pt>
                  <c:pt idx="5">
                    <c:v>0
(0%)</c:v>
                  </c:pt>
                  <c:pt idx="6">
                    <c:v>0
(0%)</c:v>
                  </c:pt>
                  <c:pt idx="7">
                    <c:v>3
(21%)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F4AF-46F1-AA61-DFC646A39C51}"/>
            </c:ext>
          </c:extLst>
        </c:ser>
        <c:ser>
          <c:idx val="3"/>
          <c:order val="3"/>
          <c:tx>
            <c:strRef>
              <c:f>'PERMANENCY Graphs'!$V$12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89501A9-A753-41FF-A4A3-F2A314C914E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F4AF-46F1-AA61-DFC646A39C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C-F4AF-46F1-AA61-DFC646A39C5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3DF5817-BA36-4242-A9D3-7EDDF70BF98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F4AF-46F1-AA61-DFC646A39C5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0AABEFA-DC9F-4A6C-A373-1B4E05117FD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F4AF-46F1-AA61-DFC646A39C5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7A6DF2D-3F7C-4936-AAFC-E650C913CA2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F4AF-46F1-AA61-DFC646A39C5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9C1A9CA-D724-4A92-911D-CD8F7B067D0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F4AF-46F1-AA61-DFC646A39C5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CDF81CE-9D3E-4BE9-A1D8-71161A2433D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F4AF-46F1-AA61-DFC646A39C5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43E5369-DDFF-4B68-AC3C-B8BE04D431B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F4AF-46F1-AA61-DFC646A39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Graphs'!$Y$13:$Y$20</c:f>
              <c:strCache>
                <c:ptCount val="8"/>
                <c:pt idx="0">
                  <c:v>0
 (0%)</c:v>
                </c:pt>
                <c:pt idx="1">
                  <c:v>#DIV/0!</c:v>
                </c:pt>
                <c:pt idx="2">
                  <c:v>0
(0%)</c:v>
                </c:pt>
                <c:pt idx="3">
                  <c:v>0
(0%)</c:v>
                </c:pt>
                <c:pt idx="4">
                  <c:v>3
(5%)</c:v>
                </c:pt>
                <c:pt idx="5">
                  <c:v>0
(0%)</c:v>
                </c:pt>
                <c:pt idx="6">
                  <c:v>0
(0%)</c:v>
                </c:pt>
                <c:pt idx="7">
                  <c:v>0
(0%)</c:v>
                </c:pt>
              </c:strCache>
            </c:strRef>
          </c:cat>
          <c:val>
            <c:numRef>
              <c:f>'PERMANENCY Graphs'!$V$13:$V$20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Graphs'!$Y$13:$Y$20</c15:f>
                <c15:dlblRangeCache>
                  <c:ptCount val="8"/>
                  <c:pt idx="0">
                    <c:v>0
 (0%)</c:v>
                  </c:pt>
                  <c:pt idx="1">
                    <c:v>#DIV/0!</c:v>
                  </c:pt>
                  <c:pt idx="2">
                    <c:v>0
(0%)</c:v>
                  </c:pt>
                  <c:pt idx="3">
                    <c:v>0
(0%)</c:v>
                  </c:pt>
                  <c:pt idx="4">
                    <c:v>3
(5%)</c:v>
                  </c:pt>
                  <c:pt idx="5">
                    <c:v>0
(0%)</c:v>
                  </c:pt>
                  <c:pt idx="6">
                    <c:v>0
(0%)</c:v>
                  </c:pt>
                  <c:pt idx="7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F4AF-46F1-AA61-DFC646A39C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9546112"/>
        <c:axId val="1477876416"/>
      </c:barChart>
      <c:catAx>
        <c:axId val="989546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7876416"/>
        <c:crosses val="autoZero"/>
        <c:auto val="1"/>
        <c:lblAlgn val="ctr"/>
        <c:lblOffset val="100"/>
        <c:noMultiLvlLbl val="0"/>
      </c:catAx>
      <c:valAx>
        <c:axId val="14778764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954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171781935577968E-2"/>
          <c:y val="0.1550273127623753"/>
          <c:w val="0.96035844743947052"/>
          <c:h val="0.69658388289699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Graphs'!$J$12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F0E685C-EFEE-4166-88EE-9B60E4C2A7F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C666-4E37-AB6C-41CE857C68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Graphs'!$Y$17</c:f>
              <c:strCache>
                <c:ptCount val="1"/>
                <c:pt idx="0">
                  <c:v>3
(5%)</c:v>
                </c:pt>
              </c:strCache>
            </c:strRef>
          </c:cat>
          <c:val>
            <c:numRef>
              <c:f>'PERMANENCY Graphs'!$J$17</c:f>
              <c:numCache>
                <c:formatCode>0</c:formatCode>
                <c:ptCount val="1"/>
                <c:pt idx="0">
                  <c:v>25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Graphs'!$M$17</c15:f>
                <c15:dlblRangeCache>
                  <c:ptCount val="1"/>
                  <c:pt idx="0">
                    <c:v>25
(44%)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C666-4E37-AB6C-41CE857C68B7}"/>
            </c:ext>
          </c:extLst>
        </c:ser>
        <c:ser>
          <c:idx val="1"/>
          <c:order val="1"/>
          <c:tx>
            <c:strRef>
              <c:f>'PERMANENCY Graphs'!$N$12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59CF8C2-64D3-444C-A3EA-FD05F5729C0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C666-4E37-AB6C-41CE857C68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Graphs'!$Y$17</c:f>
              <c:strCache>
                <c:ptCount val="1"/>
                <c:pt idx="0">
                  <c:v>3
(5%)</c:v>
                </c:pt>
              </c:strCache>
            </c:strRef>
          </c:cat>
          <c:val>
            <c:numRef>
              <c:f>'PERMANENCY Graphs'!$N$17</c:f>
              <c:numCache>
                <c:formatCode>0</c:formatCode>
                <c:ptCount val="1"/>
                <c:pt idx="0">
                  <c:v>26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Graphs'!$Q$17</c15:f>
                <c15:dlblRangeCache>
                  <c:ptCount val="1"/>
                  <c:pt idx="0">
                    <c:v>26
(46%)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C666-4E37-AB6C-41CE857C68B7}"/>
            </c:ext>
          </c:extLst>
        </c:ser>
        <c:ser>
          <c:idx val="2"/>
          <c:order val="2"/>
          <c:tx>
            <c:strRef>
              <c:f>'PERMANENCY Graphs'!$R$12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BAA8512-FEC8-40E7-A5B5-CE3BB2B31AF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C666-4E37-AB6C-41CE857C68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Graphs'!$Y$17</c:f>
              <c:strCache>
                <c:ptCount val="1"/>
                <c:pt idx="0">
                  <c:v>3
(5%)</c:v>
                </c:pt>
              </c:strCache>
            </c:strRef>
          </c:cat>
          <c:val>
            <c:numRef>
              <c:f>'PERMANENCY Graphs'!$R$17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Graphs'!$U$17</c15:f>
                <c15:dlblRangeCache>
                  <c:ptCount val="1"/>
                  <c:pt idx="0">
                    <c:v>3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C666-4E37-AB6C-41CE857C68B7}"/>
            </c:ext>
          </c:extLst>
        </c:ser>
        <c:ser>
          <c:idx val="3"/>
          <c:order val="3"/>
          <c:tx>
            <c:strRef>
              <c:f>'PERMANENCY Graphs'!$V$12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FA424B8-2882-44B1-880A-7F75B9AD54A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C666-4E37-AB6C-41CE857C68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Graphs'!$Y$17</c:f>
              <c:strCache>
                <c:ptCount val="1"/>
                <c:pt idx="0">
                  <c:v>3
(5%)</c:v>
                </c:pt>
              </c:strCache>
            </c:strRef>
          </c:cat>
          <c:val>
            <c:numRef>
              <c:f>'PERMANENCY Graphs'!$V$17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Graphs'!$Y$17</c15:f>
                <c15:dlblRangeCache>
                  <c:ptCount val="1"/>
                  <c:pt idx="0">
                    <c:v>3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C666-4E37-AB6C-41CE857C68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9546112"/>
        <c:axId val="1477876416"/>
      </c:barChart>
      <c:catAx>
        <c:axId val="989546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7876416"/>
        <c:crosses val="autoZero"/>
        <c:auto val="1"/>
        <c:lblAlgn val="ctr"/>
        <c:lblOffset val="100"/>
        <c:noMultiLvlLbl val="0"/>
      </c:catAx>
      <c:valAx>
        <c:axId val="14778764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954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17ED5C0-4D3C-4DD8-ADBE-72283531F21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A1F5-43C8-B6C1-04A8E6C10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Graphs'!$M$21</c:f>
              <c:strCache>
                <c:ptCount val="1"/>
                <c:pt idx="0">
                  <c:v>379
(36%)</c:v>
                </c:pt>
              </c:strCache>
            </c:strRef>
          </c:cat>
          <c:val>
            <c:numRef>
              <c:f>'PERMANENCY Graphs'!$J$21</c:f>
              <c:numCache>
                <c:formatCode>0</c:formatCode>
                <c:ptCount val="1"/>
                <c:pt idx="0">
                  <c:v>379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Graphs'!$M$21</c15:f>
                <c15:dlblRangeCache>
                  <c:ptCount val="1"/>
                  <c:pt idx="0">
                    <c:v>379
(36%)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A1F5-43C8-B6C1-04A8E6C1087F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0E7A326-6107-4913-9DA7-56AE9E870AF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1F5-43C8-B6C1-04A8E6C10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Graphs'!$M$21</c:f>
              <c:strCache>
                <c:ptCount val="1"/>
                <c:pt idx="0">
                  <c:v>379
(36%)</c:v>
                </c:pt>
              </c:strCache>
            </c:strRef>
          </c:cat>
          <c:val>
            <c:numRef>
              <c:f>'PERMANENCY Graphs'!$N$21</c:f>
              <c:numCache>
                <c:formatCode>0</c:formatCode>
                <c:ptCount val="1"/>
                <c:pt idx="0">
                  <c:v>571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Graphs'!$Q$21</c15:f>
                <c15:dlblRangeCache>
                  <c:ptCount val="1"/>
                  <c:pt idx="0">
                    <c:v>571
(54%)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A1F5-43C8-B6C1-04A8E6C1087F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9A48831-7D3F-45FC-850C-DC6298ADE4E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1F5-43C8-B6C1-04A8E6C10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Graphs'!$M$21</c:f>
              <c:strCache>
                <c:ptCount val="1"/>
                <c:pt idx="0">
                  <c:v>379
(36%)</c:v>
                </c:pt>
              </c:strCache>
            </c:strRef>
          </c:cat>
          <c:val>
            <c:numRef>
              <c:f>'PERMANENCY Graphs'!$R$21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Graphs'!$U$21</c15:f>
                <c15:dlblRangeCache>
                  <c:ptCount val="1"/>
                  <c:pt idx="0">
                    <c:v>54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A1F5-43C8-B6C1-04A8E6C1087F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6B1DC61-E76C-4776-9582-90112848113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1F5-43C8-B6C1-04A8E6C10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Graphs'!$M$21</c:f>
              <c:strCache>
                <c:ptCount val="1"/>
                <c:pt idx="0">
                  <c:v>379
(36%)</c:v>
                </c:pt>
              </c:strCache>
            </c:strRef>
          </c:cat>
          <c:val>
            <c:numRef>
              <c:f>'PERMANENCY Graphs'!$V$21</c:f>
              <c:numCache>
                <c:formatCode>General</c:formatCode>
                <c:ptCount val="1"/>
                <c:pt idx="0">
                  <c:v>49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Graphs'!$Y$21</c15:f>
                <c15:dlblRangeCache>
                  <c:ptCount val="1"/>
                  <c:pt idx="0">
                    <c:v>49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A1F5-43C8-B6C1-04A8E6C108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14559963312647E-2"/>
          <c:y val="8.4534535396816629E-2"/>
          <c:w val="0.95508733331645446"/>
          <c:h val="0.78384267172224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DB2A3BC-1B09-43C1-B241-480EC9885D2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B81E-46CF-BD25-B59E4ECB76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B00D914-BD9B-4315-9FEC-BAB7DD860E8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B81E-46CF-BD25-B59E4ECB76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6581435-FAF1-490D-8131-C3AE10BF9C6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81E-46CF-BD25-B59E4ECB76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4EFEA98-4185-472D-9FE1-04A270774A4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B81E-46CF-BD25-B59E4ECB76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AEC9683-E03F-4710-AD3B-EA0CD8CC1B5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81E-46CF-BD25-B59E4ECB76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DCBC551-7063-4796-8AC6-BA973115A98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B81E-46CF-BD25-B59E4ECB76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4D443D3-8CB6-469D-9356-047239C8BD0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81E-46CF-BD25-B59E4ECB76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BD9D2D4-2290-42FD-8D25-D8219B92F01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B81E-46CF-BD25-B59E4ECB76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Graphs'!$Y$23:$Y$30</c:f>
              <c:strCache>
                <c:ptCount val="8"/>
                <c:pt idx="0">
                  <c:v>2
 (1%)</c:v>
                </c:pt>
                <c:pt idx="1">
                  <c:v>0
(0%)</c:v>
                </c:pt>
                <c:pt idx="2">
                  <c:v>17
(5%)</c:v>
                </c:pt>
                <c:pt idx="3">
                  <c:v>19
(10%)</c:v>
                </c:pt>
                <c:pt idx="4">
                  <c:v>6
(1%)</c:v>
                </c:pt>
                <c:pt idx="5">
                  <c:v>16
(6%)</c:v>
                </c:pt>
                <c:pt idx="6">
                  <c:v>15
(5%)</c:v>
                </c:pt>
                <c:pt idx="7">
                  <c:v>11
(6%)</c:v>
                </c:pt>
              </c:strCache>
            </c:strRef>
          </c:cat>
          <c:val>
            <c:numRef>
              <c:f>'PERMANENCY Graphs'!$J$23:$J$30</c:f>
              <c:numCache>
                <c:formatCode>0</c:formatCode>
                <c:ptCount val="8"/>
                <c:pt idx="0">
                  <c:v>109</c:v>
                </c:pt>
                <c:pt idx="1">
                  <c:v>0</c:v>
                </c:pt>
                <c:pt idx="2">
                  <c:v>207</c:v>
                </c:pt>
                <c:pt idx="3">
                  <c:v>92</c:v>
                </c:pt>
                <c:pt idx="4">
                  <c:v>261</c:v>
                </c:pt>
                <c:pt idx="5">
                  <c:v>74</c:v>
                </c:pt>
                <c:pt idx="6">
                  <c:v>154</c:v>
                </c:pt>
                <c:pt idx="7">
                  <c:v>66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Graphs'!$M$23:$M$30</c15:f>
                <c15:dlblRangeCache>
                  <c:ptCount val="8"/>
                  <c:pt idx="0">
                    <c:v>109
 (40%)</c:v>
                  </c:pt>
                  <c:pt idx="1">
                    <c:v>0
(0%)</c:v>
                  </c:pt>
                  <c:pt idx="2">
                    <c:v>207
(55%)</c:v>
                  </c:pt>
                  <c:pt idx="3">
                    <c:v>92
(50%)</c:v>
                  </c:pt>
                  <c:pt idx="4">
                    <c:v>261
(52%)</c:v>
                  </c:pt>
                  <c:pt idx="5">
                    <c:v>74
(29%)</c:v>
                  </c:pt>
                  <c:pt idx="6">
                    <c:v>154
(52%)</c:v>
                  </c:pt>
                  <c:pt idx="7">
                    <c:v>66
(39%)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B81E-46CF-BD25-B59E4ECB76E4}"/>
            </c:ext>
          </c:extLst>
        </c:ser>
        <c:ser>
          <c:idx val="1"/>
          <c:order val="1"/>
          <c:tx>
            <c:strRef>
              <c:f>'PERMANENCY Graphs'!$N$22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EFD56FA-5E49-406A-93A7-3345F19B757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B81E-46CF-BD25-B59E4ECB76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62CAC8C-35B5-496D-BB20-EF2F108DE9C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B81E-46CF-BD25-B59E4ECB76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463A964-E36A-4811-B407-EB76C699563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B81E-46CF-BD25-B59E4ECB76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5D569C5-0B86-45F9-95E5-2A65400B421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B81E-46CF-BD25-B59E4ECB76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C90CA02-C78F-43CF-8CA5-D0B4D5C6CAB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B81E-46CF-BD25-B59E4ECB76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2C1C2D5-5102-480F-ACA0-B6EEBF4C663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B81E-46CF-BD25-B59E4ECB76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6838343-32BD-43A4-AEA7-F9B3DC8D53A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B81E-46CF-BD25-B59E4ECB76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714946E-729A-4F3A-82F5-6D0E39CADB7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B81E-46CF-BD25-B59E4ECB76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Graphs'!$Y$23:$Y$30</c:f>
              <c:strCache>
                <c:ptCount val="8"/>
                <c:pt idx="0">
                  <c:v>2
 (1%)</c:v>
                </c:pt>
                <c:pt idx="1">
                  <c:v>0
(0%)</c:v>
                </c:pt>
                <c:pt idx="2">
                  <c:v>17
(5%)</c:v>
                </c:pt>
                <c:pt idx="3">
                  <c:v>19
(10%)</c:v>
                </c:pt>
                <c:pt idx="4">
                  <c:v>6
(1%)</c:v>
                </c:pt>
                <c:pt idx="5">
                  <c:v>16
(6%)</c:v>
                </c:pt>
                <c:pt idx="6">
                  <c:v>15
(5%)</c:v>
                </c:pt>
                <c:pt idx="7">
                  <c:v>11
(6%)</c:v>
                </c:pt>
              </c:strCache>
            </c:strRef>
          </c:cat>
          <c:val>
            <c:numRef>
              <c:f>'PERMANENCY Graphs'!$N$23:$N$30</c:f>
              <c:numCache>
                <c:formatCode>0</c:formatCode>
                <c:ptCount val="8"/>
                <c:pt idx="0">
                  <c:v>132</c:v>
                </c:pt>
                <c:pt idx="1">
                  <c:v>57</c:v>
                </c:pt>
                <c:pt idx="2">
                  <c:v>147</c:v>
                </c:pt>
                <c:pt idx="3">
                  <c:v>57</c:v>
                </c:pt>
                <c:pt idx="4">
                  <c:v>210</c:v>
                </c:pt>
                <c:pt idx="5">
                  <c:v>127</c:v>
                </c:pt>
                <c:pt idx="6">
                  <c:v>124</c:v>
                </c:pt>
                <c:pt idx="7">
                  <c:v>87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Graphs'!$Q$23:$Q$30</c15:f>
                <c15:dlblRangeCache>
                  <c:ptCount val="8"/>
                  <c:pt idx="0">
                    <c:v>132
 (49%)</c:v>
                  </c:pt>
                  <c:pt idx="1">
                    <c:v>57
(100%)</c:v>
                  </c:pt>
                  <c:pt idx="2">
                    <c:v>147
(39%)</c:v>
                  </c:pt>
                  <c:pt idx="3">
                    <c:v>57
(31%)</c:v>
                  </c:pt>
                  <c:pt idx="4">
                    <c:v>210
(42%)</c:v>
                  </c:pt>
                  <c:pt idx="5">
                    <c:v>127
(50%)</c:v>
                  </c:pt>
                  <c:pt idx="6">
                    <c:v>124
(42%)</c:v>
                  </c:pt>
                  <c:pt idx="7">
                    <c:v>87
(51%)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B81E-46CF-BD25-B59E4ECB76E4}"/>
            </c:ext>
          </c:extLst>
        </c:ser>
        <c:ser>
          <c:idx val="2"/>
          <c:order val="2"/>
          <c:tx>
            <c:strRef>
              <c:f>'PERMANENCY Graphs'!$R$22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DA2643D-06CB-446E-9653-650044D8B04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B81E-46CF-BD25-B59E4ECB76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9825141-1F89-46AE-9B8D-2F04E32B938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B81E-46CF-BD25-B59E4ECB76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B5266AD-67D1-4045-AC0D-D062997E93B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B81E-46CF-BD25-B59E4ECB76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54B387B-F2B6-4C38-907C-EDDEAABC59E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B81E-46CF-BD25-B59E4ECB76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308C32C-9E1F-4CEA-9584-BD1118C5D31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B81E-46CF-BD25-B59E4ECB76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BB508AA-F5F6-4F9E-80B0-85CECF75D27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B81E-46CF-BD25-B59E4ECB76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8B6A126-EA7F-4CD8-B114-A41B11FAD8A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B81E-46CF-BD25-B59E4ECB76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0B959B5-7FDF-4E2D-9F26-8CD7C97014E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B81E-46CF-BD25-B59E4ECB76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Graphs'!$Y$23:$Y$30</c:f>
              <c:strCache>
                <c:ptCount val="8"/>
                <c:pt idx="0">
                  <c:v>2
 (1%)</c:v>
                </c:pt>
                <c:pt idx="1">
                  <c:v>0
(0%)</c:v>
                </c:pt>
                <c:pt idx="2">
                  <c:v>17
(5%)</c:v>
                </c:pt>
                <c:pt idx="3">
                  <c:v>19
(10%)</c:v>
                </c:pt>
                <c:pt idx="4">
                  <c:v>6
(1%)</c:v>
                </c:pt>
                <c:pt idx="5">
                  <c:v>16
(6%)</c:v>
                </c:pt>
                <c:pt idx="6">
                  <c:v>15
(5%)</c:v>
                </c:pt>
                <c:pt idx="7">
                  <c:v>11
(6%)</c:v>
                </c:pt>
              </c:strCache>
            </c:strRef>
          </c:cat>
          <c:val>
            <c:numRef>
              <c:f>'PERMANENCY Graphs'!$R$23:$R$30</c:f>
              <c:numCache>
                <c:formatCode>General</c:formatCode>
                <c:ptCount val="8"/>
                <c:pt idx="0">
                  <c:v>27</c:v>
                </c:pt>
                <c:pt idx="1">
                  <c:v>0</c:v>
                </c:pt>
                <c:pt idx="2">
                  <c:v>3</c:v>
                </c:pt>
                <c:pt idx="3">
                  <c:v>16</c:v>
                </c:pt>
                <c:pt idx="4">
                  <c:v>25</c:v>
                </c:pt>
                <c:pt idx="5">
                  <c:v>37</c:v>
                </c:pt>
                <c:pt idx="6">
                  <c:v>2</c:v>
                </c:pt>
                <c:pt idx="7">
                  <c:v>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Graphs'!$U$23:$U$30</c15:f>
                <c15:dlblRangeCache>
                  <c:ptCount val="8"/>
                  <c:pt idx="0">
                    <c:v>27
 (10%)</c:v>
                  </c:pt>
                  <c:pt idx="1">
                    <c:v>0
(0%)</c:v>
                  </c:pt>
                  <c:pt idx="2">
                    <c:v>3
(1%)</c:v>
                  </c:pt>
                  <c:pt idx="3">
                    <c:v>16
(9%)</c:v>
                  </c:pt>
                  <c:pt idx="4">
                    <c:v>25
(5%)</c:v>
                  </c:pt>
                  <c:pt idx="5">
                    <c:v>37
(15%)</c:v>
                  </c:pt>
                  <c:pt idx="6">
                    <c:v>2
(1%)</c:v>
                  </c:pt>
                  <c:pt idx="7">
                    <c:v>7
(4%)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B81E-46CF-BD25-B59E4ECB76E4}"/>
            </c:ext>
          </c:extLst>
        </c:ser>
        <c:ser>
          <c:idx val="3"/>
          <c:order val="3"/>
          <c:tx>
            <c:strRef>
              <c:f>'PERMANENCY Graphs'!$V$22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807956F-0455-4054-B5B2-4E076A93DD0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B81E-46CF-BD25-B59E4ECB76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CDA7121-322E-4CDB-81EA-870ACE3B40C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B81E-46CF-BD25-B59E4ECB76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6F123CB-5660-4D72-9741-152E0F5F8E8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B81E-46CF-BD25-B59E4ECB76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6C56980-6425-495A-96A8-DCC5712B1D6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B81E-46CF-BD25-B59E4ECB76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05395CE-DE91-4DC8-B598-EAF98F3B86E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B81E-46CF-BD25-B59E4ECB76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8B1AC2F-B55A-4242-90C2-732157EC01D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B81E-46CF-BD25-B59E4ECB76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7FAC432-61D2-45B5-AF69-E50078D02DB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B81E-46CF-BD25-B59E4ECB76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04AA322-69E1-4E1F-8720-B879796EF05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B81E-46CF-BD25-B59E4ECB76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Graphs'!$Y$23:$Y$30</c:f>
              <c:strCache>
                <c:ptCount val="8"/>
                <c:pt idx="0">
                  <c:v>2
 (1%)</c:v>
                </c:pt>
                <c:pt idx="1">
                  <c:v>0
(0%)</c:v>
                </c:pt>
                <c:pt idx="2">
                  <c:v>17
(5%)</c:v>
                </c:pt>
                <c:pt idx="3">
                  <c:v>19
(10%)</c:v>
                </c:pt>
                <c:pt idx="4">
                  <c:v>6
(1%)</c:v>
                </c:pt>
                <c:pt idx="5">
                  <c:v>16
(6%)</c:v>
                </c:pt>
                <c:pt idx="6">
                  <c:v>15
(5%)</c:v>
                </c:pt>
                <c:pt idx="7">
                  <c:v>11
(6%)</c:v>
                </c:pt>
              </c:strCache>
            </c:strRef>
          </c:cat>
          <c:val>
            <c:numRef>
              <c:f>'PERMANENCY Graphs'!$V$23:$V$30</c:f>
              <c:numCache>
                <c:formatCode>General</c:formatCode>
                <c:ptCount val="8"/>
                <c:pt idx="0">
                  <c:v>2</c:v>
                </c:pt>
                <c:pt idx="1">
                  <c:v>0</c:v>
                </c:pt>
                <c:pt idx="2">
                  <c:v>17</c:v>
                </c:pt>
                <c:pt idx="3">
                  <c:v>19</c:v>
                </c:pt>
                <c:pt idx="4">
                  <c:v>6</c:v>
                </c:pt>
                <c:pt idx="5">
                  <c:v>16</c:v>
                </c:pt>
                <c:pt idx="6">
                  <c:v>15</c:v>
                </c:pt>
                <c:pt idx="7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Graphs'!$Y$23:$Y$30</c15:f>
                <c15:dlblRangeCache>
                  <c:ptCount val="8"/>
                  <c:pt idx="0">
                    <c:v>2
 (1%)</c:v>
                  </c:pt>
                  <c:pt idx="1">
                    <c:v>0
(0%)</c:v>
                  </c:pt>
                  <c:pt idx="2">
                    <c:v>17
(5%)</c:v>
                  </c:pt>
                  <c:pt idx="3">
                    <c:v>19
(10%)</c:v>
                  </c:pt>
                  <c:pt idx="4">
                    <c:v>6
(1%)</c:v>
                  </c:pt>
                  <c:pt idx="5">
                    <c:v>16
(6%)</c:v>
                  </c:pt>
                  <c:pt idx="6">
                    <c:v>15
(5%)</c:v>
                  </c:pt>
                  <c:pt idx="7">
                    <c:v>11
(6%)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B81E-46CF-BD25-B59E4ECB76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2384128"/>
        <c:axId val="1382070816"/>
      </c:barChart>
      <c:catAx>
        <c:axId val="1102384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2070816"/>
        <c:crosses val="autoZero"/>
        <c:auto val="1"/>
        <c:lblAlgn val="ctr"/>
        <c:lblOffset val="100"/>
        <c:noMultiLvlLbl val="0"/>
      </c:catAx>
      <c:valAx>
        <c:axId val="13820708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38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14559963312647E-2"/>
          <c:y val="0.1904479779833346"/>
          <c:w val="0.95508733331645446"/>
          <c:h val="0.677929126908562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B782567-E93E-4033-9899-5CC8997E368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5514-4CD7-828C-DBA8722380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Graphs'!$Y$27</c:f>
              <c:strCache>
                <c:ptCount val="1"/>
                <c:pt idx="0">
                  <c:v>6
(1%)</c:v>
                </c:pt>
              </c:strCache>
            </c:strRef>
          </c:cat>
          <c:val>
            <c:numRef>
              <c:f>'PERMANENCY Graphs'!$J$27</c:f>
              <c:numCache>
                <c:formatCode>0</c:formatCode>
                <c:ptCount val="1"/>
                <c:pt idx="0">
                  <c:v>261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Graphs'!$M$27</c15:f>
                <c15:dlblRangeCache>
                  <c:ptCount val="1"/>
                  <c:pt idx="0">
                    <c:v>261
(52%)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5514-4CD7-828C-DBA8722380FF}"/>
            </c:ext>
          </c:extLst>
        </c:ser>
        <c:ser>
          <c:idx val="1"/>
          <c:order val="1"/>
          <c:tx>
            <c:strRef>
              <c:f>'PERMANENCY Graphs'!$N$22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11B1CF0-FD59-4C64-A1B8-1D7E5BAD2F2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514-4CD7-828C-DBA8722380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Graphs'!$Y$27</c:f>
              <c:strCache>
                <c:ptCount val="1"/>
                <c:pt idx="0">
                  <c:v>6
(1%)</c:v>
                </c:pt>
              </c:strCache>
            </c:strRef>
          </c:cat>
          <c:val>
            <c:numRef>
              <c:f>'PERMANENCY Graphs'!$N$27</c:f>
              <c:numCache>
                <c:formatCode>0</c:formatCode>
                <c:ptCount val="1"/>
                <c:pt idx="0">
                  <c:v>210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Graphs'!$Q$27</c15:f>
                <c15:dlblRangeCache>
                  <c:ptCount val="1"/>
                  <c:pt idx="0">
                    <c:v>210
(42%)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5514-4CD7-828C-DBA8722380FF}"/>
            </c:ext>
          </c:extLst>
        </c:ser>
        <c:ser>
          <c:idx val="2"/>
          <c:order val="2"/>
          <c:tx>
            <c:strRef>
              <c:f>'PERMANENCY Graphs'!$R$22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1F7BA47-6377-4CAB-8A46-4B9E66D7027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514-4CD7-828C-DBA8722380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Graphs'!$Y$27</c:f>
              <c:strCache>
                <c:ptCount val="1"/>
                <c:pt idx="0">
                  <c:v>6
(1%)</c:v>
                </c:pt>
              </c:strCache>
            </c:strRef>
          </c:cat>
          <c:val>
            <c:numRef>
              <c:f>'PERMANENCY Graphs'!$R$27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Graphs'!$U$27</c15:f>
                <c15:dlblRangeCache>
                  <c:ptCount val="1"/>
                  <c:pt idx="0">
                    <c:v>25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5514-4CD7-828C-DBA8722380FF}"/>
            </c:ext>
          </c:extLst>
        </c:ser>
        <c:ser>
          <c:idx val="3"/>
          <c:order val="3"/>
          <c:tx>
            <c:strRef>
              <c:f>'PERMANENCY Graphs'!$V$22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51225D6-9B7D-47A2-BACA-0E3B304B602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514-4CD7-828C-DBA8722380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Graphs'!$Y$27</c:f>
              <c:strCache>
                <c:ptCount val="1"/>
                <c:pt idx="0">
                  <c:v>6
(1%)</c:v>
                </c:pt>
              </c:strCache>
            </c:strRef>
          </c:cat>
          <c:val>
            <c:numRef>
              <c:f>'PERMANENCY Graphs'!$V$27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Graphs'!$Y$27</c15:f>
                <c15:dlblRangeCache>
                  <c:ptCount val="1"/>
                  <c:pt idx="0">
                    <c:v>6
(1%)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5514-4CD7-828C-DBA8722380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2384128"/>
        <c:axId val="1382070816"/>
      </c:barChart>
      <c:catAx>
        <c:axId val="1102384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2070816"/>
        <c:crosses val="autoZero"/>
        <c:auto val="1"/>
        <c:lblAlgn val="ctr"/>
        <c:lblOffset val="100"/>
        <c:noMultiLvlLbl val="0"/>
      </c:catAx>
      <c:valAx>
        <c:axId val="13820708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38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B742AA6-0E35-4822-BCB3-D6700FE37B3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8EDF-447C-A2F3-FD326AE8B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Graphs'!$Y$31</c:f>
              <c:strCache>
                <c:ptCount val="1"/>
                <c:pt idx="0">
                  <c:v>519
(6%)</c:v>
                </c:pt>
              </c:strCache>
            </c:strRef>
          </c:cat>
          <c:val>
            <c:numRef>
              <c:f>'PERMANENCY Graphs'!$J$31</c:f>
              <c:numCache>
                <c:formatCode>0</c:formatCode>
                <c:ptCount val="1"/>
                <c:pt idx="0">
                  <c:v>2474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Graphs'!$M$31</c15:f>
                <c15:dlblRangeCache>
                  <c:ptCount val="1"/>
                  <c:pt idx="0">
                    <c:v>2474
(29%)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8EDF-447C-A2F3-FD326AE8B970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755EFB5-CA57-47C9-A13E-BA65B2B5461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EDF-447C-A2F3-FD326AE8B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Graphs'!$Y$31</c:f>
              <c:strCache>
                <c:ptCount val="1"/>
                <c:pt idx="0">
                  <c:v>519
(6%)</c:v>
                </c:pt>
              </c:strCache>
            </c:strRef>
          </c:cat>
          <c:val>
            <c:numRef>
              <c:f>'PERMANENCY Graphs'!$N$31</c:f>
              <c:numCache>
                <c:formatCode>0</c:formatCode>
                <c:ptCount val="1"/>
                <c:pt idx="0">
                  <c:v>4956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Graphs'!$Q$31</c15:f>
                <c15:dlblRangeCache>
                  <c:ptCount val="1"/>
                  <c:pt idx="0">
                    <c:v>4956
(58%)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8EDF-447C-A2F3-FD326AE8B970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AA50C3D-7F57-4839-A65B-BD8A5322AC7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8EDF-447C-A2F3-FD326AE8B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Graphs'!$Y$31</c:f>
              <c:strCache>
                <c:ptCount val="1"/>
                <c:pt idx="0">
                  <c:v>519
(6%)</c:v>
                </c:pt>
              </c:strCache>
            </c:strRef>
          </c:cat>
          <c:val>
            <c:numRef>
              <c:f>'PERMANENCY Graphs'!$R$31</c:f>
              <c:numCache>
                <c:formatCode>General</c:formatCode>
                <c:ptCount val="1"/>
                <c:pt idx="0">
                  <c:v>630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Graphs'!$U$31</c15:f>
                <c15:dlblRangeCache>
                  <c:ptCount val="1"/>
                  <c:pt idx="0">
                    <c:v>630
(7%)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8EDF-447C-A2F3-FD326AE8B970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6C4EC91-F62A-4FE9-A6D0-3A64BB272C9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8EDF-447C-A2F3-FD326AE8B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Graphs'!$Y$31</c:f>
              <c:strCache>
                <c:ptCount val="1"/>
                <c:pt idx="0">
                  <c:v>519
(6%)</c:v>
                </c:pt>
              </c:strCache>
            </c:strRef>
          </c:cat>
          <c:val>
            <c:numRef>
              <c:f>'PERMANENCY Graphs'!$V$31</c:f>
              <c:numCache>
                <c:formatCode>General</c:formatCode>
                <c:ptCount val="1"/>
                <c:pt idx="0">
                  <c:v>519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Graphs'!$Y$31</c15:f>
                <c15:dlblRangeCache>
                  <c:ptCount val="1"/>
                  <c:pt idx="0">
                    <c:v>519
(6%)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8EDF-447C-A2F3-FD326AE8B9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'PERMANENCY Graphs'!$AB$2</c:f>
              <c:strCache>
                <c:ptCount val="1"/>
                <c:pt idx="0">
                  <c:v>Adopt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Graphs'!$AA$3:$AA$10</c:f>
              <c:strCache>
                <c:ptCount val="8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</c:strCache>
            </c:strRef>
          </c:cat>
          <c:val>
            <c:numRef>
              <c:f>'PERMANENCY Graphs'!$AB$3:$AB$10</c:f>
              <c:numCache>
                <c:formatCode>0</c:formatCode>
                <c:ptCount val="8"/>
                <c:pt idx="0">
                  <c:v>70</c:v>
                </c:pt>
                <c:pt idx="1">
                  <c:v>87</c:v>
                </c:pt>
                <c:pt idx="2">
                  <c:v>137</c:v>
                </c:pt>
                <c:pt idx="3">
                  <c:v>89</c:v>
                </c:pt>
                <c:pt idx="4">
                  <c:v>312</c:v>
                </c:pt>
                <c:pt idx="5">
                  <c:v>67</c:v>
                </c:pt>
                <c:pt idx="6">
                  <c:v>194</c:v>
                </c:pt>
                <c:pt idx="7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C0-4992-BE03-61EF9C290F9E}"/>
            </c:ext>
          </c:extLst>
        </c:ser>
        <c:ser>
          <c:idx val="1"/>
          <c:order val="1"/>
          <c:tx>
            <c:strRef>
              <c:f>'PERMANENCY Graphs'!$AC$2</c:f>
              <c:strCache>
                <c:ptCount val="1"/>
                <c:pt idx="0">
                  <c:v>Guard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Graphs'!$AA$3:$AA$10</c:f>
              <c:strCache>
                <c:ptCount val="8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</c:strCache>
            </c:strRef>
          </c:cat>
          <c:val>
            <c:numRef>
              <c:f>'PERMANENCY Graphs'!$AC$3:$AC$10</c:f>
              <c:numCache>
                <c:formatCode>0</c:formatCode>
                <c:ptCount val="8"/>
                <c:pt idx="0">
                  <c:v>8</c:v>
                </c:pt>
                <c:pt idx="1">
                  <c:v>0</c:v>
                </c:pt>
                <c:pt idx="2">
                  <c:v>13</c:v>
                </c:pt>
                <c:pt idx="3">
                  <c:v>24</c:v>
                </c:pt>
                <c:pt idx="4">
                  <c:v>57</c:v>
                </c:pt>
                <c:pt idx="5">
                  <c:v>5</c:v>
                </c:pt>
                <c:pt idx="6">
                  <c:v>14</c:v>
                </c:pt>
                <c:pt idx="7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C0-4992-BE03-61EF9C290F9E}"/>
            </c:ext>
          </c:extLst>
        </c:ser>
        <c:ser>
          <c:idx val="2"/>
          <c:order val="2"/>
          <c:tx>
            <c:strRef>
              <c:f>'PERMANENCY Graphs'!$AD$2</c:f>
              <c:strCache>
                <c:ptCount val="1"/>
                <c:pt idx="0">
                  <c:v>Reunif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Graphs'!$AA$3:$AA$10</c:f>
              <c:strCache>
                <c:ptCount val="8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</c:strCache>
            </c:strRef>
          </c:cat>
          <c:val>
            <c:numRef>
              <c:f>'PERMANENCY Graphs'!$AD$3:$AD$10</c:f>
              <c:numCache>
                <c:formatCode>0</c:formatCode>
                <c:ptCount val="8"/>
                <c:pt idx="0">
                  <c:v>270</c:v>
                </c:pt>
                <c:pt idx="1">
                  <c:v>57</c:v>
                </c:pt>
                <c:pt idx="2">
                  <c:v>374</c:v>
                </c:pt>
                <c:pt idx="3">
                  <c:v>184</c:v>
                </c:pt>
                <c:pt idx="4">
                  <c:v>502</c:v>
                </c:pt>
                <c:pt idx="5">
                  <c:v>254</c:v>
                </c:pt>
                <c:pt idx="6">
                  <c:v>295</c:v>
                </c:pt>
                <c:pt idx="7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C0-4992-BE03-61EF9C290F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5326768"/>
        <c:axId val="1459834080"/>
      </c:barChart>
      <c:catAx>
        <c:axId val="110532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9834080"/>
        <c:crosses val="autoZero"/>
        <c:auto val="1"/>
        <c:lblAlgn val="ctr"/>
        <c:lblOffset val="100"/>
        <c:noMultiLvlLbl val="0"/>
      </c:catAx>
      <c:valAx>
        <c:axId val="145983408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32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'PERMANENCY Graphs'!$AB$2</c:f>
              <c:strCache>
                <c:ptCount val="1"/>
                <c:pt idx="0">
                  <c:v>Adopt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'PERMANENCY Graphs'!$AB$11</c:f>
              <c:numCache>
                <c:formatCode>0</c:formatCode>
                <c:ptCount val="1"/>
                <c:pt idx="0">
                  <c:v>4137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34-4158-BF24-B855219A539F}"/>
            </c:ext>
          </c:extLst>
        </c:ser>
        <c:ser>
          <c:idx val="1"/>
          <c:order val="1"/>
          <c:tx>
            <c:strRef>
              <c:f>'PERMANENCY Graphs'!$AC$2</c:f>
              <c:strCache>
                <c:ptCount val="1"/>
                <c:pt idx="0">
                  <c:v>Guard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'PERMANENCY Graphs'!$AC$11</c:f>
              <c:numCache>
                <c:formatCode>0</c:formatCode>
                <c:ptCount val="1"/>
                <c:pt idx="0">
                  <c:v>1053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34-4158-BF24-B855219A539F}"/>
            </c:ext>
          </c:extLst>
        </c:ser>
        <c:ser>
          <c:idx val="2"/>
          <c:order val="2"/>
          <c:tx>
            <c:strRef>
              <c:f>'PERMANENCY Graphs'!$AD$2</c:f>
              <c:strCache>
                <c:ptCount val="1"/>
                <c:pt idx="0">
                  <c:v>Reunif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'PERMANENCY Graphs'!$AD$11</c:f>
              <c:numCache>
                <c:formatCode>0</c:formatCode>
                <c:ptCount val="1"/>
                <c:pt idx="0">
                  <c:v>8579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34-4158-BF24-B855219A53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5326768"/>
        <c:axId val="1459834080"/>
      </c:barChart>
      <c:catAx>
        <c:axId val="110532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9834080"/>
        <c:crosses val="autoZero"/>
        <c:auto val="1"/>
        <c:lblAlgn val="ctr"/>
        <c:lblOffset val="100"/>
        <c:noMultiLvlLbl val="0"/>
      </c:catAx>
      <c:valAx>
        <c:axId val="145983408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32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43268311882055E-2"/>
          <c:y val="9.8158784325869081E-2"/>
          <c:w val="0.94094904334367269"/>
          <c:h val="0.76984658203137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CENSUS Graphs'!$B$4</c:f>
              <c:strCache>
                <c:ptCount val="1"/>
                <c:pt idx="0">
                  <c:v>White (N)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2AACEC1-8DEF-42E9-A9FA-026CFAF72F8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14C7-45E9-B0CD-E0CD05B6D8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Graphs'!$E$9</c:f>
              <c:strCache>
                <c:ptCount val="1"/>
                <c:pt idx="0">
                  <c:v>25076
(58%)</c:v>
                </c:pt>
              </c:strCache>
            </c:strRef>
          </c:cat>
          <c:val>
            <c:numRef>
              <c:f>'CHILD CENSUS Graphs'!$B$9</c:f>
              <c:numCache>
                <c:formatCode>#,##0</c:formatCode>
                <c:ptCount val="1"/>
                <c:pt idx="0">
                  <c:v>25076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Graphs'!$E$9</c15:f>
                <c15:dlblRangeCache>
                  <c:ptCount val="1"/>
                  <c:pt idx="0">
                    <c:v>25076
(58%)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14C7-45E9-B0CD-E0CD05B6D8E1}"/>
            </c:ext>
          </c:extLst>
        </c:ser>
        <c:ser>
          <c:idx val="1"/>
          <c:order val="1"/>
          <c:tx>
            <c:strRef>
              <c:f>'CHILD CENSUS Graphs'!$F$4</c:f>
              <c:strCache>
                <c:ptCount val="1"/>
                <c:pt idx="0">
                  <c:v>Black (N)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7F99D91-6B1F-4E38-820E-C23A256C1C7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4C7-45E9-B0CD-E0CD05B6D8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Graphs'!$E$9</c:f>
              <c:strCache>
                <c:ptCount val="1"/>
                <c:pt idx="0">
                  <c:v>25076
(58%)</c:v>
                </c:pt>
              </c:strCache>
            </c:strRef>
          </c:cat>
          <c:val>
            <c:numRef>
              <c:f>'CHILD CENSUS Graphs'!$F$9</c:f>
              <c:numCache>
                <c:formatCode>#,##0</c:formatCode>
                <c:ptCount val="1"/>
                <c:pt idx="0">
                  <c:v>10100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Graphs'!$I$9</c15:f>
                <c15:dlblRangeCache>
                  <c:ptCount val="1"/>
                  <c:pt idx="0">
                    <c:v>10100
(23%)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14C7-45E9-B0CD-E0CD05B6D8E1}"/>
            </c:ext>
          </c:extLst>
        </c:ser>
        <c:ser>
          <c:idx val="2"/>
          <c:order val="2"/>
          <c:tx>
            <c:strRef>
              <c:f>'CHILD CENSUS Graphs'!$J$4</c:f>
              <c:strCache>
                <c:ptCount val="1"/>
                <c:pt idx="0">
                  <c:v>Hispanic (N)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6FBF883-A5B3-4E17-ACD8-FE668BFBBAD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4C7-45E9-B0CD-E0CD05B6D8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Graphs'!$E$9</c:f>
              <c:strCache>
                <c:ptCount val="1"/>
                <c:pt idx="0">
                  <c:v>25076
(58%)</c:v>
                </c:pt>
              </c:strCache>
            </c:strRef>
          </c:cat>
          <c:val>
            <c:numRef>
              <c:f>'CHILD CENSUS Graphs'!$J$9</c:f>
              <c:numCache>
                <c:formatCode>#,##0</c:formatCode>
                <c:ptCount val="1"/>
                <c:pt idx="0">
                  <c:v>3483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Graphs'!$M$9</c15:f>
                <c15:dlblRangeCache>
                  <c:ptCount val="1"/>
                  <c:pt idx="0">
                    <c:v>3483
(8%)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14C7-45E9-B0CD-E0CD05B6D8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1980720"/>
        <c:axId val="1464071008"/>
      </c:barChart>
      <c:catAx>
        <c:axId val="1461980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4071008"/>
        <c:crosses val="autoZero"/>
        <c:auto val="1"/>
        <c:lblAlgn val="ctr"/>
        <c:lblOffset val="100"/>
        <c:noMultiLvlLbl val="0"/>
      </c:catAx>
      <c:valAx>
        <c:axId val="14640710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98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038837881828852"/>
          <c:y val="0.92755968679455303"/>
          <c:w val="0.35922312627558767"/>
          <c:h val="7.2440313205446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CENSUS Graphs'!$B$4</c:f>
              <c:strCache>
                <c:ptCount val="1"/>
                <c:pt idx="0">
                  <c:v>White (N)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4A92E3C-F88E-4B49-BCEB-CD420BFA9BB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49A8-4EE1-8558-74637A0FE8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Graphs'!$M$13</c:f>
              <c:strCache>
                <c:ptCount val="1"/>
                <c:pt idx="0">
                  <c:v>690192
(25%)</c:v>
                </c:pt>
              </c:strCache>
            </c:strRef>
          </c:cat>
          <c:val>
            <c:numRef>
              <c:f>'CHILD CENSUS Graphs'!$B$13</c:f>
              <c:numCache>
                <c:formatCode>#,##0</c:formatCode>
                <c:ptCount val="1"/>
                <c:pt idx="0">
                  <c:v>1480978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Graphs'!$E$13</c15:f>
                <c15:dlblRangeCache>
                  <c:ptCount val="1"/>
                  <c:pt idx="0">
                    <c:v>1480978
(53%)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49A8-4EE1-8558-74637A0FE8D7}"/>
            </c:ext>
          </c:extLst>
        </c:ser>
        <c:ser>
          <c:idx val="1"/>
          <c:order val="1"/>
          <c:tx>
            <c:strRef>
              <c:f>'CHILD CENSUS Graphs'!$F$4</c:f>
              <c:strCache>
                <c:ptCount val="1"/>
                <c:pt idx="0">
                  <c:v>Black (N)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B73B6B3-8E5B-4BF9-A682-BFC92F5D1CC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9A8-4EE1-8558-74637A0FE8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Graphs'!$M$13</c:f>
              <c:strCache>
                <c:ptCount val="1"/>
                <c:pt idx="0">
                  <c:v>690192
(25%)</c:v>
                </c:pt>
              </c:strCache>
            </c:strRef>
          </c:cat>
          <c:val>
            <c:numRef>
              <c:f>'CHILD CENSUS Graphs'!$F$13</c:f>
              <c:numCache>
                <c:formatCode>#,##0</c:formatCode>
                <c:ptCount val="1"/>
                <c:pt idx="0">
                  <c:v>407968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Graphs'!$I$13</c15:f>
                <c15:dlblRangeCache>
                  <c:ptCount val="1"/>
                  <c:pt idx="0">
                    <c:v>407968
(15%)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49A8-4EE1-8558-74637A0FE8D7}"/>
            </c:ext>
          </c:extLst>
        </c:ser>
        <c:ser>
          <c:idx val="2"/>
          <c:order val="2"/>
          <c:tx>
            <c:strRef>
              <c:f>'CHILD CENSUS Graphs'!$J$4</c:f>
              <c:strCache>
                <c:ptCount val="1"/>
                <c:pt idx="0">
                  <c:v>Hispanic (N)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A631A75-6370-4B47-8391-7547F5DEA01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49A8-4EE1-8558-74637A0FE8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Graphs'!$M$13</c:f>
              <c:strCache>
                <c:ptCount val="1"/>
                <c:pt idx="0">
                  <c:v>690192
(25%)</c:v>
                </c:pt>
              </c:strCache>
            </c:strRef>
          </c:cat>
          <c:val>
            <c:numRef>
              <c:f>'CHILD CENSUS Graphs'!$J$13</c:f>
              <c:numCache>
                <c:formatCode>#,##0</c:formatCode>
                <c:ptCount val="1"/>
                <c:pt idx="0">
                  <c:v>690192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Graphs'!$M$13</c15:f>
                <c15:dlblRangeCache>
                  <c:ptCount val="1"/>
                  <c:pt idx="0">
                    <c:v>690192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49A8-4EE1-8558-74637A0FE8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1980720"/>
        <c:axId val="1464071008"/>
      </c:barChart>
      <c:catAx>
        <c:axId val="1461980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4071008"/>
        <c:crosses val="autoZero"/>
        <c:auto val="1"/>
        <c:lblAlgn val="ctr"/>
        <c:lblOffset val="100"/>
        <c:noMultiLvlLbl val="0"/>
      </c:catAx>
      <c:valAx>
        <c:axId val="14640710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98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073720537732278E-2"/>
          <c:y val="0.11894110892388451"/>
          <c:w val="0.90381637326852649"/>
          <c:h val="0.69525289807524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'POVERTY Graphs'!$I$5:$I$13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Vermillion</c:v>
                </c:pt>
                <c:pt idx="8">
                  <c:v>Illinois</c:v>
                </c:pt>
              </c:strCache>
            </c:strRef>
          </c:cat>
          <c:val>
            <c:numRef>
              <c:f>'POVERTY Graphs'!$K$5:$K$13</c:f>
              <c:numCache>
                <c:formatCode>0%</c:formatCode>
                <c:ptCount val="9"/>
                <c:pt idx="0">
                  <c:v>0.14199999999999999</c:v>
                </c:pt>
                <c:pt idx="1">
                  <c:v>0.23599999999999999</c:v>
                </c:pt>
                <c:pt idx="2">
                  <c:v>0.21299999999999999</c:v>
                </c:pt>
                <c:pt idx="3">
                  <c:v>0.126</c:v>
                </c:pt>
                <c:pt idx="4">
                  <c:v>0.21099999999999999</c:v>
                </c:pt>
                <c:pt idx="5">
                  <c:v>0.223</c:v>
                </c:pt>
                <c:pt idx="6">
                  <c:v>0.20699999999999999</c:v>
                </c:pt>
                <c:pt idx="7">
                  <c:v>0.29099999999999998</c:v>
                </c:pt>
                <c:pt idx="8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3E-49CE-9199-0B333070A2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3807360"/>
        <c:axId val="1985348784"/>
      </c:barChart>
      <c:catAx>
        <c:axId val="209380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5348784"/>
        <c:crosses val="autoZero"/>
        <c:auto val="1"/>
        <c:lblAlgn val="ctr"/>
        <c:lblOffset val="100"/>
        <c:noMultiLvlLbl val="0"/>
      </c:catAx>
      <c:valAx>
        <c:axId val="198534878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80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v>Black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Poverty!$B$5:$B$13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Vermillion</c:v>
                </c:pt>
                <c:pt idx="8">
                  <c:v>Illinois</c:v>
                </c:pt>
              </c:strCache>
            </c:strRef>
          </c:cat>
          <c:val>
            <c:numRef>
              <c:f>Poverty!$C$5:$C$13</c:f>
              <c:numCache>
                <c:formatCode>0%</c:formatCode>
                <c:ptCount val="9"/>
                <c:pt idx="0">
                  <c:v>0.19600000000000001</c:v>
                </c:pt>
                <c:pt idx="1">
                  <c:v>0</c:v>
                </c:pt>
                <c:pt idx="2">
                  <c:v>0.48699999999999999</c:v>
                </c:pt>
                <c:pt idx="3">
                  <c:v>0.26400000000000001</c:v>
                </c:pt>
                <c:pt idx="4">
                  <c:v>0.40300000000000002</c:v>
                </c:pt>
                <c:pt idx="5">
                  <c:v>0.32100000000000001</c:v>
                </c:pt>
                <c:pt idx="6">
                  <c:v>0.58099999999999996</c:v>
                </c:pt>
                <c:pt idx="7">
                  <c:v>0.46400000000000002</c:v>
                </c:pt>
                <c:pt idx="8">
                  <c:v>0.248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E9-4714-B1BB-9CF2643F230F}"/>
            </c:ext>
          </c:extLst>
        </c:ser>
        <c:ser>
          <c:idx val="0"/>
          <c:order val="1"/>
          <c:tx>
            <c:v>White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Poverty!$B$5:$B$13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Vermillion</c:v>
                </c:pt>
                <c:pt idx="8">
                  <c:v>Illinois</c:v>
                </c:pt>
              </c:strCache>
            </c:strRef>
          </c:cat>
          <c:val>
            <c:numRef>
              <c:f>Poverty!$G$5:$G$13</c:f>
              <c:numCache>
                <c:formatCode>0%</c:formatCode>
                <c:ptCount val="9"/>
                <c:pt idx="0">
                  <c:v>0.106</c:v>
                </c:pt>
                <c:pt idx="1">
                  <c:v>0</c:v>
                </c:pt>
                <c:pt idx="2">
                  <c:v>0.109</c:v>
                </c:pt>
                <c:pt idx="3">
                  <c:v>0.13700000000000001</c:v>
                </c:pt>
                <c:pt idx="4">
                  <c:v>0.11</c:v>
                </c:pt>
                <c:pt idx="5">
                  <c:v>0.156</c:v>
                </c:pt>
                <c:pt idx="6">
                  <c:v>8.6999999999999994E-2</c:v>
                </c:pt>
                <c:pt idx="7">
                  <c:v>0.17100000000000001</c:v>
                </c:pt>
                <c:pt idx="8">
                  <c:v>8.5000000000000006E-2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E9-4714-B1BB-9CF2643F230F}"/>
            </c:ext>
          </c:extLst>
        </c:ser>
        <c:ser>
          <c:idx val="2"/>
          <c:order val="2"/>
          <c:tx>
            <c:v>Hispanic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Poverty!$B$5:$B$13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Vermillion</c:v>
                </c:pt>
                <c:pt idx="8">
                  <c:v>Illinois</c:v>
                </c:pt>
              </c:strCache>
            </c:strRef>
          </c:cat>
          <c:val>
            <c:numRef>
              <c:f>Poverty!$F$5:$F$13</c:f>
              <c:numCache>
                <c:formatCode>0%</c:formatCode>
                <c:ptCount val="9"/>
                <c:pt idx="0">
                  <c:v>0.185</c:v>
                </c:pt>
                <c:pt idx="1">
                  <c:v>0</c:v>
                </c:pt>
                <c:pt idx="2">
                  <c:v>0</c:v>
                </c:pt>
                <c:pt idx="3">
                  <c:v>0.214</c:v>
                </c:pt>
                <c:pt idx="4">
                  <c:v>0.20300000000000001</c:v>
                </c:pt>
                <c:pt idx="5">
                  <c:v>0.20300000000000001</c:v>
                </c:pt>
                <c:pt idx="6">
                  <c:v>0.17299999999999999</c:v>
                </c:pt>
                <c:pt idx="7">
                  <c:v>0</c:v>
                </c:pt>
                <c:pt idx="8">
                  <c:v>0.14799999999999999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E9-4714-B1BB-9CF2643F23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2645184"/>
        <c:axId val="587593920"/>
      </c:barChart>
      <c:catAx>
        <c:axId val="53264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593920"/>
        <c:crosses val="autoZero"/>
        <c:auto val="1"/>
        <c:lblAlgn val="ctr"/>
        <c:lblOffset val="100"/>
        <c:noMultiLvlLbl val="0"/>
      </c:catAx>
      <c:valAx>
        <c:axId val="58759392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4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83079281756554E-2"/>
          <c:y val="2.6539452563572062E-2"/>
          <c:w val="0.91971012093834525"/>
          <c:h val="0.8358382357938587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Counties!$A$2</c:f>
              <c:strCache>
                <c:ptCount val="1"/>
                <c:pt idx="0">
                  <c:v>Champaign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6E2CB7DF-ACBE-444B-B4B9-9940790DAAA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D726074-D970-45AF-B595-C3909EC57D8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53DFE99-1D22-462C-B50B-4366F20FDF6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Counties!$B$3:$B$5</c:f>
              <c:numCache>
                <c:formatCode>#,##0.00</c:formatCode>
                <c:ptCount val="3"/>
                <c:pt idx="0">
                  <c:v>2479.232</c:v>
                </c:pt>
                <c:pt idx="1">
                  <c:v>3965.9640000000004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Counties!$E$3:$E$5</c15:f>
                <c15:dlblRangeCache>
                  <c:ptCount val="3"/>
                  <c:pt idx="0">
                    <c:v>2479.232
 (13%)</c:v>
                  </c:pt>
                  <c:pt idx="1">
                    <c:v>3965.964
 (3%)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5412-4337-A2A6-A5DA5D6AED5A}"/>
            </c:ext>
          </c:extLst>
        </c:ser>
        <c:ser>
          <c:idx val="2"/>
          <c:order val="1"/>
          <c:tx>
            <c:strRef>
              <c:f>Counties!$A$6</c:f>
              <c:strCache>
                <c:ptCount val="1"/>
                <c:pt idx="0">
                  <c:v>Coles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AA829DD7-AFE3-499D-A3B3-3805ECA377B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5682AB6-35A6-4E80-A0EF-A1A185CEC07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4AA2C17-896C-4F11-B627-AC0ADCE2E64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Counties!$B$7:$B$9</c:f>
              <c:numCache>
                <c:formatCode>#,##0.00</c:formatCode>
                <c:ptCount val="3"/>
                <c:pt idx="0">
                  <c:v>157.30000000000001</c:v>
                </c:pt>
                <c:pt idx="1">
                  <c:v>2584.96</c:v>
                </c:pt>
                <c:pt idx="2">
                  <c:v>145.23599999999999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Counties!$E$7:$E$9</c15:f>
                <c15:dlblRangeCache>
                  <c:ptCount val="3"/>
                  <c:pt idx="0">
                    <c:v>157.3
 (10%)</c:v>
                  </c:pt>
                  <c:pt idx="1">
                    <c:v>2584.96
 (7%)</c:v>
                  </c:pt>
                  <c:pt idx="2">
                    <c:v>145.236
 (15%)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5412-4337-A2A6-A5DA5D6AED5A}"/>
            </c:ext>
          </c:extLst>
        </c:ser>
        <c:ser>
          <c:idx val="3"/>
          <c:order val="2"/>
          <c:tx>
            <c:strRef>
              <c:f>Counties!$A$10</c:f>
              <c:strCache>
                <c:ptCount val="1"/>
                <c:pt idx="0">
                  <c:v>Macon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0958869F-A5A2-4449-B85B-17251B13555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CB0202E-F32B-4CAD-9C70-995157F481C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5BD5B72-B5BD-4CE7-9C59-43CC7FCD1E9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Counties!$B$11:$B$13</c:f>
              <c:numCache>
                <c:formatCode>#,##0.00</c:formatCode>
                <c:ptCount val="3"/>
                <c:pt idx="0">
                  <c:v>4229.6399999999994</c:v>
                </c:pt>
                <c:pt idx="1">
                  <c:v>4287.1959999999999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Counties!$E$11:$E$13</c15:f>
                <c15:dlblRangeCache>
                  <c:ptCount val="3"/>
                  <c:pt idx="0">
                    <c:v>4229.64
 (36%)</c:v>
                  </c:pt>
                  <c:pt idx="1">
                    <c:v>4287.196
 (7%)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5412-4337-A2A6-A5DA5D6AED5A}"/>
            </c:ext>
          </c:extLst>
        </c:ser>
        <c:ser>
          <c:idx val="4"/>
          <c:order val="3"/>
          <c:tx>
            <c:strRef>
              <c:f>Counties!$A$14</c:f>
              <c:strCache>
                <c:ptCount val="1"/>
                <c:pt idx="0">
                  <c:v>McLean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4AE27DBC-467F-4D75-A4D1-3D873FD91B1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F394282-4FBC-498B-B808-22ADFBAB000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6037A42-9F99-4AB7-B7D8-4018696A656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Counties!$B$15:$B$17</c:f>
              <c:numCache>
                <c:formatCode>#,##0.00</c:formatCode>
                <c:ptCount val="3"/>
                <c:pt idx="0">
                  <c:v>0</c:v>
                </c:pt>
                <c:pt idx="1">
                  <c:v>3406.8599999999997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Counties!$E$15:$E$17</c15:f>
                <c15:dlblRangeCache>
                  <c:ptCount val="3"/>
                  <c:pt idx="0">
                    <c:v>0
 (0%)</c:v>
                  </c:pt>
                  <c:pt idx="1">
                    <c:v>3406.86
 (3%)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F-5412-4337-A2A6-A5DA5D6AED5A}"/>
            </c:ext>
          </c:extLst>
        </c:ser>
        <c:ser>
          <c:idx val="5"/>
          <c:order val="4"/>
          <c:tx>
            <c:strRef>
              <c:f>Counties!$A$18</c:f>
              <c:strCache>
                <c:ptCount val="1"/>
                <c:pt idx="0">
                  <c:v>Peoria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1BA10123-5A78-4712-ADC6-78864C552B2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BAE451A-EA61-4D2E-ADF5-80A75FC42C7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743106D-3AED-479E-ABAC-B08E9EE4E3E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Counties!$B$19:$B$21</c:f>
              <c:numCache>
                <c:formatCode>#,##0.00</c:formatCode>
                <c:ptCount val="3"/>
                <c:pt idx="0">
                  <c:v>2582.3220000000001</c:v>
                </c:pt>
                <c:pt idx="1">
                  <c:v>4498.2959999999994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Counties!$E$19:$E$21</c15:f>
                <c15:dlblRangeCache>
                  <c:ptCount val="3"/>
                  <c:pt idx="0">
                    <c:v>2582.322
 (13%)</c:v>
                  </c:pt>
                  <c:pt idx="1">
                    <c:v>4498.296
 (4%)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3-5412-4337-A2A6-A5DA5D6AED5A}"/>
            </c:ext>
          </c:extLst>
        </c:ser>
        <c:ser>
          <c:idx val="6"/>
          <c:order val="5"/>
          <c:tx>
            <c:strRef>
              <c:f>Counties!$A$22</c:f>
              <c:strCache>
                <c:ptCount val="1"/>
                <c:pt idx="0">
                  <c:v>Rock Island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07BB8F7F-B0A7-4CEF-BE6A-6690060B534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7808274-FE6D-4B7D-8689-717F154D1CF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F635286-F9EB-4053-9122-26A361053E1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Counties!$B$23:$B$25</c:f>
              <c:numCache>
                <c:formatCode>#,##0.00</c:formatCode>
                <c:ptCount val="3"/>
                <c:pt idx="0">
                  <c:v>1578.96</c:v>
                </c:pt>
                <c:pt idx="1">
                  <c:v>6540.94</c:v>
                </c:pt>
                <c:pt idx="2">
                  <c:v>625.27800000000002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Counties!$E$23:$E$25</c15:f>
                <c15:dlblRangeCache>
                  <c:ptCount val="3"/>
                  <c:pt idx="0">
                    <c:v>1578.96
 (18%)</c:v>
                  </c:pt>
                  <c:pt idx="1">
                    <c:v>6540.94
 (8%)</c:v>
                  </c:pt>
                  <c:pt idx="2">
                    <c:v>625.278
 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7-5412-4337-A2A6-A5DA5D6AED5A}"/>
            </c:ext>
          </c:extLst>
        </c:ser>
        <c:ser>
          <c:idx val="7"/>
          <c:order val="6"/>
          <c:tx>
            <c:strRef>
              <c:f>Counties!$A$26</c:f>
              <c:strCache>
                <c:ptCount val="1"/>
                <c:pt idx="0">
                  <c:v>Sangamon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381139DB-1A8D-4FD3-8039-105018BC8A8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72936EB-BB07-4333-BFDE-D965822BA1B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3191300-6FCE-4AD2-A79D-8B062F47CC2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Counties!$B$27:$B$29</c:f>
              <c:numCache>
                <c:formatCode>#,##0.00</c:formatCode>
                <c:ptCount val="3"/>
                <c:pt idx="0">
                  <c:v>4443.357</c:v>
                </c:pt>
                <c:pt idx="1">
                  <c:v>6923.9880000000003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Counties!$E$27:$E$29</c15:f>
                <c15:dlblRangeCache>
                  <c:ptCount val="3"/>
                  <c:pt idx="0">
                    <c:v>4443.357
 (28%)</c:v>
                  </c:pt>
                  <c:pt idx="1">
                    <c:v>6923.988
 (5%)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B-5412-4337-A2A6-A5DA5D6AED5A}"/>
            </c:ext>
          </c:extLst>
        </c:ser>
        <c:ser>
          <c:idx val="0"/>
          <c:order val="7"/>
          <c:tx>
            <c:strRef>
              <c:f>Counties!$A$30</c:f>
              <c:strCache>
                <c:ptCount val="1"/>
                <c:pt idx="0">
                  <c:v>Vermillion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C42B7B0-C3CB-4527-984C-B3CE15F6165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3240E8C-DA63-4C42-95FD-D2DAEB07BFB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C7754AE-C675-4890-A488-796BBA41724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Counties!$B$31:$B$33</c:f>
              <c:numCache>
                <c:formatCode>#,##0.00</c:formatCode>
                <c:ptCount val="3"/>
                <c:pt idx="0">
                  <c:v>0</c:v>
                </c:pt>
                <c:pt idx="1">
                  <c:v>1693.116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Counties!$E$3:$E$5</c15:f>
                <c15:dlblRangeCache>
                  <c:ptCount val="3"/>
                  <c:pt idx="0">
                    <c:v>2479.232
 (13%)</c:v>
                  </c:pt>
                  <c:pt idx="1">
                    <c:v>3965.964
 (3%)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F-5412-4337-A2A6-A5DA5D6AED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11919104"/>
        <c:axId val="1356454368"/>
      </c:barChart>
      <c:catAx>
        <c:axId val="1311919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6454368"/>
        <c:crosses val="autoZero"/>
        <c:auto val="1"/>
        <c:lblAlgn val="ctr"/>
        <c:lblOffset val="100"/>
        <c:noMultiLvlLbl val="0"/>
      </c:catAx>
      <c:valAx>
        <c:axId val="1356454368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9191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672330-522B-4002-A931-F2452BBDBD8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1E32158-C356-472A-BFE9-7B72C4680DB0}">
      <dgm:prSet custT="1"/>
      <dgm:spPr/>
      <dgm:t>
        <a:bodyPr/>
        <a:lstStyle/>
        <a:p>
          <a:r>
            <a:rPr lang="en-US" sz="2000" dirty="0"/>
            <a:t>Children are likely to miss opportunities for early intervention, leading to continuing problems in K-12 settings</a:t>
          </a:r>
        </a:p>
      </dgm:t>
    </dgm:pt>
    <dgm:pt modelId="{DF0C3B3C-22DB-4DD8-9939-CA1C90B84A65}" type="parTrans" cxnId="{A8992478-7487-4742-B723-F128519ED910}">
      <dgm:prSet/>
      <dgm:spPr/>
      <dgm:t>
        <a:bodyPr/>
        <a:lstStyle/>
        <a:p>
          <a:endParaRPr lang="en-US"/>
        </a:p>
      </dgm:t>
    </dgm:pt>
    <dgm:pt modelId="{EB64EA15-B593-4629-9153-A0060CD87BF4}" type="sibTrans" cxnId="{A8992478-7487-4742-B723-F128519ED910}">
      <dgm:prSet/>
      <dgm:spPr/>
      <dgm:t>
        <a:bodyPr/>
        <a:lstStyle/>
        <a:p>
          <a:endParaRPr lang="en-US"/>
        </a:p>
      </dgm:t>
    </dgm:pt>
    <dgm:pt modelId="{12919F82-E125-4014-8BC7-7DF0AECBF5C1}">
      <dgm:prSet custT="1"/>
      <dgm:spPr/>
      <dgm:t>
        <a:bodyPr/>
        <a:lstStyle/>
        <a:p>
          <a:r>
            <a:rPr lang="en-US" sz="1800" dirty="0"/>
            <a:t>Youth in foster care who experience just one less change in living arrangements than their peers who are also in foster care are twice as likely to graduate high school</a:t>
          </a:r>
        </a:p>
      </dgm:t>
    </dgm:pt>
    <dgm:pt modelId="{7E4ACEC9-EDE3-45BE-BECF-797A308A01DA}" type="parTrans" cxnId="{67DD6B20-069A-43E7-983A-546CA87D3C50}">
      <dgm:prSet/>
      <dgm:spPr/>
      <dgm:t>
        <a:bodyPr/>
        <a:lstStyle/>
        <a:p>
          <a:endParaRPr lang="en-US"/>
        </a:p>
      </dgm:t>
    </dgm:pt>
    <dgm:pt modelId="{2B2ED0CB-2684-4D45-9B8D-A9381498803F}" type="sibTrans" cxnId="{67DD6B20-069A-43E7-983A-546CA87D3C50}">
      <dgm:prSet/>
      <dgm:spPr/>
      <dgm:t>
        <a:bodyPr/>
        <a:lstStyle/>
        <a:p>
          <a:endParaRPr lang="en-US"/>
        </a:p>
      </dgm:t>
    </dgm:pt>
    <dgm:pt modelId="{184FEBCD-AEB9-47FB-8CFD-91D1B645A407}">
      <dgm:prSet custT="1"/>
      <dgm:spPr/>
      <dgm:t>
        <a:bodyPr/>
        <a:lstStyle/>
        <a:p>
          <a:r>
            <a:rPr lang="en-US" sz="1800" dirty="0"/>
            <a:t>“Children with unstable placements after 9 months in care were absent 38% more than children who found permanent placement within 45 days” (pp. 34)</a:t>
          </a:r>
        </a:p>
      </dgm:t>
    </dgm:pt>
    <dgm:pt modelId="{3DAA586F-9480-462F-AAD7-C1FE7F85965F}" type="parTrans" cxnId="{1C70B526-7330-43B4-A442-FBC1E3DDD315}">
      <dgm:prSet/>
      <dgm:spPr/>
      <dgm:t>
        <a:bodyPr/>
        <a:lstStyle/>
        <a:p>
          <a:endParaRPr lang="en-US"/>
        </a:p>
      </dgm:t>
    </dgm:pt>
    <dgm:pt modelId="{CD8E8280-C4C3-4A6B-8AB1-D08BD63F5C3D}" type="sibTrans" cxnId="{1C70B526-7330-43B4-A442-FBC1E3DDD315}">
      <dgm:prSet/>
      <dgm:spPr/>
      <dgm:t>
        <a:bodyPr/>
        <a:lstStyle/>
        <a:p>
          <a:endParaRPr lang="en-US"/>
        </a:p>
      </dgm:t>
    </dgm:pt>
    <dgm:pt modelId="{3A8D26B7-A9D7-4374-A6BF-A86E2E773951}">
      <dgm:prSet custT="1"/>
      <dgm:spPr/>
      <dgm:t>
        <a:bodyPr/>
        <a:lstStyle/>
        <a:p>
          <a:r>
            <a:rPr lang="en-US" sz="2000" dirty="0"/>
            <a:t>Youth in foster care experience higher rates of suspension and expulsion</a:t>
          </a:r>
        </a:p>
      </dgm:t>
    </dgm:pt>
    <dgm:pt modelId="{A61D2D81-5782-48DC-8860-1CD8F9253252}" type="parTrans" cxnId="{056923CC-7B3D-4A10-AEF2-B2A98247E001}">
      <dgm:prSet/>
      <dgm:spPr/>
      <dgm:t>
        <a:bodyPr/>
        <a:lstStyle/>
        <a:p>
          <a:endParaRPr lang="en-US"/>
        </a:p>
      </dgm:t>
    </dgm:pt>
    <dgm:pt modelId="{A15EB0EB-6B9A-4BC6-92FF-FDDBC37361D5}" type="sibTrans" cxnId="{056923CC-7B3D-4A10-AEF2-B2A98247E001}">
      <dgm:prSet/>
      <dgm:spPr/>
      <dgm:t>
        <a:bodyPr/>
        <a:lstStyle/>
        <a:p>
          <a:endParaRPr lang="en-US"/>
        </a:p>
      </dgm:t>
    </dgm:pt>
    <dgm:pt modelId="{3314865D-E7F4-4285-84E1-118657D7EDAE}">
      <dgm:prSet custT="1"/>
      <dgm:spPr/>
      <dgm:t>
        <a:bodyPr/>
        <a:lstStyle/>
        <a:p>
          <a:r>
            <a:rPr lang="en-US" sz="2000" dirty="0"/>
            <a:t>Between 2.5 and 3.5 times more likely to receive Special Education Services</a:t>
          </a:r>
        </a:p>
      </dgm:t>
    </dgm:pt>
    <dgm:pt modelId="{8EBA1C25-1805-4F7B-859B-2EF22181AAB5}" type="parTrans" cxnId="{7558D181-E735-412E-A5C2-77DC0AB2E57F}">
      <dgm:prSet/>
      <dgm:spPr/>
      <dgm:t>
        <a:bodyPr/>
        <a:lstStyle/>
        <a:p>
          <a:endParaRPr lang="en-US"/>
        </a:p>
      </dgm:t>
    </dgm:pt>
    <dgm:pt modelId="{22765B78-99B3-43F6-9FB2-926CBDC82FA0}" type="sibTrans" cxnId="{7558D181-E735-412E-A5C2-77DC0AB2E57F}">
      <dgm:prSet/>
      <dgm:spPr/>
      <dgm:t>
        <a:bodyPr/>
        <a:lstStyle/>
        <a:p>
          <a:endParaRPr lang="en-US"/>
        </a:p>
      </dgm:t>
    </dgm:pt>
    <dgm:pt modelId="{C9D9C2B7-8F9F-430D-9CC6-D7CF562396AC}">
      <dgm:prSet custT="1"/>
      <dgm:spPr/>
      <dgm:t>
        <a:bodyPr/>
        <a:lstStyle/>
        <a:p>
          <a:r>
            <a:rPr lang="en-US" sz="2000" dirty="0"/>
            <a:t>Sometimes not recognized for Special Education Services in a timely manner</a:t>
          </a:r>
        </a:p>
      </dgm:t>
    </dgm:pt>
    <dgm:pt modelId="{EE408E07-E440-4D53-B801-979B26C9ABA1}" type="parTrans" cxnId="{FD812425-0D72-4C86-91C3-2955124FE2DB}">
      <dgm:prSet/>
      <dgm:spPr/>
      <dgm:t>
        <a:bodyPr/>
        <a:lstStyle/>
        <a:p>
          <a:endParaRPr lang="en-US"/>
        </a:p>
      </dgm:t>
    </dgm:pt>
    <dgm:pt modelId="{C366629A-912C-48E8-A813-A72E9D4640C3}" type="sibTrans" cxnId="{FD812425-0D72-4C86-91C3-2955124FE2DB}">
      <dgm:prSet/>
      <dgm:spPr/>
      <dgm:t>
        <a:bodyPr/>
        <a:lstStyle/>
        <a:p>
          <a:endParaRPr lang="en-US"/>
        </a:p>
      </dgm:t>
    </dgm:pt>
    <dgm:pt modelId="{13AAC698-CFAF-EA45-83B4-19882988968A}" type="pres">
      <dgm:prSet presAssocID="{9E672330-522B-4002-A931-F2452BBDBD8D}" presName="diagram" presStyleCnt="0">
        <dgm:presLayoutVars>
          <dgm:dir/>
          <dgm:resizeHandles val="exact"/>
        </dgm:presLayoutVars>
      </dgm:prSet>
      <dgm:spPr/>
    </dgm:pt>
    <dgm:pt modelId="{AAD70B27-C097-8A4C-88EE-4FAF05F1E6FA}" type="pres">
      <dgm:prSet presAssocID="{61E32158-C356-472A-BFE9-7B72C4680DB0}" presName="node" presStyleLbl="node1" presStyleIdx="0" presStyleCnt="6">
        <dgm:presLayoutVars>
          <dgm:bulletEnabled val="1"/>
        </dgm:presLayoutVars>
      </dgm:prSet>
      <dgm:spPr/>
    </dgm:pt>
    <dgm:pt modelId="{CF7A4CC0-6B35-0247-BF2F-C805326ABCF8}" type="pres">
      <dgm:prSet presAssocID="{EB64EA15-B593-4629-9153-A0060CD87BF4}" presName="sibTrans" presStyleCnt="0"/>
      <dgm:spPr/>
    </dgm:pt>
    <dgm:pt modelId="{AA5C2BAE-4D49-304D-B7C8-50F2F6088FD7}" type="pres">
      <dgm:prSet presAssocID="{12919F82-E125-4014-8BC7-7DF0AECBF5C1}" presName="node" presStyleLbl="node1" presStyleIdx="1" presStyleCnt="6">
        <dgm:presLayoutVars>
          <dgm:bulletEnabled val="1"/>
        </dgm:presLayoutVars>
      </dgm:prSet>
      <dgm:spPr/>
    </dgm:pt>
    <dgm:pt modelId="{6DC19800-8B12-9348-AC87-52FAECAEE01F}" type="pres">
      <dgm:prSet presAssocID="{2B2ED0CB-2684-4D45-9B8D-A9381498803F}" presName="sibTrans" presStyleCnt="0"/>
      <dgm:spPr/>
    </dgm:pt>
    <dgm:pt modelId="{EAFBF20B-BED2-6649-BACE-665518B9316C}" type="pres">
      <dgm:prSet presAssocID="{184FEBCD-AEB9-47FB-8CFD-91D1B645A407}" presName="node" presStyleLbl="node1" presStyleIdx="2" presStyleCnt="6">
        <dgm:presLayoutVars>
          <dgm:bulletEnabled val="1"/>
        </dgm:presLayoutVars>
      </dgm:prSet>
      <dgm:spPr/>
    </dgm:pt>
    <dgm:pt modelId="{05AC2ACC-7483-374F-8D14-870F406D1A4D}" type="pres">
      <dgm:prSet presAssocID="{CD8E8280-C4C3-4A6B-8AB1-D08BD63F5C3D}" presName="sibTrans" presStyleCnt="0"/>
      <dgm:spPr/>
    </dgm:pt>
    <dgm:pt modelId="{5D8F6F59-B1FB-234A-93D4-89677DC6AAD1}" type="pres">
      <dgm:prSet presAssocID="{3A8D26B7-A9D7-4374-A6BF-A86E2E773951}" presName="node" presStyleLbl="node1" presStyleIdx="3" presStyleCnt="6">
        <dgm:presLayoutVars>
          <dgm:bulletEnabled val="1"/>
        </dgm:presLayoutVars>
      </dgm:prSet>
      <dgm:spPr/>
    </dgm:pt>
    <dgm:pt modelId="{1E62B489-A60F-3341-A885-6EB164AE9D6A}" type="pres">
      <dgm:prSet presAssocID="{A15EB0EB-6B9A-4BC6-92FF-FDDBC37361D5}" presName="sibTrans" presStyleCnt="0"/>
      <dgm:spPr/>
    </dgm:pt>
    <dgm:pt modelId="{EBC2FD7A-D802-0E42-B9C7-EEB56F2A4C86}" type="pres">
      <dgm:prSet presAssocID="{3314865D-E7F4-4285-84E1-118657D7EDAE}" presName="node" presStyleLbl="node1" presStyleIdx="4" presStyleCnt="6">
        <dgm:presLayoutVars>
          <dgm:bulletEnabled val="1"/>
        </dgm:presLayoutVars>
      </dgm:prSet>
      <dgm:spPr/>
    </dgm:pt>
    <dgm:pt modelId="{96D3C0E6-BFCA-6640-B693-E8A51FB926D9}" type="pres">
      <dgm:prSet presAssocID="{22765B78-99B3-43F6-9FB2-926CBDC82FA0}" presName="sibTrans" presStyleCnt="0"/>
      <dgm:spPr/>
    </dgm:pt>
    <dgm:pt modelId="{28189712-3D7C-DE4C-A20A-9E8B56FC34B6}" type="pres">
      <dgm:prSet presAssocID="{C9D9C2B7-8F9F-430D-9CC6-D7CF562396AC}" presName="node" presStyleLbl="node1" presStyleIdx="5" presStyleCnt="6">
        <dgm:presLayoutVars>
          <dgm:bulletEnabled val="1"/>
        </dgm:presLayoutVars>
      </dgm:prSet>
      <dgm:spPr/>
    </dgm:pt>
  </dgm:ptLst>
  <dgm:cxnLst>
    <dgm:cxn modelId="{6CD8E008-1FA2-3F4C-84C1-7D44D55B6199}" type="presOf" srcId="{3A8D26B7-A9D7-4374-A6BF-A86E2E773951}" destId="{5D8F6F59-B1FB-234A-93D4-89677DC6AAD1}" srcOrd="0" destOrd="0" presId="urn:microsoft.com/office/officeart/2005/8/layout/default"/>
    <dgm:cxn modelId="{1E333C0A-6593-B344-A34B-0868349E19B1}" type="presOf" srcId="{184FEBCD-AEB9-47FB-8CFD-91D1B645A407}" destId="{EAFBF20B-BED2-6649-BACE-665518B9316C}" srcOrd="0" destOrd="0" presId="urn:microsoft.com/office/officeart/2005/8/layout/default"/>
    <dgm:cxn modelId="{EA9D0F1B-1BD8-4C47-9E5B-EF175A8403B6}" type="presOf" srcId="{61E32158-C356-472A-BFE9-7B72C4680DB0}" destId="{AAD70B27-C097-8A4C-88EE-4FAF05F1E6FA}" srcOrd="0" destOrd="0" presId="urn:microsoft.com/office/officeart/2005/8/layout/default"/>
    <dgm:cxn modelId="{67DD6B20-069A-43E7-983A-546CA87D3C50}" srcId="{9E672330-522B-4002-A931-F2452BBDBD8D}" destId="{12919F82-E125-4014-8BC7-7DF0AECBF5C1}" srcOrd="1" destOrd="0" parTransId="{7E4ACEC9-EDE3-45BE-BECF-797A308A01DA}" sibTransId="{2B2ED0CB-2684-4D45-9B8D-A9381498803F}"/>
    <dgm:cxn modelId="{FD812425-0D72-4C86-91C3-2955124FE2DB}" srcId="{9E672330-522B-4002-A931-F2452BBDBD8D}" destId="{C9D9C2B7-8F9F-430D-9CC6-D7CF562396AC}" srcOrd="5" destOrd="0" parTransId="{EE408E07-E440-4D53-B801-979B26C9ABA1}" sibTransId="{C366629A-912C-48E8-A813-A72E9D4640C3}"/>
    <dgm:cxn modelId="{1C70B526-7330-43B4-A442-FBC1E3DDD315}" srcId="{9E672330-522B-4002-A931-F2452BBDBD8D}" destId="{184FEBCD-AEB9-47FB-8CFD-91D1B645A407}" srcOrd="2" destOrd="0" parTransId="{3DAA586F-9480-462F-AAD7-C1FE7F85965F}" sibTransId="{CD8E8280-C4C3-4A6B-8AB1-D08BD63F5C3D}"/>
    <dgm:cxn modelId="{A8992478-7487-4742-B723-F128519ED910}" srcId="{9E672330-522B-4002-A931-F2452BBDBD8D}" destId="{61E32158-C356-472A-BFE9-7B72C4680DB0}" srcOrd="0" destOrd="0" parTransId="{DF0C3B3C-22DB-4DD8-9939-CA1C90B84A65}" sibTransId="{EB64EA15-B593-4629-9153-A0060CD87BF4}"/>
    <dgm:cxn modelId="{7558D181-E735-412E-A5C2-77DC0AB2E57F}" srcId="{9E672330-522B-4002-A931-F2452BBDBD8D}" destId="{3314865D-E7F4-4285-84E1-118657D7EDAE}" srcOrd="4" destOrd="0" parTransId="{8EBA1C25-1805-4F7B-859B-2EF22181AAB5}" sibTransId="{22765B78-99B3-43F6-9FB2-926CBDC82FA0}"/>
    <dgm:cxn modelId="{01A0F39C-E76C-E949-A1A3-1377371F7B19}" type="presOf" srcId="{9E672330-522B-4002-A931-F2452BBDBD8D}" destId="{13AAC698-CFAF-EA45-83B4-19882988968A}" srcOrd="0" destOrd="0" presId="urn:microsoft.com/office/officeart/2005/8/layout/default"/>
    <dgm:cxn modelId="{644AF7C4-D0B1-6D4F-8A34-46EF6916DB42}" type="presOf" srcId="{12919F82-E125-4014-8BC7-7DF0AECBF5C1}" destId="{AA5C2BAE-4D49-304D-B7C8-50F2F6088FD7}" srcOrd="0" destOrd="0" presId="urn:microsoft.com/office/officeart/2005/8/layout/default"/>
    <dgm:cxn modelId="{056923CC-7B3D-4A10-AEF2-B2A98247E001}" srcId="{9E672330-522B-4002-A931-F2452BBDBD8D}" destId="{3A8D26B7-A9D7-4374-A6BF-A86E2E773951}" srcOrd="3" destOrd="0" parTransId="{A61D2D81-5782-48DC-8860-1CD8F9253252}" sibTransId="{A15EB0EB-6B9A-4BC6-92FF-FDDBC37361D5}"/>
    <dgm:cxn modelId="{31DF22DF-900E-7646-BD68-82659DD03D63}" type="presOf" srcId="{C9D9C2B7-8F9F-430D-9CC6-D7CF562396AC}" destId="{28189712-3D7C-DE4C-A20A-9E8B56FC34B6}" srcOrd="0" destOrd="0" presId="urn:microsoft.com/office/officeart/2005/8/layout/default"/>
    <dgm:cxn modelId="{0422ACF6-E802-3341-B0D4-209D03377D04}" type="presOf" srcId="{3314865D-E7F4-4285-84E1-118657D7EDAE}" destId="{EBC2FD7A-D802-0E42-B9C7-EEB56F2A4C86}" srcOrd="0" destOrd="0" presId="urn:microsoft.com/office/officeart/2005/8/layout/default"/>
    <dgm:cxn modelId="{CB026DB7-6FDF-5045-8A73-843DB220B7AB}" type="presParOf" srcId="{13AAC698-CFAF-EA45-83B4-19882988968A}" destId="{AAD70B27-C097-8A4C-88EE-4FAF05F1E6FA}" srcOrd="0" destOrd="0" presId="urn:microsoft.com/office/officeart/2005/8/layout/default"/>
    <dgm:cxn modelId="{84509196-D687-1343-8D6C-F51DB6A8A894}" type="presParOf" srcId="{13AAC698-CFAF-EA45-83B4-19882988968A}" destId="{CF7A4CC0-6B35-0247-BF2F-C805326ABCF8}" srcOrd="1" destOrd="0" presId="urn:microsoft.com/office/officeart/2005/8/layout/default"/>
    <dgm:cxn modelId="{9313FDC0-EC91-5F48-A2BD-76AC93E97BF6}" type="presParOf" srcId="{13AAC698-CFAF-EA45-83B4-19882988968A}" destId="{AA5C2BAE-4D49-304D-B7C8-50F2F6088FD7}" srcOrd="2" destOrd="0" presId="urn:microsoft.com/office/officeart/2005/8/layout/default"/>
    <dgm:cxn modelId="{9B742446-43EA-1C48-B30A-BBB3BB160C85}" type="presParOf" srcId="{13AAC698-CFAF-EA45-83B4-19882988968A}" destId="{6DC19800-8B12-9348-AC87-52FAECAEE01F}" srcOrd="3" destOrd="0" presId="urn:microsoft.com/office/officeart/2005/8/layout/default"/>
    <dgm:cxn modelId="{2DFAE227-0BBE-4B4A-AB2E-A4D9AE641877}" type="presParOf" srcId="{13AAC698-CFAF-EA45-83B4-19882988968A}" destId="{EAFBF20B-BED2-6649-BACE-665518B9316C}" srcOrd="4" destOrd="0" presId="urn:microsoft.com/office/officeart/2005/8/layout/default"/>
    <dgm:cxn modelId="{AADE2F1B-91C6-CD4B-AECD-74A8322DAEE1}" type="presParOf" srcId="{13AAC698-CFAF-EA45-83B4-19882988968A}" destId="{05AC2ACC-7483-374F-8D14-870F406D1A4D}" srcOrd="5" destOrd="0" presId="urn:microsoft.com/office/officeart/2005/8/layout/default"/>
    <dgm:cxn modelId="{F7C1797C-C021-A846-BCB8-6A5D9A0B7733}" type="presParOf" srcId="{13AAC698-CFAF-EA45-83B4-19882988968A}" destId="{5D8F6F59-B1FB-234A-93D4-89677DC6AAD1}" srcOrd="6" destOrd="0" presId="urn:microsoft.com/office/officeart/2005/8/layout/default"/>
    <dgm:cxn modelId="{3EA8E7F2-D3E8-A24B-A144-E97F045409DE}" type="presParOf" srcId="{13AAC698-CFAF-EA45-83B4-19882988968A}" destId="{1E62B489-A60F-3341-A885-6EB164AE9D6A}" srcOrd="7" destOrd="0" presId="urn:microsoft.com/office/officeart/2005/8/layout/default"/>
    <dgm:cxn modelId="{5944EF78-F67C-A44F-8B46-2B7B004A08E7}" type="presParOf" srcId="{13AAC698-CFAF-EA45-83B4-19882988968A}" destId="{EBC2FD7A-D802-0E42-B9C7-EEB56F2A4C86}" srcOrd="8" destOrd="0" presId="urn:microsoft.com/office/officeart/2005/8/layout/default"/>
    <dgm:cxn modelId="{C2A3181C-D839-664A-8F13-BB0ACAF15EEB}" type="presParOf" srcId="{13AAC698-CFAF-EA45-83B4-19882988968A}" destId="{96D3C0E6-BFCA-6640-B693-E8A51FB926D9}" srcOrd="9" destOrd="0" presId="urn:microsoft.com/office/officeart/2005/8/layout/default"/>
    <dgm:cxn modelId="{7C30A612-610D-3A42-B7FA-D007CE929455}" type="presParOf" srcId="{13AAC698-CFAF-EA45-83B4-19882988968A}" destId="{28189712-3D7C-DE4C-A20A-9E8B56FC34B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573F32-82F8-4321-B193-EF3BA8F1E675}" type="doc">
      <dgm:prSet loTypeId="urn:microsoft.com/office/officeart/2005/8/layout/vList2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C67F276-515A-4A1D-BED9-791A4DEEA804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B -3  resources and comprehensive strategies that address maltreatment recurrence.</a:t>
          </a:r>
        </a:p>
      </dgm:t>
    </dgm:pt>
    <dgm:pt modelId="{E18FEBFE-9BAF-4A97-AFA8-C30B84BB70F9}" type="parTrans" cxnId="{EB17FAFA-819B-4B60-AD4C-417932721FB9}">
      <dgm:prSet/>
      <dgm:spPr/>
      <dgm:t>
        <a:bodyPr/>
        <a:lstStyle/>
        <a:p>
          <a:endParaRPr lang="en-US" sz="1600"/>
        </a:p>
      </dgm:t>
    </dgm:pt>
    <dgm:pt modelId="{EE283ABE-FE13-4DE1-B66A-05D8A2835F5F}" type="sibTrans" cxnId="{EB17FAFA-819B-4B60-AD4C-417932721FB9}">
      <dgm:prSet/>
      <dgm:spPr/>
      <dgm:t>
        <a:bodyPr/>
        <a:lstStyle/>
        <a:p>
          <a:endParaRPr lang="en-US" sz="1600"/>
        </a:p>
      </dgm:t>
    </dgm:pt>
    <dgm:pt modelId="{FC9D623A-5AA5-4FAE-B887-DBBD7CE3D4A1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Culturally Responsive, Accessible Resources:</a:t>
          </a:r>
        </a:p>
      </dgm:t>
    </dgm:pt>
    <dgm:pt modelId="{CB2FB691-CDA1-447D-9619-2FA7B8C9E4E4}" type="parTrans" cxnId="{8FD46822-5607-4FFE-ACBB-B4BF5E5FB4CC}">
      <dgm:prSet/>
      <dgm:spPr/>
      <dgm:t>
        <a:bodyPr/>
        <a:lstStyle/>
        <a:p>
          <a:endParaRPr lang="en-US" sz="1600"/>
        </a:p>
      </dgm:t>
    </dgm:pt>
    <dgm:pt modelId="{C196581F-9311-43A6-A8EF-A51EDB21E91F}" type="sibTrans" cxnId="{8FD46822-5607-4FFE-ACBB-B4BF5E5FB4CC}">
      <dgm:prSet/>
      <dgm:spPr/>
      <dgm:t>
        <a:bodyPr/>
        <a:lstStyle/>
        <a:p>
          <a:endParaRPr lang="en-US" sz="1600"/>
        </a:p>
      </dgm:t>
    </dgm:pt>
    <dgm:pt modelId="{6A567DE7-2FA9-4A71-A8BC-392100E8649A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Human Services</a:t>
          </a:r>
        </a:p>
      </dgm:t>
    </dgm:pt>
    <dgm:pt modelId="{A0D96F6A-71D3-4066-A492-C79E889377B7}" type="parTrans" cxnId="{A934FC7E-0577-47EA-81E5-479BF784AD69}">
      <dgm:prSet/>
      <dgm:spPr/>
      <dgm:t>
        <a:bodyPr/>
        <a:lstStyle/>
        <a:p>
          <a:endParaRPr lang="en-US" sz="1600"/>
        </a:p>
      </dgm:t>
    </dgm:pt>
    <dgm:pt modelId="{B1D19824-029A-4E30-A075-486DBCD0D374}" type="sibTrans" cxnId="{A934FC7E-0577-47EA-81E5-479BF784AD69}">
      <dgm:prSet/>
      <dgm:spPr/>
      <dgm:t>
        <a:bodyPr/>
        <a:lstStyle/>
        <a:p>
          <a:endParaRPr lang="en-US" sz="1600"/>
        </a:p>
      </dgm:t>
    </dgm:pt>
    <dgm:pt modelId="{CDAE1AFD-F839-4792-A0A0-9EE65868D67E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Education/Child  Development</a:t>
          </a:r>
        </a:p>
      </dgm:t>
    </dgm:pt>
    <dgm:pt modelId="{D7E5F97E-F3F4-45A2-AF77-34223E2B84DE}" type="parTrans" cxnId="{2A6F8192-7286-4332-B007-DB5BC6A85B1E}">
      <dgm:prSet/>
      <dgm:spPr/>
      <dgm:t>
        <a:bodyPr/>
        <a:lstStyle/>
        <a:p>
          <a:endParaRPr lang="en-US" sz="1600"/>
        </a:p>
      </dgm:t>
    </dgm:pt>
    <dgm:pt modelId="{290C0655-4CF7-43CB-B3CA-7B0BD1457CF0}" type="sibTrans" cxnId="{2A6F8192-7286-4332-B007-DB5BC6A85B1E}">
      <dgm:prSet/>
      <dgm:spPr/>
      <dgm:t>
        <a:bodyPr/>
        <a:lstStyle/>
        <a:p>
          <a:endParaRPr lang="en-US" sz="1600"/>
        </a:p>
      </dgm:t>
    </dgm:pt>
    <dgm:pt modelId="{A12A393E-AECC-4BBB-9489-35B4F0654FFE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Law Enforcement</a:t>
          </a:r>
        </a:p>
      </dgm:t>
    </dgm:pt>
    <dgm:pt modelId="{91348A67-9E7D-4D28-B0FF-AF7E1DABF590}" type="parTrans" cxnId="{9228B183-91EE-4DDC-872F-1B1037128907}">
      <dgm:prSet/>
      <dgm:spPr/>
      <dgm:t>
        <a:bodyPr/>
        <a:lstStyle/>
        <a:p>
          <a:endParaRPr lang="en-US" sz="1600"/>
        </a:p>
      </dgm:t>
    </dgm:pt>
    <dgm:pt modelId="{E7845097-3429-4975-AD32-795D79BD397A}" type="sibTrans" cxnId="{9228B183-91EE-4DDC-872F-1B1037128907}">
      <dgm:prSet/>
      <dgm:spPr/>
      <dgm:t>
        <a:bodyPr/>
        <a:lstStyle/>
        <a:p>
          <a:endParaRPr lang="en-US" sz="1600"/>
        </a:p>
      </dgm:t>
    </dgm:pt>
    <dgm:pt modelId="{667C6F9A-275C-4462-9FE7-5D3CE256D49D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Labor/Economic Opportunities</a:t>
          </a:r>
        </a:p>
      </dgm:t>
    </dgm:pt>
    <dgm:pt modelId="{6B11F541-5F2F-4420-8621-716450EDEE3F}" type="parTrans" cxnId="{F0BC62B2-3FAB-4CA8-9EA3-411B7CC4E504}">
      <dgm:prSet/>
      <dgm:spPr/>
      <dgm:t>
        <a:bodyPr/>
        <a:lstStyle/>
        <a:p>
          <a:endParaRPr lang="en-US" sz="1600"/>
        </a:p>
      </dgm:t>
    </dgm:pt>
    <dgm:pt modelId="{DADF47B5-8153-4D7B-A5EF-439ACC3ECD6B}" type="sibTrans" cxnId="{F0BC62B2-3FAB-4CA8-9EA3-411B7CC4E504}">
      <dgm:prSet/>
      <dgm:spPr/>
      <dgm:t>
        <a:bodyPr/>
        <a:lstStyle/>
        <a:p>
          <a:endParaRPr lang="en-US" sz="1600"/>
        </a:p>
      </dgm:t>
    </dgm:pt>
    <dgm:pt modelId="{87590281-276A-4E3D-9657-B484542F76BD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Immigration/naturalization</a:t>
          </a:r>
        </a:p>
      </dgm:t>
    </dgm:pt>
    <dgm:pt modelId="{C9383CC3-B463-404F-B781-C504B048AD82}" type="parTrans" cxnId="{BFA30E4D-4DB2-4A98-9AF1-08C728896A98}">
      <dgm:prSet/>
      <dgm:spPr/>
      <dgm:t>
        <a:bodyPr/>
        <a:lstStyle/>
        <a:p>
          <a:endParaRPr lang="en-US" sz="1600"/>
        </a:p>
      </dgm:t>
    </dgm:pt>
    <dgm:pt modelId="{6A6A008C-E563-4DEA-B12B-E9116D94A09E}" type="sibTrans" cxnId="{BFA30E4D-4DB2-4A98-9AF1-08C728896A98}">
      <dgm:prSet/>
      <dgm:spPr/>
      <dgm:t>
        <a:bodyPr/>
        <a:lstStyle/>
        <a:p>
          <a:endParaRPr lang="en-US" sz="1600"/>
        </a:p>
      </dgm:t>
    </dgm:pt>
    <dgm:pt modelId="{A6351A55-F166-494A-AF2D-641EC716B942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Mental and Behavioral Health</a:t>
          </a:r>
        </a:p>
      </dgm:t>
    </dgm:pt>
    <dgm:pt modelId="{2318D8B3-DB2E-4324-9551-7B6E55913114}" type="parTrans" cxnId="{50593153-A05B-4E69-83D8-81656639869D}">
      <dgm:prSet/>
      <dgm:spPr/>
      <dgm:t>
        <a:bodyPr/>
        <a:lstStyle/>
        <a:p>
          <a:endParaRPr lang="en-US" sz="1600"/>
        </a:p>
      </dgm:t>
    </dgm:pt>
    <dgm:pt modelId="{E85C1CE5-749D-4C2B-914C-046C35A3826C}" type="sibTrans" cxnId="{50593153-A05B-4E69-83D8-81656639869D}">
      <dgm:prSet/>
      <dgm:spPr/>
      <dgm:t>
        <a:bodyPr/>
        <a:lstStyle/>
        <a:p>
          <a:endParaRPr lang="en-US" sz="1600"/>
        </a:p>
      </dgm:t>
    </dgm:pt>
    <dgm:pt modelId="{50B48CC2-2680-435E-A850-29E8C88BB95E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Medical Care</a:t>
          </a:r>
        </a:p>
      </dgm:t>
    </dgm:pt>
    <dgm:pt modelId="{799C3115-6DA6-49F7-97B4-A664A255F751}" type="parTrans" cxnId="{6C2188A5-88E8-45AE-88DE-D37A54571499}">
      <dgm:prSet/>
      <dgm:spPr/>
      <dgm:t>
        <a:bodyPr/>
        <a:lstStyle/>
        <a:p>
          <a:endParaRPr lang="en-US" sz="1600"/>
        </a:p>
      </dgm:t>
    </dgm:pt>
    <dgm:pt modelId="{F946C061-778D-4856-A058-640FF4F6F1DE}" type="sibTrans" cxnId="{6C2188A5-88E8-45AE-88DE-D37A54571499}">
      <dgm:prSet/>
      <dgm:spPr/>
      <dgm:t>
        <a:bodyPr/>
        <a:lstStyle/>
        <a:p>
          <a:endParaRPr lang="en-US" sz="1600"/>
        </a:p>
      </dgm:t>
    </dgm:pt>
    <dgm:pt modelId="{2E09C1F2-D9FE-4647-ACB1-1A49B574D8BF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Faith Based Partnerships</a:t>
          </a:r>
        </a:p>
      </dgm:t>
    </dgm:pt>
    <dgm:pt modelId="{846A57A6-14AA-47BB-A5D6-2662361E66C0}" type="parTrans" cxnId="{EFFABED3-FD06-4A4E-90B0-287790649D51}">
      <dgm:prSet/>
      <dgm:spPr/>
      <dgm:t>
        <a:bodyPr/>
        <a:lstStyle/>
        <a:p>
          <a:endParaRPr lang="en-US" sz="1600"/>
        </a:p>
      </dgm:t>
    </dgm:pt>
    <dgm:pt modelId="{1C48B152-1367-42DA-B1F5-AAED3BCBC339}" type="sibTrans" cxnId="{EFFABED3-FD06-4A4E-90B0-287790649D51}">
      <dgm:prSet/>
      <dgm:spPr/>
      <dgm:t>
        <a:bodyPr/>
        <a:lstStyle/>
        <a:p>
          <a:endParaRPr lang="en-US" sz="1600"/>
        </a:p>
      </dgm:t>
    </dgm:pt>
    <dgm:pt modelId="{6AA76BA7-DBA3-400F-AFD2-171AD38A316E}">
      <dgm:prSet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Economic Development </a:t>
          </a:r>
          <a:r>
            <a:rPr lang="en-US" sz="1600" dirty="0">
              <a:solidFill>
                <a:schemeClr val="tx1"/>
              </a:solidFill>
            </a:rPr>
            <a:t>to address double digit unemployment among African American Americans </a:t>
          </a:r>
        </a:p>
      </dgm:t>
    </dgm:pt>
    <dgm:pt modelId="{6C7C6935-E597-4E04-84AE-A4F3DB394706}" type="parTrans" cxnId="{E9C00539-A42A-42F8-AB67-38300111678D}">
      <dgm:prSet/>
      <dgm:spPr/>
      <dgm:t>
        <a:bodyPr/>
        <a:lstStyle/>
        <a:p>
          <a:endParaRPr lang="en-US" sz="1600"/>
        </a:p>
      </dgm:t>
    </dgm:pt>
    <dgm:pt modelId="{4CCD3AD4-48B5-4090-9BC6-77F3883458CD}" type="sibTrans" cxnId="{E9C00539-A42A-42F8-AB67-38300111678D}">
      <dgm:prSet/>
      <dgm:spPr/>
      <dgm:t>
        <a:bodyPr/>
        <a:lstStyle/>
        <a:p>
          <a:endParaRPr lang="en-US" sz="1600"/>
        </a:p>
      </dgm:t>
    </dgm:pt>
    <dgm:pt modelId="{82360CDE-45C1-4B3B-9716-0D916288329D}">
      <dgm:prSet custT="1"/>
      <dgm:spPr/>
      <dgm:t>
        <a:bodyPr/>
        <a:lstStyle/>
        <a:p>
          <a:r>
            <a:rPr lang="en-US" sz="1600">
              <a:solidFill>
                <a:schemeClr val="tx1"/>
              </a:solidFill>
            </a:rPr>
            <a:t>LIVING WAGES to address the working poor</a:t>
          </a:r>
        </a:p>
      </dgm:t>
    </dgm:pt>
    <dgm:pt modelId="{4751E054-8A40-4E47-B0C6-4090F5DB0D25}" type="parTrans" cxnId="{0D651B78-AA4A-4C14-9CDA-0B6765784A89}">
      <dgm:prSet/>
      <dgm:spPr/>
      <dgm:t>
        <a:bodyPr/>
        <a:lstStyle/>
        <a:p>
          <a:endParaRPr lang="en-US" sz="1600"/>
        </a:p>
      </dgm:t>
    </dgm:pt>
    <dgm:pt modelId="{02C20E91-F852-451F-9624-AB38CB91FB8B}" type="sibTrans" cxnId="{0D651B78-AA4A-4C14-9CDA-0B6765784A89}">
      <dgm:prSet/>
      <dgm:spPr/>
      <dgm:t>
        <a:bodyPr/>
        <a:lstStyle/>
        <a:p>
          <a:endParaRPr lang="en-US" sz="1600"/>
        </a:p>
      </dgm:t>
    </dgm:pt>
    <dgm:pt modelId="{85D3D39A-0651-9540-96E5-F5C7B96D55AC}" type="pres">
      <dgm:prSet presAssocID="{EC573F32-82F8-4321-B193-EF3BA8F1E675}" presName="linear" presStyleCnt="0">
        <dgm:presLayoutVars>
          <dgm:animLvl val="lvl"/>
          <dgm:resizeHandles val="exact"/>
        </dgm:presLayoutVars>
      </dgm:prSet>
      <dgm:spPr/>
    </dgm:pt>
    <dgm:pt modelId="{29E8A0AF-93AB-8E4F-A1FA-D9F43BD31333}" type="pres">
      <dgm:prSet presAssocID="{5C67F276-515A-4A1D-BED9-791A4DEEA804}" presName="parentText" presStyleLbl="node1" presStyleIdx="0" presStyleCnt="4" custScaleY="60879" custLinFactY="-516" custLinFactNeighborY="-100000">
        <dgm:presLayoutVars>
          <dgm:chMax val="0"/>
          <dgm:bulletEnabled val="1"/>
        </dgm:presLayoutVars>
      </dgm:prSet>
      <dgm:spPr/>
    </dgm:pt>
    <dgm:pt modelId="{A794E487-F35D-5140-AAB7-CDF5835FAFEB}" type="pres">
      <dgm:prSet presAssocID="{EE283ABE-FE13-4DE1-B66A-05D8A2835F5F}" presName="spacer" presStyleCnt="0"/>
      <dgm:spPr/>
    </dgm:pt>
    <dgm:pt modelId="{7DB1FB5B-96DB-7245-851E-18C0E6DEB547}" type="pres">
      <dgm:prSet presAssocID="{FC9D623A-5AA5-4FAE-B887-DBBD7CE3D4A1}" presName="parentText" presStyleLbl="node1" presStyleIdx="1" presStyleCnt="4" custScaleY="46770" custLinFactNeighborY="-9135">
        <dgm:presLayoutVars>
          <dgm:chMax val="0"/>
          <dgm:bulletEnabled val="1"/>
        </dgm:presLayoutVars>
      </dgm:prSet>
      <dgm:spPr/>
    </dgm:pt>
    <dgm:pt modelId="{0B39BF4D-7A7C-7F43-9F5C-BCB12F3EB891}" type="pres">
      <dgm:prSet presAssocID="{FC9D623A-5AA5-4FAE-B887-DBBD7CE3D4A1}" presName="childText" presStyleLbl="revTx" presStyleIdx="0" presStyleCnt="1" custScaleX="76364" custLinFactNeighborX="-8010" custLinFactNeighborY="-12528">
        <dgm:presLayoutVars>
          <dgm:bulletEnabled val="1"/>
        </dgm:presLayoutVars>
      </dgm:prSet>
      <dgm:spPr/>
    </dgm:pt>
    <dgm:pt modelId="{ACFBE9C8-425C-1241-A19B-51689B506280}" type="pres">
      <dgm:prSet presAssocID="{6AA76BA7-DBA3-400F-AFD2-171AD38A316E}" presName="parentText" presStyleLbl="node1" presStyleIdx="2" presStyleCnt="4" custScaleY="56250">
        <dgm:presLayoutVars>
          <dgm:chMax val="0"/>
          <dgm:bulletEnabled val="1"/>
        </dgm:presLayoutVars>
      </dgm:prSet>
      <dgm:spPr/>
    </dgm:pt>
    <dgm:pt modelId="{75E78B3F-0ACD-BE4A-9685-C3EE06439CBD}" type="pres">
      <dgm:prSet presAssocID="{4CCD3AD4-48B5-4090-9BC6-77F3883458CD}" presName="spacer" presStyleCnt="0"/>
      <dgm:spPr/>
    </dgm:pt>
    <dgm:pt modelId="{056B2EFD-B2B8-8B4C-819D-56C6042445F4}" type="pres">
      <dgm:prSet presAssocID="{82360CDE-45C1-4B3B-9716-0D916288329D}" presName="parentText" presStyleLbl="node1" presStyleIdx="3" presStyleCnt="4" custScaleY="52037">
        <dgm:presLayoutVars>
          <dgm:chMax val="0"/>
          <dgm:bulletEnabled val="1"/>
        </dgm:presLayoutVars>
      </dgm:prSet>
      <dgm:spPr/>
    </dgm:pt>
  </dgm:ptLst>
  <dgm:cxnLst>
    <dgm:cxn modelId="{9F753F0C-806F-3243-956F-6F4DBA7604AB}" type="presOf" srcId="{50B48CC2-2680-435E-A850-29E8C88BB95E}" destId="{0B39BF4D-7A7C-7F43-9F5C-BCB12F3EB891}" srcOrd="0" destOrd="6" presId="urn:microsoft.com/office/officeart/2005/8/layout/vList2"/>
    <dgm:cxn modelId="{8FD46822-5607-4FFE-ACBB-B4BF5E5FB4CC}" srcId="{EC573F32-82F8-4321-B193-EF3BA8F1E675}" destId="{FC9D623A-5AA5-4FAE-B887-DBBD7CE3D4A1}" srcOrd="1" destOrd="0" parTransId="{CB2FB691-CDA1-447D-9619-2FA7B8C9E4E4}" sibTransId="{C196581F-9311-43A6-A8EF-A51EDB21E91F}"/>
    <dgm:cxn modelId="{E9C00539-A42A-42F8-AB67-38300111678D}" srcId="{EC573F32-82F8-4321-B193-EF3BA8F1E675}" destId="{6AA76BA7-DBA3-400F-AFD2-171AD38A316E}" srcOrd="2" destOrd="0" parTransId="{6C7C6935-E597-4E04-84AE-A4F3DB394706}" sibTransId="{4CCD3AD4-48B5-4090-9BC6-77F3883458CD}"/>
    <dgm:cxn modelId="{B757C83D-69D8-1743-9092-29B8005B107C}" type="presOf" srcId="{EC573F32-82F8-4321-B193-EF3BA8F1E675}" destId="{85D3D39A-0651-9540-96E5-F5C7B96D55AC}" srcOrd="0" destOrd="0" presId="urn:microsoft.com/office/officeart/2005/8/layout/vList2"/>
    <dgm:cxn modelId="{CAAB0A5D-F426-F743-B6F0-ADC1F495D290}" type="presOf" srcId="{2E09C1F2-D9FE-4647-ACB1-1A49B574D8BF}" destId="{0B39BF4D-7A7C-7F43-9F5C-BCB12F3EB891}" srcOrd="0" destOrd="7" presId="urn:microsoft.com/office/officeart/2005/8/layout/vList2"/>
    <dgm:cxn modelId="{34478847-DACE-A64C-B6AF-2C61DB0A8C59}" type="presOf" srcId="{87590281-276A-4E3D-9657-B484542F76BD}" destId="{0B39BF4D-7A7C-7F43-9F5C-BCB12F3EB891}" srcOrd="0" destOrd="4" presId="urn:microsoft.com/office/officeart/2005/8/layout/vList2"/>
    <dgm:cxn modelId="{BFA30E4D-4DB2-4A98-9AF1-08C728896A98}" srcId="{FC9D623A-5AA5-4FAE-B887-DBBD7CE3D4A1}" destId="{87590281-276A-4E3D-9657-B484542F76BD}" srcOrd="4" destOrd="0" parTransId="{C9383CC3-B463-404F-B781-C504B048AD82}" sibTransId="{6A6A008C-E563-4DEA-B12B-E9116D94A09E}"/>
    <dgm:cxn modelId="{50593153-A05B-4E69-83D8-81656639869D}" srcId="{FC9D623A-5AA5-4FAE-B887-DBBD7CE3D4A1}" destId="{A6351A55-F166-494A-AF2D-641EC716B942}" srcOrd="5" destOrd="0" parTransId="{2318D8B3-DB2E-4324-9551-7B6E55913114}" sibTransId="{E85C1CE5-749D-4C2B-914C-046C35A3826C}"/>
    <dgm:cxn modelId="{0D651B78-AA4A-4C14-9CDA-0B6765784A89}" srcId="{EC573F32-82F8-4321-B193-EF3BA8F1E675}" destId="{82360CDE-45C1-4B3B-9716-0D916288329D}" srcOrd="3" destOrd="0" parTransId="{4751E054-8A40-4E47-B0C6-4090F5DB0D25}" sibTransId="{02C20E91-F852-451F-9624-AB38CB91FB8B}"/>
    <dgm:cxn modelId="{A934FC7E-0577-47EA-81E5-479BF784AD69}" srcId="{FC9D623A-5AA5-4FAE-B887-DBBD7CE3D4A1}" destId="{6A567DE7-2FA9-4A71-A8BC-392100E8649A}" srcOrd="0" destOrd="0" parTransId="{A0D96F6A-71D3-4066-A492-C79E889377B7}" sibTransId="{B1D19824-029A-4E30-A075-486DBCD0D374}"/>
    <dgm:cxn modelId="{9228B183-91EE-4DDC-872F-1B1037128907}" srcId="{FC9D623A-5AA5-4FAE-B887-DBBD7CE3D4A1}" destId="{A12A393E-AECC-4BBB-9489-35B4F0654FFE}" srcOrd="2" destOrd="0" parTransId="{91348A67-9E7D-4D28-B0FF-AF7E1DABF590}" sibTransId="{E7845097-3429-4975-AD32-795D79BD397A}"/>
    <dgm:cxn modelId="{D8F1E084-8012-FF42-B419-A15146BA5949}" type="presOf" srcId="{A6351A55-F166-494A-AF2D-641EC716B942}" destId="{0B39BF4D-7A7C-7F43-9F5C-BCB12F3EB891}" srcOrd="0" destOrd="5" presId="urn:microsoft.com/office/officeart/2005/8/layout/vList2"/>
    <dgm:cxn modelId="{2A6F8192-7286-4332-B007-DB5BC6A85B1E}" srcId="{FC9D623A-5AA5-4FAE-B887-DBBD7CE3D4A1}" destId="{CDAE1AFD-F839-4792-A0A0-9EE65868D67E}" srcOrd="1" destOrd="0" parTransId="{D7E5F97E-F3F4-45A2-AF77-34223E2B84DE}" sibTransId="{290C0655-4CF7-43CB-B3CA-7B0BD1457CF0}"/>
    <dgm:cxn modelId="{FBDEC6A4-FCF4-0D46-AEDF-D88FFCCC1745}" type="presOf" srcId="{FC9D623A-5AA5-4FAE-B887-DBBD7CE3D4A1}" destId="{7DB1FB5B-96DB-7245-851E-18C0E6DEB547}" srcOrd="0" destOrd="0" presId="urn:microsoft.com/office/officeart/2005/8/layout/vList2"/>
    <dgm:cxn modelId="{6C2188A5-88E8-45AE-88DE-D37A54571499}" srcId="{FC9D623A-5AA5-4FAE-B887-DBBD7CE3D4A1}" destId="{50B48CC2-2680-435E-A850-29E8C88BB95E}" srcOrd="6" destOrd="0" parTransId="{799C3115-6DA6-49F7-97B4-A664A255F751}" sibTransId="{F946C061-778D-4856-A058-640FF4F6F1DE}"/>
    <dgm:cxn modelId="{F0BC62B2-3FAB-4CA8-9EA3-411B7CC4E504}" srcId="{FC9D623A-5AA5-4FAE-B887-DBBD7CE3D4A1}" destId="{667C6F9A-275C-4462-9FE7-5D3CE256D49D}" srcOrd="3" destOrd="0" parTransId="{6B11F541-5F2F-4420-8621-716450EDEE3F}" sibTransId="{DADF47B5-8153-4D7B-A5EF-439ACC3ECD6B}"/>
    <dgm:cxn modelId="{BAA9ABC8-3C1E-624C-8AE3-6380BE9E8C4E}" type="presOf" srcId="{A12A393E-AECC-4BBB-9489-35B4F0654FFE}" destId="{0B39BF4D-7A7C-7F43-9F5C-BCB12F3EB891}" srcOrd="0" destOrd="2" presId="urn:microsoft.com/office/officeart/2005/8/layout/vList2"/>
    <dgm:cxn modelId="{539BCECF-80B8-3C42-AAB6-4FB91C5AF284}" type="presOf" srcId="{82360CDE-45C1-4B3B-9716-0D916288329D}" destId="{056B2EFD-B2B8-8B4C-819D-56C6042445F4}" srcOrd="0" destOrd="0" presId="urn:microsoft.com/office/officeart/2005/8/layout/vList2"/>
    <dgm:cxn modelId="{EFFABED3-FD06-4A4E-90B0-287790649D51}" srcId="{FC9D623A-5AA5-4FAE-B887-DBBD7CE3D4A1}" destId="{2E09C1F2-D9FE-4647-ACB1-1A49B574D8BF}" srcOrd="7" destOrd="0" parTransId="{846A57A6-14AA-47BB-A5D6-2662361E66C0}" sibTransId="{1C48B152-1367-42DA-B1F5-AAED3BCBC339}"/>
    <dgm:cxn modelId="{7B9468DF-4C6C-B34C-8E12-18AD5B84C5EC}" type="presOf" srcId="{6A567DE7-2FA9-4A71-A8BC-392100E8649A}" destId="{0B39BF4D-7A7C-7F43-9F5C-BCB12F3EB891}" srcOrd="0" destOrd="0" presId="urn:microsoft.com/office/officeart/2005/8/layout/vList2"/>
    <dgm:cxn modelId="{5D2E1DE0-B4F3-2B43-B272-88703A4CC126}" type="presOf" srcId="{CDAE1AFD-F839-4792-A0A0-9EE65868D67E}" destId="{0B39BF4D-7A7C-7F43-9F5C-BCB12F3EB891}" srcOrd="0" destOrd="1" presId="urn:microsoft.com/office/officeart/2005/8/layout/vList2"/>
    <dgm:cxn modelId="{62EA20E5-16FC-5A4E-8385-6F691CF3D6B8}" type="presOf" srcId="{6AA76BA7-DBA3-400F-AFD2-171AD38A316E}" destId="{ACFBE9C8-425C-1241-A19B-51689B506280}" srcOrd="0" destOrd="0" presId="urn:microsoft.com/office/officeart/2005/8/layout/vList2"/>
    <dgm:cxn modelId="{6D03BEEF-175E-5142-9545-B4EBBA637EEA}" type="presOf" srcId="{5C67F276-515A-4A1D-BED9-791A4DEEA804}" destId="{29E8A0AF-93AB-8E4F-A1FA-D9F43BD31333}" srcOrd="0" destOrd="0" presId="urn:microsoft.com/office/officeart/2005/8/layout/vList2"/>
    <dgm:cxn modelId="{A35AC1F6-0A50-AB46-907D-7AB9157ABE29}" type="presOf" srcId="{667C6F9A-275C-4462-9FE7-5D3CE256D49D}" destId="{0B39BF4D-7A7C-7F43-9F5C-BCB12F3EB891}" srcOrd="0" destOrd="3" presId="urn:microsoft.com/office/officeart/2005/8/layout/vList2"/>
    <dgm:cxn modelId="{EB17FAFA-819B-4B60-AD4C-417932721FB9}" srcId="{EC573F32-82F8-4321-B193-EF3BA8F1E675}" destId="{5C67F276-515A-4A1D-BED9-791A4DEEA804}" srcOrd="0" destOrd="0" parTransId="{E18FEBFE-9BAF-4A97-AFA8-C30B84BB70F9}" sibTransId="{EE283ABE-FE13-4DE1-B66A-05D8A2835F5F}"/>
    <dgm:cxn modelId="{15C6D2D3-9F5E-9D46-A893-0300F9D2D4D9}" type="presParOf" srcId="{85D3D39A-0651-9540-96E5-F5C7B96D55AC}" destId="{29E8A0AF-93AB-8E4F-A1FA-D9F43BD31333}" srcOrd="0" destOrd="0" presId="urn:microsoft.com/office/officeart/2005/8/layout/vList2"/>
    <dgm:cxn modelId="{00E86B92-7455-9A44-8D1F-077D57372A50}" type="presParOf" srcId="{85D3D39A-0651-9540-96E5-F5C7B96D55AC}" destId="{A794E487-F35D-5140-AAB7-CDF5835FAFEB}" srcOrd="1" destOrd="0" presId="urn:microsoft.com/office/officeart/2005/8/layout/vList2"/>
    <dgm:cxn modelId="{95A26133-3F7B-A448-8D28-942A87BA89A2}" type="presParOf" srcId="{85D3D39A-0651-9540-96E5-F5C7B96D55AC}" destId="{7DB1FB5B-96DB-7245-851E-18C0E6DEB547}" srcOrd="2" destOrd="0" presId="urn:microsoft.com/office/officeart/2005/8/layout/vList2"/>
    <dgm:cxn modelId="{5DFA7004-57D1-464A-8A25-0DA6477FA6A3}" type="presParOf" srcId="{85D3D39A-0651-9540-96E5-F5C7B96D55AC}" destId="{0B39BF4D-7A7C-7F43-9F5C-BCB12F3EB891}" srcOrd="3" destOrd="0" presId="urn:microsoft.com/office/officeart/2005/8/layout/vList2"/>
    <dgm:cxn modelId="{1B83DAAB-ABBE-2944-ABA8-C769E853CCAF}" type="presParOf" srcId="{85D3D39A-0651-9540-96E5-F5C7B96D55AC}" destId="{ACFBE9C8-425C-1241-A19B-51689B506280}" srcOrd="4" destOrd="0" presId="urn:microsoft.com/office/officeart/2005/8/layout/vList2"/>
    <dgm:cxn modelId="{CA6C3B72-7B92-A041-8920-5975C1ED626E}" type="presParOf" srcId="{85D3D39A-0651-9540-96E5-F5C7B96D55AC}" destId="{75E78B3F-0ACD-BE4A-9685-C3EE06439CBD}" srcOrd="5" destOrd="0" presId="urn:microsoft.com/office/officeart/2005/8/layout/vList2"/>
    <dgm:cxn modelId="{60280B8C-2587-5B4E-9D61-4D3E5CA5DC5F}" type="presParOf" srcId="{85D3D39A-0651-9540-96E5-F5C7B96D55AC}" destId="{056B2EFD-B2B8-8B4C-819D-56C6042445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04EA0D-E5CA-4716-8C24-9E347B378105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C82527A-3E90-4AE5-A5E0-C1A6D3BCDD8B}">
      <dgm:prSet/>
      <dgm:spPr/>
      <dgm:t>
        <a:bodyPr/>
        <a:lstStyle/>
        <a:p>
          <a:r>
            <a:rPr lang="en-US" b="1" dirty="0"/>
            <a:t>Community-based parent support…</a:t>
          </a:r>
        </a:p>
      </dgm:t>
    </dgm:pt>
    <dgm:pt modelId="{B77F72A0-11A0-4BA6-A2FB-26D7AD02B1F3}" type="parTrans" cxnId="{7677AB60-D463-41A2-9C81-F144E148E2BC}">
      <dgm:prSet/>
      <dgm:spPr/>
      <dgm:t>
        <a:bodyPr/>
        <a:lstStyle/>
        <a:p>
          <a:endParaRPr lang="en-US"/>
        </a:p>
      </dgm:t>
    </dgm:pt>
    <dgm:pt modelId="{FCD36896-A0E4-4102-BA93-8BB3E619D0D5}" type="sibTrans" cxnId="{7677AB60-D463-41A2-9C81-F144E148E2BC}">
      <dgm:prSet/>
      <dgm:spPr/>
      <dgm:t>
        <a:bodyPr/>
        <a:lstStyle/>
        <a:p>
          <a:endParaRPr lang="en-US"/>
        </a:p>
      </dgm:t>
    </dgm:pt>
    <dgm:pt modelId="{46283EB0-8758-4655-B207-1A9C8144B486}">
      <dgm:prSet/>
      <dgm:spPr/>
      <dgm:t>
        <a:bodyPr/>
        <a:lstStyle/>
        <a:p>
          <a:r>
            <a:rPr lang="en-US" b="1" dirty="0"/>
            <a:t>Health Care Access</a:t>
          </a:r>
        </a:p>
      </dgm:t>
    </dgm:pt>
    <dgm:pt modelId="{03D13A65-4ABF-4619-9710-53BFD372BDF7}" type="parTrans" cxnId="{42674738-6EC4-4BF9-84D1-A0C04A8B705D}">
      <dgm:prSet/>
      <dgm:spPr/>
      <dgm:t>
        <a:bodyPr/>
        <a:lstStyle/>
        <a:p>
          <a:endParaRPr lang="en-US"/>
        </a:p>
      </dgm:t>
    </dgm:pt>
    <dgm:pt modelId="{97224580-2BAC-4BF7-9A44-F41979EC223C}" type="sibTrans" cxnId="{42674738-6EC4-4BF9-84D1-A0C04A8B705D}">
      <dgm:prSet/>
      <dgm:spPr/>
      <dgm:t>
        <a:bodyPr/>
        <a:lstStyle/>
        <a:p>
          <a:endParaRPr lang="en-US"/>
        </a:p>
      </dgm:t>
    </dgm:pt>
    <dgm:pt modelId="{7FACE9FE-5EB5-4072-8C4A-3A0ABE6253FE}">
      <dgm:prSet/>
      <dgm:spPr/>
      <dgm:t>
        <a:bodyPr/>
        <a:lstStyle/>
        <a:p>
          <a:r>
            <a:rPr lang="en-US" b="1" dirty="0"/>
            <a:t>Racial Equity</a:t>
          </a:r>
        </a:p>
      </dgm:t>
    </dgm:pt>
    <dgm:pt modelId="{BC294937-2BE5-4863-A8B6-55A82B09BF07}" type="parTrans" cxnId="{0A36FBEE-436D-40D4-8524-4EED17ADA2F6}">
      <dgm:prSet/>
      <dgm:spPr/>
      <dgm:t>
        <a:bodyPr/>
        <a:lstStyle/>
        <a:p>
          <a:endParaRPr lang="en-US"/>
        </a:p>
      </dgm:t>
    </dgm:pt>
    <dgm:pt modelId="{5EF8F592-6CAD-4A7F-A4B4-610B78D14F21}" type="sibTrans" cxnId="{0A36FBEE-436D-40D4-8524-4EED17ADA2F6}">
      <dgm:prSet/>
      <dgm:spPr/>
      <dgm:t>
        <a:bodyPr/>
        <a:lstStyle/>
        <a:p>
          <a:endParaRPr lang="en-US"/>
        </a:p>
      </dgm:t>
    </dgm:pt>
    <dgm:pt modelId="{B8614EAD-0556-4B80-8BEC-CC6BBA9F50A5}">
      <dgm:prSet/>
      <dgm:spPr/>
      <dgm:t>
        <a:bodyPr/>
        <a:lstStyle/>
        <a:p>
          <a:r>
            <a:rPr lang="en-US" b="1" dirty="0"/>
            <a:t>Affordable Housing</a:t>
          </a:r>
        </a:p>
      </dgm:t>
    </dgm:pt>
    <dgm:pt modelId="{DDE32676-6A4E-4E3B-9B50-270B3AD46752}" type="parTrans" cxnId="{C78A23ED-7464-4DCE-B634-D12140A78AD5}">
      <dgm:prSet/>
      <dgm:spPr/>
      <dgm:t>
        <a:bodyPr/>
        <a:lstStyle/>
        <a:p>
          <a:endParaRPr lang="en-US"/>
        </a:p>
      </dgm:t>
    </dgm:pt>
    <dgm:pt modelId="{95AA0EC6-351C-4B6E-B63D-30F8180C99B3}" type="sibTrans" cxnId="{C78A23ED-7464-4DCE-B634-D12140A78AD5}">
      <dgm:prSet/>
      <dgm:spPr/>
      <dgm:t>
        <a:bodyPr/>
        <a:lstStyle/>
        <a:p>
          <a:endParaRPr lang="en-US"/>
        </a:p>
      </dgm:t>
    </dgm:pt>
    <dgm:pt modelId="{4B7579DC-95EB-754B-8008-722E65DD36A1}" type="pres">
      <dgm:prSet presAssocID="{BD04EA0D-E5CA-4716-8C24-9E347B378105}" presName="linear" presStyleCnt="0">
        <dgm:presLayoutVars>
          <dgm:animLvl val="lvl"/>
          <dgm:resizeHandles val="exact"/>
        </dgm:presLayoutVars>
      </dgm:prSet>
      <dgm:spPr/>
    </dgm:pt>
    <dgm:pt modelId="{511F9D08-87BD-1849-97E0-B9FF2E445A4D}" type="pres">
      <dgm:prSet presAssocID="{9C82527A-3E90-4AE5-A5E0-C1A6D3BCDD8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FCD6977-E1E8-2949-A1B8-17CE2741FDF4}" type="pres">
      <dgm:prSet presAssocID="{FCD36896-A0E4-4102-BA93-8BB3E619D0D5}" presName="spacer" presStyleCnt="0"/>
      <dgm:spPr/>
    </dgm:pt>
    <dgm:pt modelId="{903B1A72-132F-8C4D-9C75-B8D76E616A38}" type="pres">
      <dgm:prSet presAssocID="{46283EB0-8758-4655-B207-1A9C8144B48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EAC37F5-1671-7846-92C9-1D4787A702B2}" type="pres">
      <dgm:prSet presAssocID="{97224580-2BAC-4BF7-9A44-F41979EC223C}" presName="spacer" presStyleCnt="0"/>
      <dgm:spPr/>
    </dgm:pt>
    <dgm:pt modelId="{E52D4C46-69FD-1447-902E-446C5E35E6F7}" type="pres">
      <dgm:prSet presAssocID="{7FACE9FE-5EB5-4072-8C4A-3A0ABE6253F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5F64DB3-2BC3-5D4B-9675-744B1CD6CA2F}" type="pres">
      <dgm:prSet presAssocID="{5EF8F592-6CAD-4A7F-A4B4-610B78D14F21}" presName="spacer" presStyleCnt="0"/>
      <dgm:spPr/>
    </dgm:pt>
    <dgm:pt modelId="{EA75AA6A-5EC2-A64C-965E-FA5B3E9073A2}" type="pres">
      <dgm:prSet presAssocID="{B8614EAD-0556-4B80-8BEC-CC6BBA9F50A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FCE240A-B040-BC41-8DFE-068C2D593F2B}" type="presOf" srcId="{B8614EAD-0556-4B80-8BEC-CC6BBA9F50A5}" destId="{EA75AA6A-5EC2-A64C-965E-FA5B3E9073A2}" srcOrd="0" destOrd="0" presId="urn:microsoft.com/office/officeart/2005/8/layout/vList2"/>
    <dgm:cxn modelId="{83B6312D-5EA0-4541-8BD4-C1863A51ADBC}" type="presOf" srcId="{46283EB0-8758-4655-B207-1A9C8144B486}" destId="{903B1A72-132F-8C4D-9C75-B8D76E616A38}" srcOrd="0" destOrd="0" presId="urn:microsoft.com/office/officeart/2005/8/layout/vList2"/>
    <dgm:cxn modelId="{42674738-6EC4-4BF9-84D1-A0C04A8B705D}" srcId="{BD04EA0D-E5CA-4716-8C24-9E347B378105}" destId="{46283EB0-8758-4655-B207-1A9C8144B486}" srcOrd="1" destOrd="0" parTransId="{03D13A65-4ABF-4619-9710-53BFD372BDF7}" sibTransId="{97224580-2BAC-4BF7-9A44-F41979EC223C}"/>
    <dgm:cxn modelId="{E761D540-FFDA-C14F-AB6B-4CA9E5D4AAE1}" type="presOf" srcId="{9C82527A-3E90-4AE5-A5E0-C1A6D3BCDD8B}" destId="{511F9D08-87BD-1849-97E0-B9FF2E445A4D}" srcOrd="0" destOrd="0" presId="urn:microsoft.com/office/officeart/2005/8/layout/vList2"/>
    <dgm:cxn modelId="{7677AB60-D463-41A2-9C81-F144E148E2BC}" srcId="{BD04EA0D-E5CA-4716-8C24-9E347B378105}" destId="{9C82527A-3E90-4AE5-A5E0-C1A6D3BCDD8B}" srcOrd="0" destOrd="0" parTransId="{B77F72A0-11A0-4BA6-A2FB-26D7AD02B1F3}" sibTransId="{FCD36896-A0E4-4102-BA93-8BB3E619D0D5}"/>
    <dgm:cxn modelId="{4FC7A850-F866-4642-8FA6-9CC1F5E91695}" type="presOf" srcId="{7FACE9FE-5EB5-4072-8C4A-3A0ABE6253FE}" destId="{E52D4C46-69FD-1447-902E-446C5E35E6F7}" srcOrd="0" destOrd="0" presId="urn:microsoft.com/office/officeart/2005/8/layout/vList2"/>
    <dgm:cxn modelId="{C118ABA1-B4FF-0B4D-96C6-A94186D3AB94}" type="presOf" srcId="{BD04EA0D-E5CA-4716-8C24-9E347B378105}" destId="{4B7579DC-95EB-754B-8008-722E65DD36A1}" srcOrd="0" destOrd="0" presId="urn:microsoft.com/office/officeart/2005/8/layout/vList2"/>
    <dgm:cxn modelId="{C78A23ED-7464-4DCE-B634-D12140A78AD5}" srcId="{BD04EA0D-E5CA-4716-8C24-9E347B378105}" destId="{B8614EAD-0556-4B80-8BEC-CC6BBA9F50A5}" srcOrd="3" destOrd="0" parTransId="{DDE32676-6A4E-4E3B-9B50-270B3AD46752}" sibTransId="{95AA0EC6-351C-4B6E-B63D-30F8180C99B3}"/>
    <dgm:cxn modelId="{0A36FBEE-436D-40D4-8524-4EED17ADA2F6}" srcId="{BD04EA0D-E5CA-4716-8C24-9E347B378105}" destId="{7FACE9FE-5EB5-4072-8C4A-3A0ABE6253FE}" srcOrd="2" destOrd="0" parTransId="{BC294937-2BE5-4863-A8B6-55A82B09BF07}" sibTransId="{5EF8F592-6CAD-4A7F-A4B4-610B78D14F21}"/>
    <dgm:cxn modelId="{66FBEF80-B60B-AE46-93BC-B05FA6A625B2}" type="presParOf" srcId="{4B7579DC-95EB-754B-8008-722E65DD36A1}" destId="{511F9D08-87BD-1849-97E0-B9FF2E445A4D}" srcOrd="0" destOrd="0" presId="urn:microsoft.com/office/officeart/2005/8/layout/vList2"/>
    <dgm:cxn modelId="{583E705E-5228-9947-88B0-35E2DBDA0617}" type="presParOf" srcId="{4B7579DC-95EB-754B-8008-722E65DD36A1}" destId="{DFCD6977-E1E8-2949-A1B8-17CE2741FDF4}" srcOrd="1" destOrd="0" presId="urn:microsoft.com/office/officeart/2005/8/layout/vList2"/>
    <dgm:cxn modelId="{91C168E7-2536-2847-910F-D030A6BCF79D}" type="presParOf" srcId="{4B7579DC-95EB-754B-8008-722E65DD36A1}" destId="{903B1A72-132F-8C4D-9C75-B8D76E616A38}" srcOrd="2" destOrd="0" presId="urn:microsoft.com/office/officeart/2005/8/layout/vList2"/>
    <dgm:cxn modelId="{82383DB0-7F8E-3645-AE34-DCCCB9E23E49}" type="presParOf" srcId="{4B7579DC-95EB-754B-8008-722E65DD36A1}" destId="{EEAC37F5-1671-7846-92C9-1D4787A702B2}" srcOrd="3" destOrd="0" presId="urn:microsoft.com/office/officeart/2005/8/layout/vList2"/>
    <dgm:cxn modelId="{D78E08E3-4A0A-734E-A798-21A329BCC278}" type="presParOf" srcId="{4B7579DC-95EB-754B-8008-722E65DD36A1}" destId="{E52D4C46-69FD-1447-902E-446C5E35E6F7}" srcOrd="4" destOrd="0" presId="urn:microsoft.com/office/officeart/2005/8/layout/vList2"/>
    <dgm:cxn modelId="{F8486509-66F3-8540-BDCE-960DE3BB62FA}" type="presParOf" srcId="{4B7579DC-95EB-754B-8008-722E65DD36A1}" destId="{C5F64DB3-2BC3-5D4B-9675-744B1CD6CA2F}" srcOrd="5" destOrd="0" presId="urn:microsoft.com/office/officeart/2005/8/layout/vList2"/>
    <dgm:cxn modelId="{A0EEDCB1-E238-BE48-B641-012DEF9B5EAA}" type="presParOf" srcId="{4B7579DC-95EB-754B-8008-722E65DD36A1}" destId="{EA75AA6A-5EC2-A64C-965E-FA5B3E9073A2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04EA0D-E5CA-4716-8C24-9E347B378105}" type="doc">
      <dgm:prSet loTypeId="urn:microsoft.com/office/officeart/2005/8/layout/arrow5" loCatId="relationship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9C82527A-3E90-4AE5-A5E0-C1A6D3BCDD8B}">
      <dgm:prSet/>
      <dgm:spPr/>
      <dgm:t>
        <a:bodyPr/>
        <a:lstStyle/>
        <a:p>
          <a:r>
            <a:rPr lang="en-US" dirty="0"/>
            <a:t>Educational Advocacy and Mentoring…</a:t>
          </a:r>
        </a:p>
      </dgm:t>
    </dgm:pt>
    <dgm:pt modelId="{B77F72A0-11A0-4BA6-A2FB-26D7AD02B1F3}" type="parTrans" cxnId="{7677AB60-D463-41A2-9C81-F144E148E2BC}">
      <dgm:prSet/>
      <dgm:spPr/>
      <dgm:t>
        <a:bodyPr/>
        <a:lstStyle/>
        <a:p>
          <a:endParaRPr lang="en-US"/>
        </a:p>
      </dgm:t>
    </dgm:pt>
    <dgm:pt modelId="{FCD36896-A0E4-4102-BA93-8BB3E619D0D5}" type="sibTrans" cxnId="{7677AB60-D463-41A2-9C81-F144E148E2BC}">
      <dgm:prSet/>
      <dgm:spPr/>
      <dgm:t>
        <a:bodyPr/>
        <a:lstStyle/>
        <a:p>
          <a:endParaRPr lang="en-US"/>
        </a:p>
      </dgm:t>
    </dgm:pt>
    <dgm:pt modelId="{46283EB0-8758-4655-B207-1A9C8144B486}">
      <dgm:prSet/>
      <dgm:spPr/>
      <dgm:t>
        <a:bodyPr/>
        <a:lstStyle/>
        <a:p>
          <a:r>
            <a:rPr lang="en-US" dirty="0"/>
            <a:t>1/3 of children in care ages 6-10 missed 10+ days in school</a:t>
          </a:r>
        </a:p>
      </dgm:t>
    </dgm:pt>
    <dgm:pt modelId="{03D13A65-4ABF-4619-9710-53BFD372BDF7}" type="parTrans" cxnId="{42674738-6EC4-4BF9-84D1-A0C04A8B705D}">
      <dgm:prSet/>
      <dgm:spPr/>
      <dgm:t>
        <a:bodyPr/>
        <a:lstStyle/>
        <a:p>
          <a:endParaRPr lang="en-US"/>
        </a:p>
      </dgm:t>
    </dgm:pt>
    <dgm:pt modelId="{97224580-2BAC-4BF7-9A44-F41979EC223C}" type="sibTrans" cxnId="{42674738-6EC4-4BF9-84D1-A0C04A8B705D}">
      <dgm:prSet/>
      <dgm:spPr/>
      <dgm:t>
        <a:bodyPr/>
        <a:lstStyle/>
        <a:p>
          <a:endParaRPr lang="en-US"/>
        </a:p>
      </dgm:t>
    </dgm:pt>
    <dgm:pt modelId="{7FACE9FE-5EB5-4072-8C4A-3A0ABE6253FE}">
      <dgm:prSet/>
      <dgm:spPr/>
      <dgm:t>
        <a:bodyPr/>
        <a:lstStyle/>
        <a:p>
          <a:r>
            <a:rPr lang="en-US" dirty="0"/>
            <a:t>50%+ ages 11-17 missed 10+ days in school</a:t>
          </a:r>
        </a:p>
      </dgm:t>
    </dgm:pt>
    <dgm:pt modelId="{BC294937-2BE5-4863-A8B6-55A82B09BF07}" type="parTrans" cxnId="{0A36FBEE-436D-40D4-8524-4EED17ADA2F6}">
      <dgm:prSet/>
      <dgm:spPr/>
      <dgm:t>
        <a:bodyPr/>
        <a:lstStyle/>
        <a:p>
          <a:endParaRPr lang="en-US"/>
        </a:p>
      </dgm:t>
    </dgm:pt>
    <dgm:pt modelId="{5EF8F592-6CAD-4A7F-A4B4-610B78D14F21}" type="sibTrans" cxnId="{0A36FBEE-436D-40D4-8524-4EED17ADA2F6}">
      <dgm:prSet/>
      <dgm:spPr/>
      <dgm:t>
        <a:bodyPr/>
        <a:lstStyle/>
        <a:p>
          <a:endParaRPr lang="en-US"/>
        </a:p>
      </dgm:t>
    </dgm:pt>
    <dgm:pt modelId="{B8614EAD-0556-4B80-8BEC-CC6BBA9F50A5}">
      <dgm:prSet/>
      <dgm:spPr/>
      <dgm:t>
        <a:bodyPr/>
        <a:lstStyle/>
        <a:p>
          <a:r>
            <a:rPr lang="en-US" dirty="0"/>
            <a:t>1/3 of children in care ages 3-5 – evidence of a developmental delay</a:t>
          </a:r>
        </a:p>
      </dgm:t>
    </dgm:pt>
    <dgm:pt modelId="{DDE32676-6A4E-4E3B-9B50-270B3AD46752}" type="parTrans" cxnId="{C78A23ED-7464-4DCE-B634-D12140A78AD5}">
      <dgm:prSet/>
      <dgm:spPr/>
      <dgm:t>
        <a:bodyPr/>
        <a:lstStyle/>
        <a:p>
          <a:endParaRPr lang="en-US"/>
        </a:p>
      </dgm:t>
    </dgm:pt>
    <dgm:pt modelId="{95AA0EC6-351C-4B6E-B63D-30F8180C99B3}" type="sibTrans" cxnId="{C78A23ED-7464-4DCE-B634-D12140A78AD5}">
      <dgm:prSet/>
      <dgm:spPr/>
      <dgm:t>
        <a:bodyPr/>
        <a:lstStyle/>
        <a:p>
          <a:endParaRPr lang="en-US"/>
        </a:p>
      </dgm:t>
    </dgm:pt>
    <dgm:pt modelId="{94608A93-09AE-8340-AF24-1447CC443249}" type="pres">
      <dgm:prSet presAssocID="{BD04EA0D-E5CA-4716-8C24-9E347B378105}" presName="diagram" presStyleCnt="0">
        <dgm:presLayoutVars>
          <dgm:dir/>
          <dgm:resizeHandles val="exact"/>
        </dgm:presLayoutVars>
      </dgm:prSet>
      <dgm:spPr/>
    </dgm:pt>
    <dgm:pt modelId="{1AE9A7A5-B892-2043-BAD9-1A9E741C5888}" type="pres">
      <dgm:prSet presAssocID="{9C82527A-3E90-4AE5-A5E0-C1A6D3BCDD8B}" presName="arrow" presStyleLbl="node1" presStyleIdx="0" presStyleCnt="4">
        <dgm:presLayoutVars>
          <dgm:bulletEnabled val="1"/>
        </dgm:presLayoutVars>
      </dgm:prSet>
      <dgm:spPr/>
    </dgm:pt>
    <dgm:pt modelId="{EA6BD0CD-CB0D-1149-9EB3-03084DC2BFF9}" type="pres">
      <dgm:prSet presAssocID="{46283EB0-8758-4655-B207-1A9C8144B486}" presName="arrow" presStyleLbl="node1" presStyleIdx="1" presStyleCnt="4">
        <dgm:presLayoutVars>
          <dgm:bulletEnabled val="1"/>
        </dgm:presLayoutVars>
      </dgm:prSet>
      <dgm:spPr/>
    </dgm:pt>
    <dgm:pt modelId="{EFAB8373-0DD5-5E40-8EDD-C51A14A27440}" type="pres">
      <dgm:prSet presAssocID="{7FACE9FE-5EB5-4072-8C4A-3A0ABE6253FE}" presName="arrow" presStyleLbl="node1" presStyleIdx="2" presStyleCnt="4">
        <dgm:presLayoutVars>
          <dgm:bulletEnabled val="1"/>
        </dgm:presLayoutVars>
      </dgm:prSet>
      <dgm:spPr/>
    </dgm:pt>
    <dgm:pt modelId="{BE51B8F8-BFAC-024D-B618-9D3DBB252AE7}" type="pres">
      <dgm:prSet presAssocID="{B8614EAD-0556-4B80-8BEC-CC6BBA9F50A5}" presName="arrow" presStyleLbl="node1" presStyleIdx="3" presStyleCnt="4">
        <dgm:presLayoutVars>
          <dgm:bulletEnabled val="1"/>
        </dgm:presLayoutVars>
      </dgm:prSet>
      <dgm:spPr/>
    </dgm:pt>
  </dgm:ptLst>
  <dgm:cxnLst>
    <dgm:cxn modelId="{B46B8D11-552D-9946-B8ED-0A4E25A14A03}" type="presOf" srcId="{BD04EA0D-E5CA-4716-8C24-9E347B378105}" destId="{94608A93-09AE-8340-AF24-1447CC443249}" srcOrd="0" destOrd="0" presId="urn:microsoft.com/office/officeart/2005/8/layout/arrow5"/>
    <dgm:cxn modelId="{42674738-6EC4-4BF9-84D1-A0C04A8B705D}" srcId="{BD04EA0D-E5CA-4716-8C24-9E347B378105}" destId="{46283EB0-8758-4655-B207-1A9C8144B486}" srcOrd="1" destOrd="0" parTransId="{03D13A65-4ABF-4619-9710-53BFD372BDF7}" sibTransId="{97224580-2BAC-4BF7-9A44-F41979EC223C}"/>
    <dgm:cxn modelId="{5A684A38-F02E-E947-8AAF-3D48EA520815}" type="presOf" srcId="{9C82527A-3E90-4AE5-A5E0-C1A6D3BCDD8B}" destId="{1AE9A7A5-B892-2043-BAD9-1A9E741C5888}" srcOrd="0" destOrd="0" presId="urn:microsoft.com/office/officeart/2005/8/layout/arrow5"/>
    <dgm:cxn modelId="{7677AB60-D463-41A2-9C81-F144E148E2BC}" srcId="{BD04EA0D-E5CA-4716-8C24-9E347B378105}" destId="{9C82527A-3E90-4AE5-A5E0-C1A6D3BCDD8B}" srcOrd="0" destOrd="0" parTransId="{B77F72A0-11A0-4BA6-A2FB-26D7AD02B1F3}" sibTransId="{FCD36896-A0E4-4102-BA93-8BB3E619D0D5}"/>
    <dgm:cxn modelId="{A27D666A-1B80-1B42-A5BF-985DC761504F}" type="presOf" srcId="{B8614EAD-0556-4B80-8BEC-CC6BBA9F50A5}" destId="{BE51B8F8-BFAC-024D-B618-9D3DBB252AE7}" srcOrd="0" destOrd="0" presId="urn:microsoft.com/office/officeart/2005/8/layout/arrow5"/>
    <dgm:cxn modelId="{735BEB73-1CBA-3349-B00D-9009D0EEC2FA}" type="presOf" srcId="{7FACE9FE-5EB5-4072-8C4A-3A0ABE6253FE}" destId="{EFAB8373-0DD5-5E40-8EDD-C51A14A27440}" srcOrd="0" destOrd="0" presId="urn:microsoft.com/office/officeart/2005/8/layout/arrow5"/>
    <dgm:cxn modelId="{208B41D7-CC79-164A-BC02-8DDE9839D7FF}" type="presOf" srcId="{46283EB0-8758-4655-B207-1A9C8144B486}" destId="{EA6BD0CD-CB0D-1149-9EB3-03084DC2BFF9}" srcOrd="0" destOrd="0" presId="urn:microsoft.com/office/officeart/2005/8/layout/arrow5"/>
    <dgm:cxn modelId="{C78A23ED-7464-4DCE-B634-D12140A78AD5}" srcId="{BD04EA0D-E5CA-4716-8C24-9E347B378105}" destId="{B8614EAD-0556-4B80-8BEC-CC6BBA9F50A5}" srcOrd="3" destOrd="0" parTransId="{DDE32676-6A4E-4E3B-9B50-270B3AD46752}" sibTransId="{95AA0EC6-351C-4B6E-B63D-30F8180C99B3}"/>
    <dgm:cxn modelId="{0A36FBEE-436D-40D4-8524-4EED17ADA2F6}" srcId="{BD04EA0D-E5CA-4716-8C24-9E347B378105}" destId="{7FACE9FE-5EB5-4072-8C4A-3A0ABE6253FE}" srcOrd="2" destOrd="0" parTransId="{BC294937-2BE5-4863-A8B6-55A82B09BF07}" sibTransId="{5EF8F592-6CAD-4A7F-A4B4-610B78D14F21}"/>
    <dgm:cxn modelId="{D057F12D-58A4-8C4A-AC83-6D2BEEE2090D}" type="presParOf" srcId="{94608A93-09AE-8340-AF24-1447CC443249}" destId="{1AE9A7A5-B892-2043-BAD9-1A9E741C5888}" srcOrd="0" destOrd="0" presId="urn:microsoft.com/office/officeart/2005/8/layout/arrow5"/>
    <dgm:cxn modelId="{D7205A79-1ED5-794E-8C96-6CA048179390}" type="presParOf" srcId="{94608A93-09AE-8340-AF24-1447CC443249}" destId="{EA6BD0CD-CB0D-1149-9EB3-03084DC2BFF9}" srcOrd="1" destOrd="0" presId="urn:microsoft.com/office/officeart/2005/8/layout/arrow5"/>
    <dgm:cxn modelId="{ED63D6EA-FA35-854D-8B02-5EE55BD1FADE}" type="presParOf" srcId="{94608A93-09AE-8340-AF24-1447CC443249}" destId="{EFAB8373-0DD5-5E40-8EDD-C51A14A27440}" srcOrd="2" destOrd="0" presId="urn:microsoft.com/office/officeart/2005/8/layout/arrow5"/>
    <dgm:cxn modelId="{92D611AE-FACB-2E41-BA94-158B3E6C9520}" type="presParOf" srcId="{94608A93-09AE-8340-AF24-1447CC443249}" destId="{BE51B8F8-BFAC-024D-B618-9D3DBB252AE7}" srcOrd="3" destOrd="0" presId="urn:microsoft.com/office/officeart/2005/8/layout/arrow5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70B27-C097-8A4C-88EE-4FAF05F1E6FA}">
      <dsp:nvSpPr>
        <dsp:cNvPr id="0" name=""/>
        <dsp:cNvSpPr/>
      </dsp:nvSpPr>
      <dsp:spPr>
        <a:xfrm>
          <a:off x="0" y="93057"/>
          <a:ext cx="3005666" cy="1803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Children are likely to miss opportunities for early intervention, leading to continuing problems in K-12 settings</a:t>
          </a:r>
        </a:p>
      </dsp:txBody>
      <dsp:txXfrm>
        <a:off x="0" y="93057"/>
        <a:ext cx="3005666" cy="1803399"/>
      </dsp:txXfrm>
    </dsp:sp>
    <dsp:sp modelId="{AA5C2BAE-4D49-304D-B7C8-50F2F6088FD7}">
      <dsp:nvSpPr>
        <dsp:cNvPr id="0" name=""/>
        <dsp:cNvSpPr/>
      </dsp:nvSpPr>
      <dsp:spPr>
        <a:xfrm>
          <a:off x="3306233" y="93057"/>
          <a:ext cx="3005666" cy="18033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Youth in foster care who experience just one less change in living arrangements than their peers who are also in foster care are twice as likely to graduate high school</a:t>
          </a:r>
        </a:p>
      </dsp:txBody>
      <dsp:txXfrm>
        <a:off x="3306233" y="93057"/>
        <a:ext cx="3005666" cy="1803399"/>
      </dsp:txXfrm>
    </dsp:sp>
    <dsp:sp modelId="{EAFBF20B-BED2-6649-BACE-665518B9316C}">
      <dsp:nvSpPr>
        <dsp:cNvPr id="0" name=""/>
        <dsp:cNvSpPr/>
      </dsp:nvSpPr>
      <dsp:spPr>
        <a:xfrm>
          <a:off x="6612466" y="93057"/>
          <a:ext cx="3005666" cy="18033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“Children with unstable placements after 9 months in care were absent 38% more than children who found permanent placement within 45 days” (pp. 34)</a:t>
          </a:r>
        </a:p>
      </dsp:txBody>
      <dsp:txXfrm>
        <a:off x="6612466" y="93057"/>
        <a:ext cx="3005666" cy="1803399"/>
      </dsp:txXfrm>
    </dsp:sp>
    <dsp:sp modelId="{5D8F6F59-B1FB-234A-93D4-89677DC6AAD1}">
      <dsp:nvSpPr>
        <dsp:cNvPr id="0" name=""/>
        <dsp:cNvSpPr/>
      </dsp:nvSpPr>
      <dsp:spPr>
        <a:xfrm>
          <a:off x="0" y="2197024"/>
          <a:ext cx="3005666" cy="18033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Youth in foster care experience higher rates of suspension and expulsion</a:t>
          </a:r>
        </a:p>
      </dsp:txBody>
      <dsp:txXfrm>
        <a:off x="0" y="2197024"/>
        <a:ext cx="3005666" cy="1803399"/>
      </dsp:txXfrm>
    </dsp:sp>
    <dsp:sp modelId="{EBC2FD7A-D802-0E42-B9C7-EEB56F2A4C86}">
      <dsp:nvSpPr>
        <dsp:cNvPr id="0" name=""/>
        <dsp:cNvSpPr/>
      </dsp:nvSpPr>
      <dsp:spPr>
        <a:xfrm>
          <a:off x="3306233" y="2197024"/>
          <a:ext cx="3005666" cy="18033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Between 2.5 and 3.5 times more likely to receive Special Education Services</a:t>
          </a:r>
        </a:p>
      </dsp:txBody>
      <dsp:txXfrm>
        <a:off x="3306233" y="2197024"/>
        <a:ext cx="3005666" cy="1803399"/>
      </dsp:txXfrm>
    </dsp:sp>
    <dsp:sp modelId="{28189712-3D7C-DE4C-A20A-9E8B56FC34B6}">
      <dsp:nvSpPr>
        <dsp:cNvPr id="0" name=""/>
        <dsp:cNvSpPr/>
      </dsp:nvSpPr>
      <dsp:spPr>
        <a:xfrm>
          <a:off x="6612466" y="2197024"/>
          <a:ext cx="3005666" cy="1803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Sometimes not recognized for Special Education Services in a timely manner</a:t>
          </a:r>
        </a:p>
      </dsp:txBody>
      <dsp:txXfrm>
        <a:off x="6612466" y="2197024"/>
        <a:ext cx="3005666" cy="1803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8A0AF-93AB-8E4F-A1FA-D9F43BD31333}">
      <dsp:nvSpPr>
        <dsp:cNvPr id="0" name=""/>
        <dsp:cNvSpPr/>
      </dsp:nvSpPr>
      <dsp:spPr>
        <a:xfrm>
          <a:off x="0" y="12403"/>
          <a:ext cx="5072076" cy="74077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B -3  resources and comprehensive strategies that address maltreatment recurrence.</a:t>
          </a:r>
        </a:p>
      </dsp:txBody>
      <dsp:txXfrm>
        <a:off x="36162" y="48565"/>
        <a:ext cx="4999752" cy="668451"/>
      </dsp:txXfrm>
    </dsp:sp>
    <dsp:sp modelId="{7DB1FB5B-96DB-7245-851E-18C0E6DEB547}">
      <dsp:nvSpPr>
        <dsp:cNvPr id="0" name=""/>
        <dsp:cNvSpPr/>
      </dsp:nvSpPr>
      <dsp:spPr>
        <a:xfrm>
          <a:off x="0" y="943345"/>
          <a:ext cx="5072076" cy="56909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Culturally Responsive, Accessible Resources:</a:t>
          </a:r>
        </a:p>
      </dsp:txBody>
      <dsp:txXfrm>
        <a:off x="27781" y="971126"/>
        <a:ext cx="5016514" cy="513535"/>
      </dsp:txXfrm>
    </dsp:sp>
    <dsp:sp modelId="{0B39BF4D-7A7C-7F43-9F5C-BCB12F3EB891}">
      <dsp:nvSpPr>
        <dsp:cNvPr id="0" name=""/>
        <dsp:cNvSpPr/>
      </dsp:nvSpPr>
      <dsp:spPr>
        <a:xfrm>
          <a:off x="193144" y="1550514"/>
          <a:ext cx="3873240" cy="2085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038" tIns="20320" rIns="113792" bIns="20320" numCol="1" spcCol="1270" anchor="t" anchorCtr="0">
          <a:noAutofit/>
        </a:bodyPr>
        <a:lstStyle/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Human Services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Education/Child  Development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Law Enforcement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Labor/Economic Opportunities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Immigration/naturalization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Mental and Behavioral Health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Medical Care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Faith Based Partnerships</a:t>
          </a:r>
        </a:p>
      </dsp:txBody>
      <dsp:txXfrm>
        <a:off x="193144" y="1550514"/>
        <a:ext cx="3873240" cy="2085525"/>
      </dsp:txXfrm>
    </dsp:sp>
    <dsp:sp modelId="{ACFBE9C8-425C-1241-A19B-51689B506280}">
      <dsp:nvSpPr>
        <dsp:cNvPr id="0" name=""/>
        <dsp:cNvSpPr/>
      </dsp:nvSpPr>
      <dsp:spPr>
        <a:xfrm>
          <a:off x="0" y="3788480"/>
          <a:ext cx="5072076" cy="68445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Economic Development </a:t>
          </a:r>
          <a:r>
            <a:rPr lang="en-US" sz="1600" kern="1200" dirty="0">
              <a:solidFill>
                <a:schemeClr val="tx1"/>
              </a:solidFill>
            </a:rPr>
            <a:t>to address double digit unemployment among African American Americans </a:t>
          </a:r>
        </a:p>
      </dsp:txBody>
      <dsp:txXfrm>
        <a:off x="33412" y="3821892"/>
        <a:ext cx="5005252" cy="617626"/>
      </dsp:txXfrm>
    </dsp:sp>
    <dsp:sp modelId="{056B2EFD-B2B8-8B4C-819D-56C6042445F4}">
      <dsp:nvSpPr>
        <dsp:cNvPr id="0" name=""/>
        <dsp:cNvSpPr/>
      </dsp:nvSpPr>
      <dsp:spPr>
        <a:xfrm>
          <a:off x="0" y="4660130"/>
          <a:ext cx="5072076" cy="63318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LIVING WAGES to address the working poor</a:t>
          </a:r>
        </a:p>
      </dsp:txBody>
      <dsp:txXfrm>
        <a:off x="30910" y="4691040"/>
        <a:ext cx="5010256" cy="5713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F9D08-87BD-1849-97E0-B9FF2E445A4D}">
      <dsp:nvSpPr>
        <dsp:cNvPr id="0" name=""/>
        <dsp:cNvSpPr/>
      </dsp:nvSpPr>
      <dsp:spPr>
        <a:xfrm>
          <a:off x="0" y="64966"/>
          <a:ext cx="2934714" cy="8880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Community-based parent support…</a:t>
          </a:r>
        </a:p>
      </dsp:txBody>
      <dsp:txXfrm>
        <a:off x="43350" y="108316"/>
        <a:ext cx="2848014" cy="801330"/>
      </dsp:txXfrm>
    </dsp:sp>
    <dsp:sp modelId="{903B1A72-132F-8C4D-9C75-B8D76E616A38}">
      <dsp:nvSpPr>
        <dsp:cNvPr id="0" name=""/>
        <dsp:cNvSpPr/>
      </dsp:nvSpPr>
      <dsp:spPr>
        <a:xfrm>
          <a:off x="0" y="1019236"/>
          <a:ext cx="2934714" cy="888030"/>
        </a:xfrm>
        <a:prstGeom prst="roundRect">
          <a:avLst/>
        </a:prstGeom>
        <a:gradFill rotWithShape="0">
          <a:gsLst>
            <a:gs pos="0">
              <a:schemeClr val="accent5">
                <a:hueOff val="-871962"/>
                <a:satOff val="5188"/>
                <a:lumOff val="2091"/>
                <a:alphaOff val="0"/>
                <a:tint val="96000"/>
                <a:lumMod val="100000"/>
              </a:schemeClr>
            </a:gs>
            <a:gs pos="78000">
              <a:schemeClr val="accent5">
                <a:hueOff val="-871962"/>
                <a:satOff val="5188"/>
                <a:lumOff val="209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Health Care Access</a:t>
          </a:r>
        </a:p>
      </dsp:txBody>
      <dsp:txXfrm>
        <a:off x="43350" y="1062586"/>
        <a:ext cx="2848014" cy="801330"/>
      </dsp:txXfrm>
    </dsp:sp>
    <dsp:sp modelId="{E52D4C46-69FD-1447-902E-446C5E35E6F7}">
      <dsp:nvSpPr>
        <dsp:cNvPr id="0" name=""/>
        <dsp:cNvSpPr/>
      </dsp:nvSpPr>
      <dsp:spPr>
        <a:xfrm>
          <a:off x="0" y="1973506"/>
          <a:ext cx="2934714" cy="888030"/>
        </a:xfrm>
        <a:prstGeom prst="roundRect">
          <a:avLst/>
        </a:prstGeom>
        <a:gradFill rotWithShape="0">
          <a:gsLst>
            <a:gs pos="0">
              <a:schemeClr val="accent5">
                <a:hueOff val="-1743925"/>
                <a:satOff val="10375"/>
                <a:lumOff val="4183"/>
                <a:alphaOff val="0"/>
                <a:tint val="96000"/>
                <a:lumMod val="100000"/>
              </a:schemeClr>
            </a:gs>
            <a:gs pos="78000">
              <a:schemeClr val="accent5">
                <a:hueOff val="-1743925"/>
                <a:satOff val="10375"/>
                <a:lumOff val="418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Racial Equity</a:t>
          </a:r>
        </a:p>
      </dsp:txBody>
      <dsp:txXfrm>
        <a:off x="43350" y="2016856"/>
        <a:ext cx="2848014" cy="801330"/>
      </dsp:txXfrm>
    </dsp:sp>
    <dsp:sp modelId="{EA75AA6A-5EC2-A64C-965E-FA5B3E9073A2}">
      <dsp:nvSpPr>
        <dsp:cNvPr id="0" name=""/>
        <dsp:cNvSpPr/>
      </dsp:nvSpPr>
      <dsp:spPr>
        <a:xfrm>
          <a:off x="0" y="2927776"/>
          <a:ext cx="2934714" cy="888030"/>
        </a:xfrm>
        <a:prstGeom prst="roundRect">
          <a:avLst/>
        </a:prstGeom>
        <a:gradFill rotWithShape="0">
          <a:gsLst>
            <a:gs pos="0">
              <a:schemeClr val="accent5">
                <a:hueOff val="-2615887"/>
                <a:satOff val="15563"/>
                <a:lumOff val="6274"/>
                <a:alphaOff val="0"/>
                <a:tint val="96000"/>
                <a:lumMod val="100000"/>
              </a:schemeClr>
            </a:gs>
            <a:gs pos="78000">
              <a:schemeClr val="accent5">
                <a:hueOff val="-2615887"/>
                <a:satOff val="15563"/>
                <a:lumOff val="627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Affordable Housing</a:t>
          </a:r>
        </a:p>
      </dsp:txBody>
      <dsp:txXfrm>
        <a:off x="43350" y="2971126"/>
        <a:ext cx="2848014" cy="8013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9A7A5-B892-2043-BAD9-1A9E741C5888}">
      <dsp:nvSpPr>
        <dsp:cNvPr id="0" name=""/>
        <dsp:cNvSpPr/>
      </dsp:nvSpPr>
      <dsp:spPr>
        <a:xfrm>
          <a:off x="2723366" y="508"/>
          <a:ext cx="2370302" cy="2370302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Educational Advocacy and Mentoring…</a:t>
          </a:r>
        </a:p>
      </dsp:txBody>
      <dsp:txXfrm>
        <a:off x="3315942" y="508"/>
        <a:ext cx="1185151" cy="1955499"/>
      </dsp:txXfrm>
    </dsp:sp>
    <dsp:sp modelId="{EA6BD0CD-CB0D-1149-9EB3-03084DC2BFF9}">
      <dsp:nvSpPr>
        <dsp:cNvPr id="0" name=""/>
        <dsp:cNvSpPr/>
      </dsp:nvSpPr>
      <dsp:spPr>
        <a:xfrm rot="5400000">
          <a:off x="4509506" y="1786648"/>
          <a:ext cx="2370302" cy="2370302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shade val="80000"/>
            <a:hueOff val="-142942"/>
            <a:satOff val="-10715"/>
            <a:lumOff val="109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1/3 of children in care ages 6-10 missed 10+ days in school</a:t>
          </a:r>
        </a:p>
      </dsp:txBody>
      <dsp:txXfrm rot="-5400000">
        <a:off x="4924309" y="2379224"/>
        <a:ext cx="1955499" cy="1185151"/>
      </dsp:txXfrm>
    </dsp:sp>
    <dsp:sp modelId="{EFAB8373-0DD5-5E40-8EDD-C51A14A27440}">
      <dsp:nvSpPr>
        <dsp:cNvPr id="0" name=""/>
        <dsp:cNvSpPr/>
      </dsp:nvSpPr>
      <dsp:spPr>
        <a:xfrm rot="10800000">
          <a:off x="2723366" y="3572788"/>
          <a:ext cx="2370302" cy="2370302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shade val="80000"/>
            <a:hueOff val="-285884"/>
            <a:satOff val="-21431"/>
            <a:lumOff val="219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50%+ ages 11-17 missed 10+ days in school</a:t>
          </a:r>
        </a:p>
      </dsp:txBody>
      <dsp:txXfrm rot="10800000">
        <a:off x="3315941" y="3987591"/>
        <a:ext cx="1185151" cy="1955499"/>
      </dsp:txXfrm>
    </dsp:sp>
    <dsp:sp modelId="{BE51B8F8-BFAC-024D-B618-9D3DBB252AE7}">
      <dsp:nvSpPr>
        <dsp:cNvPr id="0" name=""/>
        <dsp:cNvSpPr/>
      </dsp:nvSpPr>
      <dsp:spPr>
        <a:xfrm rot="16200000">
          <a:off x="937226" y="1786648"/>
          <a:ext cx="2370302" cy="2370302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shade val="80000"/>
            <a:hueOff val="-428826"/>
            <a:satOff val="-32146"/>
            <a:lumOff val="328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1/3 of children in care ages 3-5 – evidence of a developmental delay</a:t>
          </a:r>
        </a:p>
      </dsp:txBody>
      <dsp:txXfrm rot="5400000">
        <a:off x="937226" y="2379223"/>
        <a:ext cx="1955499" cy="1185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0.07284</cdr:x>
      <cdr:y>0.88469</cdr:y>
    </cdr:from>
    <cdr:to>
      <cdr:x>0.17366</cdr:x>
      <cdr:y>0.94233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12843A5-2DA6-9D46-8F91-7488E4FC69A0}"/>
            </a:ext>
          </a:extLst>
        </cdr:cNvPr>
        <cdr:cNvSpPr txBox="1"/>
      </cdr:nvSpPr>
      <cdr:spPr>
        <a:xfrm xmlns:a="http://schemas.openxmlformats.org/drawingml/2006/main">
          <a:off x="646294" y="4245438"/>
          <a:ext cx="894554" cy="2766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/>
            <a:t>Champaign</a:t>
          </a:r>
        </a:p>
      </cdr:txBody>
    </cdr:sp>
  </cdr:relSizeAnchor>
  <cdr:relSizeAnchor xmlns:cdr="http://schemas.openxmlformats.org/drawingml/2006/chartDrawing">
    <cdr:from>
      <cdr:x>0.20238</cdr:x>
      <cdr:y>0.88204</cdr:y>
    </cdr:from>
    <cdr:to>
      <cdr:x>0.28039</cdr:x>
      <cdr:y>0.93119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1795644" y="4232721"/>
          <a:ext cx="692150" cy="235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Coles</a:t>
          </a:r>
        </a:p>
      </cdr:txBody>
    </cdr:sp>
  </cdr:relSizeAnchor>
  <cdr:relSizeAnchor xmlns:cdr="http://schemas.openxmlformats.org/drawingml/2006/chartDrawing">
    <cdr:from>
      <cdr:x>0.55235</cdr:x>
      <cdr:y>0.88393</cdr:y>
    </cdr:from>
    <cdr:to>
      <cdr:x>0.62821</cdr:x>
      <cdr:y>0.93308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4900794" y="4241791"/>
          <a:ext cx="673100" cy="235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Peoria</a:t>
          </a:r>
        </a:p>
      </cdr:txBody>
    </cdr:sp>
  </cdr:relSizeAnchor>
  <cdr:relSizeAnchor xmlns:cdr="http://schemas.openxmlformats.org/drawingml/2006/chartDrawing">
    <cdr:from>
      <cdr:x>0.43641</cdr:x>
      <cdr:y>0.88393</cdr:y>
    </cdr:from>
    <cdr:to>
      <cdr:x>0.51156</cdr:x>
      <cdr:y>0.93308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3872093" y="4241791"/>
          <a:ext cx="666751" cy="235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McLean</a:t>
          </a:r>
        </a:p>
      </cdr:txBody>
    </cdr:sp>
  </cdr:relSizeAnchor>
  <cdr:relSizeAnchor xmlns:cdr="http://schemas.openxmlformats.org/drawingml/2006/chartDrawing">
    <cdr:from>
      <cdr:x>0.31832</cdr:x>
      <cdr:y>0.88204</cdr:y>
    </cdr:from>
    <cdr:to>
      <cdr:x>0.39419</cdr:x>
      <cdr:y>0.93119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2824344" y="4232721"/>
          <a:ext cx="673100" cy="235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Macon</a:t>
          </a:r>
        </a:p>
      </cdr:txBody>
    </cdr:sp>
  </cdr:relSizeAnchor>
  <cdr:relSizeAnchor xmlns:cdr="http://schemas.openxmlformats.org/drawingml/2006/chartDrawing">
    <cdr:from>
      <cdr:x>0.89373</cdr:x>
      <cdr:y>0.88583</cdr:y>
    </cdr:from>
    <cdr:to>
      <cdr:x>0.99035</cdr:x>
      <cdr:y>0.93497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7929744" y="4250909"/>
          <a:ext cx="857250" cy="235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Vermillion</a:t>
          </a:r>
        </a:p>
      </cdr:txBody>
    </cdr:sp>
  </cdr:relSizeAnchor>
  <cdr:relSizeAnchor xmlns:cdr="http://schemas.openxmlformats.org/drawingml/2006/chartDrawing">
    <cdr:from>
      <cdr:x>0.65684</cdr:x>
      <cdr:y>0.88582</cdr:y>
    </cdr:from>
    <cdr:to>
      <cdr:x>0.75704</cdr:x>
      <cdr:y>0.93497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5827894" y="4250861"/>
          <a:ext cx="889000" cy="235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Rock Island</a:t>
          </a:r>
        </a:p>
      </cdr:txBody>
    </cdr:sp>
  </cdr:relSizeAnchor>
  <cdr:relSizeAnchor xmlns:cdr="http://schemas.openxmlformats.org/drawingml/2006/chartDrawing">
    <cdr:from>
      <cdr:x>0.77851</cdr:x>
      <cdr:y>0.88771</cdr:y>
    </cdr:from>
    <cdr:to>
      <cdr:x>0.87155</cdr:x>
      <cdr:y>0.93686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5312EAFA-0CB9-6B4A-947B-661EA6A87F93}"/>
            </a:ext>
          </a:extLst>
        </cdr:cNvPr>
        <cdr:cNvSpPr txBox="1"/>
      </cdr:nvSpPr>
      <cdr:spPr>
        <a:xfrm xmlns:a="http://schemas.openxmlformats.org/drawingml/2006/main">
          <a:off x="6907394" y="4259930"/>
          <a:ext cx="825500" cy="235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Sangamon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0.88242</cdr:x>
      <cdr:y>0.85705</cdr:y>
    </cdr:from>
    <cdr:to>
      <cdr:x>0.99071</cdr:x>
      <cdr:y>0.91387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C70B021-29C1-8247-A34F-04033F9D1D83}"/>
            </a:ext>
          </a:extLst>
        </cdr:cNvPr>
        <cdr:cNvSpPr txBox="1"/>
      </cdr:nvSpPr>
      <cdr:spPr>
        <a:xfrm xmlns:a="http://schemas.openxmlformats.org/drawingml/2006/main">
          <a:off x="4367264" y="2810829"/>
          <a:ext cx="535944" cy="1863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Vermillion</a:t>
          </a:r>
        </a:p>
      </cdr:txBody>
    </cdr:sp>
  </cdr:relSizeAnchor>
  <cdr:relSizeAnchor xmlns:cdr="http://schemas.openxmlformats.org/drawingml/2006/chartDrawing">
    <cdr:from>
      <cdr:x>0.63206</cdr:x>
      <cdr:y>0.85841</cdr:y>
    </cdr:from>
    <cdr:to>
      <cdr:x>0.75578</cdr:x>
      <cdr:y>0.91187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744A155-D5FE-7E4F-A406-B3B12369F5C8}"/>
            </a:ext>
          </a:extLst>
        </cdr:cNvPr>
        <cdr:cNvSpPr txBox="1"/>
      </cdr:nvSpPr>
      <cdr:spPr>
        <a:xfrm xmlns:a="http://schemas.openxmlformats.org/drawingml/2006/main">
          <a:off x="3128181" y="2815290"/>
          <a:ext cx="612320" cy="175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Rock</a:t>
          </a:r>
          <a:r>
            <a:rPr lang="en-US" sz="1000" baseline="0"/>
            <a:t> Island</a:t>
          </a:r>
          <a:endParaRPr lang="en-US" sz="1000"/>
        </a:p>
      </cdr:txBody>
    </cdr:sp>
  </cdr:relSizeAnchor>
  <cdr:relSizeAnchor xmlns:cdr="http://schemas.openxmlformats.org/drawingml/2006/chartDrawing">
    <cdr:from>
      <cdr:x>0.53492</cdr:x>
      <cdr:y>0.8634</cdr:y>
    </cdr:from>
    <cdr:to>
      <cdr:x>0.62075</cdr:x>
      <cdr:y>0.90596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5690BE1-913B-714D-8851-050A2EBE6729}"/>
            </a:ext>
          </a:extLst>
        </cdr:cNvPr>
        <cdr:cNvSpPr txBox="1"/>
      </cdr:nvSpPr>
      <cdr:spPr>
        <a:xfrm xmlns:a="http://schemas.openxmlformats.org/drawingml/2006/main">
          <a:off x="2647399" y="2831652"/>
          <a:ext cx="424789" cy="139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Peoria</a:t>
          </a:r>
        </a:p>
      </cdr:txBody>
    </cdr:sp>
  </cdr:relSizeAnchor>
  <cdr:relSizeAnchor xmlns:cdr="http://schemas.openxmlformats.org/drawingml/2006/chartDrawing">
    <cdr:from>
      <cdr:x>0.41542</cdr:x>
      <cdr:y>0.86456</cdr:y>
    </cdr:from>
    <cdr:to>
      <cdr:x>0.50125</cdr:x>
      <cdr:y>0.90712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D1B5026-7C4B-A94D-97A9-E97A670C28FC}"/>
            </a:ext>
          </a:extLst>
        </cdr:cNvPr>
        <cdr:cNvSpPr txBox="1"/>
      </cdr:nvSpPr>
      <cdr:spPr>
        <a:xfrm xmlns:a="http://schemas.openxmlformats.org/drawingml/2006/main">
          <a:off x="2055976" y="2835476"/>
          <a:ext cx="424789" cy="139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/>
            <a:t>McLean</a:t>
          </a:r>
        </a:p>
      </cdr:txBody>
    </cdr:sp>
  </cdr:relSizeAnchor>
  <cdr:relSizeAnchor xmlns:cdr="http://schemas.openxmlformats.org/drawingml/2006/chartDrawing">
    <cdr:from>
      <cdr:x>0.29603</cdr:x>
      <cdr:y>0.86128</cdr:y>
    </cdr:from>
    <cdr:to>
      <cdr:x>0.38186</cdr:x>
      <cdr:y>0.90384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2AA8CC1-0061-5341-B220-6CC2238FA6A0}"/>
            </a:ext>
          </a:extLst>
        </cdr:cNvPr>
        <cdr:cNvSpPr txBox="1"/>
      </cdr:nvSpPr>
      <cdr:spPr>
        <a:xfrm xmlns:a="http://schemas.openxmlformats.org/drawingml/2006/main">
          <a:off x="1465092" y="2824703"/>
          <a:ext cx="424789" cy="139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Macon</a:t>
          </a:r>
        </a:p>
      </cdr:txBody>
    </cdr:sp>
  </cdr:relSizeAnchor>
  <cdr:relSizeAnchor xmlns:cdr="http://schemas.openxmlformats.org/drawingml/2006/chartDrawing">
    <cdr:from>
      <cdr:x>0.18142</cdr:x>
      <cdr:y>0.85964</cdr:y>
    </cdr:from>
    <cdr:to>
      <cdr:x>0.26725</cdr:x>
      <cdr:y>0.9022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35DFAEC7-2854-1343-ADDF-9CD36A5BFCA3}"/>
            </a:ext>
          </a:extLst>
        </cdr:cNvPr>
        <cdr:cNvSpPr txBox="1"/>
      </cdr:nvSpPr>
      <cdr:spPr>
        <a:xfrm xmlns:a="http://schemas.openxmlformats.org/drawingml/2006/main">
          <a:off x="897873" y="2819334"/>
          <a:ext cx="424789" cy="139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Coles</a:t>
          </a:r>
        </a:p>
      </cdr:txBody>
    </cdr:sp>
  </cdr:relSizeAnchor>
  <cdr:relSizeAnchor xmlns:cdr="http://schemas.openxmlformats.org/drawingml/2006/chartDrawing">
    <cdr:from>
      <cdr:x>0.03389</cdr:x>
      <cdr:y>0.85726</cdr:y>
    </cdr:from>
    <cdr:to>
      <cdr:x>0.15239</cdr:x>
      <cdr:y>0.90586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0AA11B86-4ED7-DA49-8498-A6F7FB9BCD6D}"/>
            </a:ext>
          </a:extLst>
        </cdr:cNvPr>
        <cdr:cNvSpPr txBox="1"/>
      </cdr:nvSpPr>
      <cdr:spPr>
        <a:xfrm xmlns:a="http://schemas.openxmlformats.org/drawingml/2006/main">
          <a:off x="282581" y="4174609"/>
          <a:ext cx="988149" cy="2366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/>
            <a:t>Champaign</a:t>
          </a:r>
        </a:p>
      </cdr:txBody>
    </cdr:sp>
  </cdr:relSizeAnchor>
  <cdr:relSizeAnchor xmlns:cdr="http://schemas.openxmlformats.org/drawingml/2006/chartDrawing">
    <cdr:from>
      <cdr:x>0.76329</cdr:x>
      <cdr:y>0.85716</cdr:y>
    </cdr:from>
    <cdr:to>
      <cdr:x>0.87656</cdr:x>
      <cdr:y>0.90786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305E0F49-3DFE-EC48-A608-2D3788CE7EAD}"/>
            </a:ext>
          </a:extLst>
        </cdr:cNvPr>
        <cdr:cNvSpPr txBox="1"/>
      </cdr:nvSpPr>
      <cdr:spPr>
        <a:xfrm xmlns:a="http://schemas.openxmlformats.org/drawingml/2006/main">
          <a:off x="3777676" y="2811200"/>
          <a:ext cx="560601" cy="166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Sangamon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0.89866</cdr:x>
      <cdr:y>0.87602</cdr:y>
    </cdr:from>
    <cdr:to>
      <cdr:x>1</cdr:x>
      <cdr:y>0.91835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C70B021-29C1-8247-A34F-04033F9D1D83}"/>
            </a:ext>
          </a:extLst>
        </cdr:cNvPr>
        <cdr:cNvSpPr txBox="1"/>
      </cdr:nvSpPr>
      <cdr:spPr>
        <a:xfrm xmlns:a="http://schemas.openxmlformats.org/drawingml/2006/main">
          <a:off x="4794880" y="2879525"/>
          <a:ext cx="540731" cy="139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Vermillion</a:t>
          </a:r>
        </a:p>
      </cdr:txBody>
    </cdr:sp>
  </cdr:relSizeAnchor>
  <cdr:relSizeAnchor xmlns:cdr="http://schemas.openxmlformats.org/drawingml/2006/chartDrawing">
    <cdr:from>
      <cdr:x>0.64133</cdr:x>
      <cdr:y>0.87904</cdr:y>
    </cdr:from>
    <cdr:to>
      <cdr:x>0.76802</cdr:x>
      <cdr:y>0.92136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744A155-D5FE-7E4F-A406-B3B12369F5C8}"/>
            </a:ext>
          </a:extLst>
        </cdr:cNvPr>
        <cdr:cNvSpPr txBox="1"/>
      </cdr:nvSpPr>
      <cdr:spPr>
        <a:xfrm xmlns:a="http://schemas.openxmlformats.org/drawingml/2006/main">
          <a:off x="3421888" y="2889438"/>
          <a:ext cx="675942" cy="139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Rock</a:t>
          </a:r>
          <a:r>
            <a:rPr lang="en-US" sz="1000" baseline="0"/>
            <a:t> Island</a:t>
          </a:r>
          <a:endParaRPr lang="en-US" sz="1000"/>
        </a:p>
      </cdr:txBody>
    </cdr:sp>
  </cdr:relSizeAnchor>
  <cdr:relSizeAnchor xmlns:cdr="http://schemas.openxmlformats.org/drawingml/2006/chartDrawing">
    <cdr:from>
      <cdr:x>0.54241</cdr:x>
      <cdr:y>0.87305</cdr:y>
    </cdr:from>
    <cdr:to>
      <cdr:x>0.62844</cdr:x>
      <cdr:y>0.9248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5690BE1-913B-714D-8851-050A2EBE6729}"/>
            </a:ext>
          </a:extLst>
        </cdr:cNvPr>
        <cdr:cNvSpPr txBox="1"/>
      </cdr:nvSpPr>
      <cdr:spPr>
        <a:xfrm xmlns:a="http://schemas.openxmlformats.org/drawingml/2006/main">
          <a:off x="2894093" y="2869757"/>
          <a:ext cx="459023" cy="170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Peoria</a:t>
          </a:r>
        </a:p>
      </cdr:txBody>
    </cdr:sp>
  </cdr:relSizeAnchor>
  <cdr:relSizeAnchor xmlns:cdr="http://schemas.openxmlformats.org/drawingml/2006/chartDrawing">
    <cdr:from>
      <cdr:x>0.42558</cdr:x>
      <cdr:y>0.8752</cdr:y>
    </cdr:from>
    <cdr:to>
      <cdr:x>0.5116</cdr:x>
      <cdr:y>0.91753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D1B5026-7C4B-A94D-97A9-E97A670C28FC}"/>
            </a:ext>
          </a:extLst>
        </cdr:cNvPr>
        <cdr:cNvSpPr txBox="1"/>
      </cdr:nvSpPr>
      <cdr:spPr>
        <a:xfrm xmlns:a="http://schemas.openxmlformats.org/drawingml/2006/main">
          <a:off x="2270740" y="2876816"/>
          <a:ext cx="458969" cy="139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McLean</a:t>
          </a:r>
        </a:p>
      </cdr:txBody>
    </cdr:sp>
  </cdr:relSizeAnchor>
  <cdr:relSizeAnchor xmlns:cdr="http://schemas.openxmlformats.org/drawingml/2006/chartDrawing">
    <cdr:from>
      <cdr:x>0.30387</cdr:x>
      <cdr:y>0.87693</cdr:y>
    </cdr:from>
    <cdr:to>
      <cdr:x>0.3899</cdr:x>
      <cdr:y>0.91925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2AA8CC1-0061-5341-B220-6CC2238FA6A0}"/>
            </a:ext>
          </a:extLst>
        </cdr:cNvPr>
        <cdr:cNvSpPr txBox="1"/>
      </cdr:nvSpPr>
      <cdr:spPr>
        <a:xfrm xmlns:a="http://schemas.openxmlformats.org/drawingml/2006/main">
          <a:off x="1621341" y="2882511"/>
          <a:ext cx="459023" cy="139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Macon</a:t>
          </a:r>
        </a:p>
      </cdr:txBody>
    </cdr:sp>
  </cdr:relSizeAnchor>
  <cdr:relSizeAnchor xmlns:cdr="http://schemas.openxmlformats.org/drawingml/2006/chartDrawing">
    <cdr:from>
      <cdr:x>0.18929</cdr:x>
      <cdr:y>0.87269</cdr:y>
    </cdr:from>
    <cdr:to>
      <cdr:x>0.27532</cdr:x>
      <cdr:y>0.92646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35DFAEC7-2854-1343-ADDF-9CD36A5BFCA3}"/>
            </a:ext>
          </a:extLst>
        </cdr:cNvPr>
        <cdr:cNvSpPr txBox="1"/>
      </cdr:nvSpPr>
      <cdr:spPr>
        <a:xfrm xmlns:a="http://schemas.openxmlformats.org/drawingml/2006/main">
          <a:off x="1009960" y="2868576"/>
          <a:ext cx="459023" cy="176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Coles</a:t>
          </a:r>
        </a:p>
      </cdr:txBody>
    </cdr:sp>
  </cdr:relSizeAnchor>
  <cdr:relSizeAnchor xmlns:cdr="http://schemas.openxmlformats.org/drawingml/2006/chartDrawing">
    <cdr:from>
      <cdr:x>0.05437</cdr:x>
      <cdr:y>0.86962</cdr:y>
    </cdr:from>
    <cdr:to>
      <cdr:x>0.16681</cdr:x>
      <cdr:y>0.92149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0AA11B86-4ED7-DA49-8498-A6F7FB9BCD6D}"/>
            </a:ext>
          </a:extLst>
        </cdr:cNvPr>
        <cdr:cNvSpPr txBox="1"/>
      </cdr:nvSpPr>
      <cdr:spPr>
        <a:xfrm xmlns:a="http://schemas.openxmlformats.org/drawingml/2006/main">
          <a:off x="290103" y="2858476"/>
          <a:ext cx="599954" cy="1704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Champaign</a:t>
          </a:r>
        </a:p>
      </cdr:txBody>
    </cdr:sp>
  </cdr:relSizeAnchor>
  <cdr:relSizeAnchor xmlns:cdr="http://schemas.openxmlformats.org/drawingml/2006/chartDrawing">
    <cdr:from>
      <cdr:x>0.77113</cdr:x>
      <cdr:y>0.87581</cdr:y>
    </cdr:from>
    <cdr:to>
      <cdr:x>0.87819</cdr:x>
      <cdr:y>0.91814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305E0F49-3DFE-EC48-A608-2D3788CE7EAD}"/>
            </a:ext>
          </a:extLst>
        </cdr:cNvPr>
        <cdr:cNvSpPr txBox="1"/>
      </cdr:nvSpPr>
      <cdr:spPr>
        <a:xfrm xmlns:a="http://schemas.openxmlformats.org/drawingml/2006/main">
          <a:off x="4114449" y="2878821"/>
          <a:ext cx="571209" cy="139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Sangamon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0.16753</cdr:x>
      <cdr:y>0.86865</cdr:y>
    </cdr:from>
    <cdr:to>
      <cdr:x>0.32163</cdr:x>
      <cdr:y>0.92549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6E7BB44-F302-DE4E-91B5-DE7DC04DF1CF}"/>
            </a:ext>
          </a:extLst>
        </cdr:cNvPr>
        <cdr:cNvSpPr txBox="1"/>
      </cdr:nvSpPr>
      <cdr:spPr>
        <a:xfrm xmlns:a="http://schemas.openxmlformats.org/drawingml/2006/main">
          <a:off x="1421967" y="3476560"/>
          <a:ext cx="1307910" cy="227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300" dirty="0"/>
            <a:t>Black</a:t>
          </a:r>
        </a:p>
      </cdr:txBody>
    </cdr:sp>
  </cdr:relSizeAnchor>
  <cdr:relSizeAnchor xmlns:cdr="http://schemas.openxmlformats.org/drawingml/2006/chartDrawing">
    <cdr:from>
      <cdr:x>0.4571</cdr:x>
      <cdr:y>0.8652</cdr:y>
    </cdr:from>
    <cdr:to>
      <cdr:x>0.6112</cdr:x>
      <cdr:y>0.92203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4683B026-31A2-BA47-B99A-06B1A7937FD3}"/>
            </a:ext>
          </a:extLst>
        </cdr:cNvPr>
        <cdr:cNvSpPr txBox="1"/>
      </cdr:nvSpPr>
      <cdr:spPr>
        <a:xfrm xmlns:a="http://schemas.openxmlformats.org/drawingml/2006/main">
          <a:off x="3879755" y="3462740"/>
          <a:ext cx="1307910" cy="227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300"/>
            <a:t>White</a:t>
          </a:r>
        </a:p>
      </cdr:txBody>
    </cdr:sp>
  </cdr:relSizeAnchor>
  <cdr:relSizeAnchor xmlns:cdr="http://schemas.openxmlformats.org/drawingml/2006/chartDrawing">
    <cdr:from>
      <cdr:x>0.75859</cdr:x>
      <cdr:y>0.8652</cdr:y>
    </cdr:from>
    <cdr:to>
      <cdr:x>0.91268</cdr:x>
      <cdr:y>0.92203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2C7EE1C0-23C4-0243-B572-1D64B8B1B369}"/>
            </a:ext>
          </a:extLst>
        </cdr:cNvPr>
        <cdr:cNvSpPr txBox="1"/>
      </cdr:nvSpPr>
      <cdr:spPr>
        <a:xfrm xmlns:a="http://schemas.openxmlformats.org/drawingml/2006/main">
          <a:off x="6438710" y="3462740"/>
          <a:ext cx="1307910" cy="227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300" dirty="0"/>
            <a:t>Hispanic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0.05789</cdr:x>
      <cdr:y>0.82186</cdr:y>
    </cdr:from>
    <cdr:to>
      <cdr:x>0.17957</cdr:x>
      <cdr:y>0.90369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67943BE7-E7C9-B5D7-CED1-C6167BEF73A2}"/>
            </a:ext>
          </a:extLst>
        </cdr:cNvPr>
        <cdr:cNvSpPr txBox="1"/>
      </cdr:nvSpPr>
      <cdr:spPr>
        <a:xfrm xmlns:a="http://schemas.openxmlformats.org/drawingml/2006/main">
          <a:off x="382104" y="3906089"/>
          <a:ext cx="803143" cy="388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Law Enforcement</a:t>
          </a:r>
        </a:p>
      </cdr:txBody>
    </cdr:sp>
  </cdr:relSizeAnchor>
  <cdr:relSizeAnchor xmlns:cdr="http://schemas.openxmlformats.org/drawingml/2006/chartDrawing">
    <cdr:from>
      <cdr:x>0.17352</cdr:x>
      <cdr:y>0.82405</cdr:y>
    </cdr:from>
    <cdr:to>
      <cdr:x>0.26985</cdr:x>
      <cdr:y>0.89846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F7BFCBA0-120A-3EEF-CC16-B7FB876C7BA7}"/>
            </a:ext>
          </a:extLst>
        </cdr:cNvPr>
        <cdr:cNvSpPr txBox="1"/>
      </cdr:nvSpPr>
      <cdr:spPr>
        <a:xfrm xmlns:a="http://schemas.openxmlformats.org/drawingml/2006/main">
          <a:off x="1145346" y="3916510"/>
          <a:ext cx="635809" cy="353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Medical</a:t>
          </a:r>
          <a:r>
            <a:rPr lang="en-US" sz="900" baseline="0"/>
            <a:t> Reporter</a:t>
          </a:r>
          <a:endParaRPr lang="en-US" sz="900"/>
        </a:p>
      </cdr:txBody>
    </cdr:sp>
  </cdr:relSizeAnchor>
  <cdr:relSizeAnchor xmlns:cdr="http://schemas.openxmlformats.org/drawingml/2006/chartDrawing">
    <cdr:from>
      <cdr:x>0.68146</cdr:x>
      <cdr:y>0.82453</cdr:y>
    </cdr:from>
    <cdr:to>
      <cdr:x>0.76639</cdr:x>
      <cdr:y>0.89672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37B16253-B1AA-5F6B-F8D2-03E266345EB6}"/>
            </a:ext>
          </a:extLst>
        </cdr:cNvPr>
        <cdr:cNvSpPr txBox="1"/>
      </cdr:nvSpPr>
      <cdr:spPr>
        <a:xfrm xmlns:a="http://schemas.openxmlformats.org/drawingml/2006/main">
          <a:off x="4498087" y="3918778"/>
          <a:ext cx="560561" cy="343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Social Services</a:t>
          </a:r>
        </a:p>
      </cdr:txBody>
    </cdr:sp>
  </cdr:relSizeAnchor>
  <cdr:relSizeAnchor xmlns:cdr="http://schemas.openxmlformats.org/drawingml/2006/chartDrawing">
    <cdr:from>
      <cdr:x>0.58419</cdr:x>
      <cdr:y>0.82705</cdr:y>
    </cdr:from>
    <cdr:to>
      <cdr:x>0.65856</cdr:x>
      <cdr:y>0.87058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BDE556CD-C501-3DD7-11E9-366F81B620DD}"/>
            </a:ext>
          </a:extLst>
        </cdr:cNvPr>
        <cdr:cNvSpPr txBox="1"/>
      </cdr:nvSpPr>
      <cdr:spPr>
        <a:xfrm xmlns:a="http://schemas.openxmlformats.org/drawingml/2006/main">
          <a:off x="3856016" y="3930759"/>
          <a:ext cx="490853" cy="206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School</a:t>
          </a:r>
        </a:p>
      </cdr:txBody>
    </cdr:sp>
  </cdr:relSizeAnchor>
  <cdr:relSizeAnchor xmlns:cdr="http://schemas.openxmlformats.org/drawingml/2006/chartDrawing">
    <cdr:from>
      <cdr:x>0.47628</cdr:x>
      <cdr:y>0.82531</cdr:y>
    </cdr:from>
    <cdr:to>
      <cdr:x>0.56702</cdr:x>
      <cdr:y>0.89846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966ECA90-5174-F450-4C61-A0FD1F267821}"/>
            </a:ext>
          </a:extLst>
        </cdr:cNvPr>
        <cdr:cNvSpPr txBox="1"/>
      </cdr:nvSpPr>
      <cdr:spPr>
        <a:xfrm xmlns:a="http://schemas.openxmlformats.org/drawingml/2006/main">
          <a:off x="3143761" y="3922476"/>
          <a:ext cx="598923" cy="347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Licensed</a:t>
          </a:r>
          <a:r>
            <a:rPr lang="en-US" sz="900" baseline="0"/>
            <a:t> Provider</a:t>
          </a:r>
          <a:endParaRPr lang="en-US" sz="900"/>
        </a:p>
      </cdr:txBody>
    </cdr:sp>
  </cdr:relSizeAnchor>
  <cdr:relSizeAnchor xmlns:cdr="http://schemas.openxmlformats.org/drawingml/2006/chartDrawing">
    <cdr:from>
      <cdr:x>0.37085</cdr:x>
      <cdr:y>0.82231</cdr:y>
    </cdr:from>
    <cdr:to>
      <cdr:x>0.46922</cdr:x>
      <cdr:y>0.9002</cdr:y>
    </cdr:to>
    <cdr:sp macro="" textlink="">
      <cdr:nvSpPr>
        <cdr:cNvPr id="16" name="TextBox 1">
          <a:extLst xmlns:a="http://schemas.openxmlformats.org/drawingml/2006/main">
            <a:ext uri="{FF2B5EF4-FFF2-40B4-BE49-F238E27FC236}">
              <a16:creationId xmlns:a16="http://schemas.microsoft.com/office/drawing/2014/main" id="{D721615D-76FB-E8FF-96BC-94EF87581FAE}"/>
            </a:ext>
          </a:extLst>
        </cdr:cNvPr>
        <cdr:cNvSpPr txBox="1"/>
      </cdr:nvSpPr>
      <cdr:spPr>
        <a:xfrm xmlns:a="http://schemas.openxmlformats.org/drawingml/2006/main">
          <a:off x="2447860" y="3908227"/>
          <a:ext cx="649259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DCFS Employee</a:t>
          </a:r>
        </a:p>
      </cdr:txBody>
    </cdr:sp>
  </cdr:relSizeAnchor>
  <cdr:relSizeAnchor xmlns:cdr="http://schemas.openxmlformats.org/drawingml/2006/chartDrawing">
    <cdr:from>
      <cdr:x>0.27202</cdr:x>
      <cdr:y>0.8258</cdr:y>
    </cdr:from>
    <cdr:to>
      <cdr:x>0.37016</cdr:x>
      <cdr:y>0.90369</cdr:y>
    </cdr:to>
    <cdr:sp macro="" textlink="">
      <cdr:nvSpPr>
        <cdr:cNvPr id="17" name="TextBox 1">
          <a:extLst xmlns:a="http://schemas.openxmlformats.org/drawingml/2006/main">
            <a:ext uri="{FF2B5EF4-FFF2-40B4-BE49-F238E27FC236}">
              <a16:creationId xmlns:a16="http://schemas.microsoft.com/office/drawing/2014/main" id="{AD974C0E-9248-5135-FAE8-F2F6245100E0}"/>
            </a:ext>
          </a:extLst>
        </cdr:cNvPr>
        <cdr:cNvSpPr txBox="1"/>
      </cdr:nvSpPr>
      <cdr:spPr>
        <a:xfrm xmlns:a="http://schemas.openxmlformats.org/drawingml/2006/main">
          <a:off x="1795490" y="3924792"/>
          <a:ext cx="647783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Court Personnel</a:t>
          </a:r>
        </a:p>
      </cdr:txBody>
    </cdr:sp>
  </cdr:relSizeAnchor>
  <cdr:relSizeAnchor xmlns:cdr="http://schemas.openxmlformats.org/drawingml/2006/chartDrawing">
    <cdr:from>
      <cdr:x>0.87284</cdr:x>
      <cdr:y>0.8193</cdr:y>
    </cdr:from>
    <cdr:to>
      <cdr:x>0.9783</cdr:x>
      <cdr:y>0.88626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:a16="http://schemas.microsoft.com/office/drawing/2014/main" id="{F799E5FB-B25C-D3C7-24C3-4CB73282E6D4}"/>
            </a:ext>
          </a:extLst>
        </cdr:cNvPr>
        <cdr:cNvSpPr txBox="1"/>
      </cdr:nvSpPr>
      <cdr:spPr>
        <a:xfrm xmlns:a="http://schemas.openxmlformats.org/drawingml/2006/main">
          <a:off x="5761305" y="3893930"/>
          <a:ext cx="696071" cy="318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Non-mandated</a:t>
          </a:r>
        </a:p>
      </cdr:txBody>
    </cdr:sp>
  </cdr:relSizeAnchor>
  <cdr:relSizeAnchor xmlns:cdr="http://schemas.openxmlformats.org/drawingml/2006/chartDrawing">
    <cdr:from>
      <cdr:x>0.78563</cdr:x>
      <cdr:y>0.82802</cdr:y>
    </cdr:from>
    <cdr:to>
      <cdr:x>0.86921</cdr:x>
      <cdr:y>0.87406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FAC0E682-0A56-F5E7-5301-E54CA08B6B93}"/>
            </a:ext>
          </a:extLst>
        </cdr:cNvPr>
        <cdr:cNvSpPr txBox="1"/>
      </cdr:nvSpPr>
      <cdr:spPr>
        <a:xfrm xmlns:a="http://schemas.openxmlformats.org/drawingml/2006/main">
          <a:off x="5185649" y="3935344"/>
          <a:ext cx="551673" cy="218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Family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0.06661</cdr:x>
      <cdr:y>0.84363</cdr:y>
    </cdr:from>
    <cdr:to>
      <cdr:x>0.18816</cdr:x>
      <cdr:y>0.92571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7943BE7-E7C9-B5D7-CED1-C6167BEF73A2}"/>
            </a:ext>
          </a:extLst>
        </cdr:cNvPr>
        <cdr:cNvSpPr txBox="1"/>
      </cdr:nvSpPr>
      <cdr:spPr>
        <a:xfrm xmlns:a="http://schemas.openxmlformats.org/drawingml/2006/main">
          <a:off x="440083" y="3997198"/>
          <a:ext cx="803143" cy="388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Law Enforcement</a:t>
          </a:r>
        </a:p>
      </cdr:txBody>
    </cdr:sp>
  </cdr:relSizeAnchor>
  <cdr:relSizeAnchor xmlns:cdr="http://schemas.openxmlformats.org/drawingml/2006/chartDrawing">
    <cdr:from>
      <cdr:x>0.18212</cdr:x>
      <cdr:y>0.84583</cdr:y>
    </cdr:from>
    <cdr:to>
      <cdr:x>0.27835</cdr:x>
      <cdr:y>0.92047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F7BFCBA0-120A-3EEF-CC16-B7FB876C7BA7}"/>
            </a:ext>
          </a:extLst>
        </cdr:cNvPr>
        <cdr:cNvSpPr txBox="1"/>
      </cdr:nvSpPr>
      <cdr:spPr>
        <a:xfrm xmlns:a="http://schemas.openxmlformats.org/drawingml/2006/main">
          <a:off x="1203325" y="4007619"/>
          <a:ext cx="635809" cy="353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Medical</a:t>
          </a:r>
          <a:r>
            <a:rPr lang="en-US" sz="900" baseline="0"/>
            <a:t> Reporter</a:t>
          </a:r>
          <a:endParaRPr lang="en-US" sz="900"/>
        </a:p>
      </cdr:txBody>
    </cdr:sp>
  </cdr:relSizeAnchor>
  <cdr:relSizeAnchor xmlns:cdr="http://schemas.openxmlformats.org/drawingml/2006/chartDrawing">
    <cdr:from>
      <cdr:x>0.68956</cdr:x>
      <cdr:y>0.84631</cdr:y>
    </cdr:from>
    <cdr:to>
      <cdr:x>0.7744</cdr:x>
      <cdr:y>0.91872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37B16253-B1AA-5F6B-F8D2-03E266345EB6}"/>
            </a:ext>
          </a:extLst>
        </cdr:cNvPr>
        <cdr:cNvSpPr txBox="1"/>
      </cdr:nvSpPr>
      <cdr:spPr>
        <a:xfrm xmlns:a="http://schemas.openxmlformats.org/drawingml/2006/main">
          <a:off x="4556066" y="4009887"/>
          <a:ext cx="560561" cy="343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Social Services</a:t>
          </a:r>
        </a:p>
      </cdr:txBody>
    </cdr:sp>
  </cdr:relSizeAnchor>
  <cdr:relSizeAnchor xmlns:cdr="http://schemas.openxmlformats.org/drawingml/2006/chartDrawing">
    <cdr:from>
      <cdr:x>0.59238</cdr:x>
      <cdr:y>0.84884</cdr:y>
    </cdr:from>
    <cdr:to>
      <cdr:x>0.66667</cdr:x>
      <cdr:y>0.8925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DE556CD-C501-3DD7-11E9-366F81B620DD}"/>
            </a:ext>
          </a:extLst>
        </cdr:cNvPr>
        <cdr:cNvSpPr txBox="1"/>
      </cdr:nvSpPr>
      <cdr:spPr>
        <a:xfrm xmlns:a="http://schemas.openxmlformats.org/drawingml/2006/main">
          <a:off x="3913995" y="4021868"/>
          <a:ext cx="490853" cy="206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School</a:t>
          </a:r>
        </a:p>
      </cdr:txBody>
    </cdr:sp>
  </cdr:relSizeAnchor>
  <cdr:relSizeAnchor xmlns:cdr="http://schemas.openxmlformats.org/drawingml/2006/chartDrawing">
    <cdr:from>
      <cdr:x>0.48458</cdr:x>
      <cdr:y>0.84709</cdr:y>
    </cdr:from>
    <cdr:to>
      <cdr:x>0.57523</cdr:x>
      <cdr:y>0.92047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966ECA90-5174-F450-4C61-A0FD1F267821}"/>
            </a:ext>
          </a:extLst>
        </cdr:cNvPr>
        <cdr:cNvSpPr txBox="1"/>
      </cdr:nvSpPr>
      <cdr:spPr>
        <a:xfrm xmlns:a="http://schemas.openxmlformats.org/drawingml/2006/main">
          <a:off x="3201740" y="4013585"/>
          <a:ext cx="598923" cy="347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Licensed</a:t>
          </a:r>
          <a:r>
            <a:rPr lang="en-US" sz="900" baseline="0"/>
            <a:t> Provider</a:t>
          </a:r>
          <a:endParaRPr lang="en-US" sz="900"/>
        </a:p>
      </cdr:txBody>
    </cdr:sp>
  </cdr:relSizeAnchor>
  <cdr:relSizeAnchor xmlns:cdr="http://schemas.openxmlformats.org/drawingml/2006/chartDrawing">
    <cdr:from>
      <cdr:x>0.37926</cdr:x>
      <cdr:y>0.84408</cdr:y>
    </cdr:from>
    <cdr:to>
      <cdr:x>0.47752</cdr:x>
      <cdr:y>0.92222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D721615D-76FB-E8FF-96BC-94EF87581FAE}"/>
            </a:ext>
          </a:extLst>
        </cdr:cNvPr>
        <cdr:cNvSpPr txBox="1"/>
      </cdr:nvSpPr>
      <cdr:spPr>
        <a:xfrm xmlns:a="http://schemas.openxmlformats.org/drawingml/2006/main">
          <a:off x="2505839" y="3999336"/>
          <a:ext cx="649259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DCFS Employee</a:t>
          </a:r>
        </a:p>
      </cdr:txBody>
    </cdr:sp>
  </cdr:relSizeAnchor>
  <cdr:relSizeAnchor xmlns:cdr="http://schemas.openxmlformats.org/drawingml/2006/chartDrawing">
    <cdr:from>
      <cdr:x>0.28052</cdr:x>
      <cdr:y>0.84758</cdr:y>
    </cdr:from>
    <cdr:to>
      <cdr:x>0.37856</cdr:x>
      <cdr:y>0.92571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AD974C0E-9248-5135-FAE8-F2F6245100E0}"/>
            </a:ext>
          </a:extLst>
        </cdr:cNvPr>
        <cdr:cNvSpPr txBox="1"/>
      </cdr:nvSpPr>
      <cdr:spPr>
        <a:xfrm xmlns:a="http://schemas.openxmlformats.org/drawingml/2006/main">
          <a:off x="1853469" y="4015901"/>
          <a:ext cx="647783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Court Personnel</a:t>
          </a:r>
        </a:p>
      </cdr:txBody>
    </cdr:sp>
  </cdr:relSizeAnchor>
  <cdr:relSizeAnchor xmlns:cdr="http://schemas.openxmlformats.org/drawingml/2006/chartDrawing">
    <cdr:from>
      <cdr:x>0.88075</cdr:x>
      <cdr:y>0.84107</cdr:y>
    </cdr:from>
    <cdr:to>
      <cdr:x>0.9861</cdr:x>
      <cdr:y>0.90823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F799E5FB-B25C-D3C7-24C3-4CB73282E6D4}"/>
            </a:ext>
          </a:extLst>
        </cdr:cNvPr>
        <cdr:cNvSpPr txBox="1"/>
      </cdr:nvSpPr>
      <cdr:spPr>
        <a:xfrm xmlns:a="http://schemas.openxmlformats.org/drawingml/2006/main">
          <a:off x="5819284" y="3985039"/>
          <a:ext cx="696071" cy="318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Non-mandated</a:t>
          </a:r>
        </a:p>
      </cdr:txBody>
    </cdr:sp>
  </cdr:relSizeAnchor>
  <cdr:relSizeAnchor xmlns:cdr="http://schemas.openxmlformats.org/drawingml/2006/chartDrawing">
    <cdr:from>
      <cdr:x>0.79362</cdr:x>
      <cdr:y>0.84981</cdr:y>
    </cdr:from>
    <cdr:to>
      <cdr:x>0.87712</cdr:x>
      <cdr:y>0.89599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FAC0E682-0A56-F5E7-5301-E54CA08B6B93}"/>
            </a:ext>
          </a:extLst>
        </cdr:cNvPr>
        <cdr:cNvSpPr txBox="1"/>
      </cdr:nvSpPr>
      <cdr:spPr>
        <a:xfrm xmlns:a="http://schemas.openxmlformats.org/drawingml/2006/main">
          <a:off x="5243628" y="4026453"/>
          <a:ext cx="551673" cy="218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Family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0.87862</cdr:x>
      <cdr:y>0.8697</cdr:y>
    </cdr:from>
    <cdr:to>
      <cdr:x>1</cdr:x>
      <cdr:y>0.91146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5964206" y="4214994"/>
          <a:ext cx="823973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Vermillion</a:t>
          </a:r>
        </a:p>
      </cdr:txBody>
    </cdr:sp>
  </cdr:relSizeAnchor>
  <cdr:relSizeAnchor xmlns:cdr="http://schemas.openxmlformats.org/drawingml/2006/chartDrawing">
    <cdr:from>
      <cdr:x>0.63946</cdr:x>
      <cdr:y>0.86921</cdr:y>
    </cdr:from>
    <cdr:to>
      <cdr:x>0.76833</cdr:x>
      <cdr:y>0.91097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4340789" y="4212579"/>
          <a:ext cx="874753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Rock</a:t>
          </a:r>
          <a:r>
            <a:rPr lang="en-US" sz="1100" baseline="0"/>
            <a:t> Island</a:t>
          </a:r>
          <a:endParaRPr lang="en-US" sz="1100"/>
        </a:p>
      </cdr:txBody>
    </cdr:sp>
  </cdr:relSizeAnchor>
  <cdr:relSizeAnchor xmlns:cdr="http://schemas.openxmlformats.org/drawingml/2006/chartDrawing">
    <cdr:from>
      <cdr:x>0.54377</cdr:x>
      <cdr:y>0.86736</cdr:y>
    </cdr:from>
    <cdr:to>
      <cdr:x>0.62996</cdr:x>
      <cdr:y>0.90911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3691217" y="4203643"/>
          <a:ext cx="585049" cy="202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Peoria</a:t>
          </a:r>
        </a:p>
      </cdr:txBody>
    </cdr:sp>
  </cdr:relSizeAnchor>
  <cdr:relSizeAnchor xmlns:cdr="http://schemas.openxmlformats.org/drawingml/2006/chartDrawing">
    <cdr:from>
      <cdr:x>0.41738</cdr:x>
      <cdr:y>0.86662</cdr:y>
    </cdr:from>
    <cdr:to>
      <cdr:x>0.51702</cdr:x>
      <cdr:y>0.90838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2833231" y="4200053"/>
          <a:ext cx="676421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McLean</a:t>
          </a:r>
        </a:p>
      </cdr:txBody>
    </cdr:sp>
  </cdr:relSizeAnchor>
  <cdr:relSizeAnchor xmlns:cdr="http://schemas.openxmlformats.org/drawingml/2006/chartDrawing">
    <cdr:from>
      <cdr:x>0.30267</cdr:x>
      <cdr:y>0.86803</cdr:y>
    </cdr:from>
    <cdr:to>
      <cdr:x>0.39376</cdr:x>
      <cdr:y>0.90979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2054579" y="4206887"/>
          <a:ext cx="618341" cy="202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Macon</a:t>
          </a:r>
        </a:p>
      </cdr:txBody>
    </cdr:sp>
  </cdr:relSizeAnchor>
  <cdr:relSizeAnchor xmlns:cdr="http://schemas.openxmlformats.org/drawingml/2006/chartDrawing">
    <cdr:from>
      <cdr:x>0.19051</cdr:x>
      <cdr:y>0.86824</cdr:y>
    </cdr:from>
    <cdr:to>
      <cdr:x>0.26858</cdr:x>
      <cdr:y>0.90999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1293224" y="4207908"/>
          <a:ext cx="529972" cy="2023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Coles</a:t>
          </a:r>
        </a:p>
      </cdr:txBody>
    </cdr:sp>
  </cdr:relSizeAnchor>
  <cdr:relSizeAnchor xmlns:cdr="http://schemas.openxmlformats.org/drawingml/2006/chartDrawing">
    <cdr:from>
      <cdr:x>0.0481</cdr:x>
      <cdr:y>0.8675</cdr:y>
    </cdr:from>
    <cdr:to>
      <cdr:x>0.1788</cdr:x>
      <cdr:y>0.90926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326499" y="4204317"/>
          <a:ext cx="887202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Champaign</a:t>
          </a:r>
        </a:p>
      </cdr:txBody>
    </cdr:sp>
  </cdr:relSizeAnchor>
  <cdr:relSizeAnchor xmlns:cdr="http://schemas.openxmlformats.org/drawingml/2006/chartDrawing">
    <cdr:from>
      <cdr:x>0.75837</cdr:x>
      <cdr:y>0.86982</cdr:y>
    </cdr:from>
    <cdr:to>
      <cdr:x>0.88431</cdr:x>
      <cdr:y>0.91158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5147922" y="4215558"/>
          <a:ext cx="854954" cy="202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Sangamon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0.88122</cdr:x>
      <cdr:y>0.86413</cdr:y>
    </cdr:from>
    <cdr:to>
      <cdr:x>1</cdr:x>
      <cdr:y>0.90586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:a16="http://schemas.microsoft.com/office/drawing/2014/main" id="{7AD9D8B1-227F-FF66-BD23-A51A7887B4E3}"/>
            </a:ext>
          </a:extLst>
        </cdr:cNvPr>
        <cdr:cNvSpPr txBox="1"/>
      </cdr:nvSpPr>
      <cdr:spPr>
        <a:xfrm xmlns:a="http://schemas.openxmlformats.org/drawingml/2006/main">
          <a:off x="5994218" y="4191052"/>
          <a:ext cx="807983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Vermillion</a:t>
          </a:r>
        </a:p>
      </cdr:txBody>
    </cdr:sp>
  </cdr:relSizeAnchor>
  <cdr:relSizeAnchor xmlns:cdr="http://schemas.openxmlformats.org/drawingml/2006/chartDrawing">
    <cdr:from>
      <cdr:x>0.64172</cdr:x>
      <cdr:y>0.86363</cdr:y>
    </cdr:from>
    <cdr:to>
      <cdr:x>0.7634</cdr:x>
      <cdr:y>0.90536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BB8505D2-3B5D-9084-F78A-BA437330A66C}"/>
            </a:ext>
          </a:extLst>
        </cdr:cNvPr>
        <cdr:cNvSpPr txBox="1"/>
      </cdr:nvSpPr>
      <cdr:spPr>
        <a:xfrm xmlns:a="http://schemas.openxmlformats.org/drawingml/2006/main">
          <a:off x="4365114" y="4188637"/>
          <a:ext cx="827689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Rock</a:t>
          </a:r>
          <a:r>
            <a:rPr lang="en-US" sz="1100" baseline="0" dirty="0"/>
            <a:t> Island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0.54218</cdr:x>
      <cdr:y>0.86279</cdr:y>
    </cdr:from>
    <cdr:to>
      <cdr:x>0.6233</cdr:x>
      <cdr:y>0.90451</cdr:y>
    </cdr:to>
    <cdr:sp macro="" textlink="">
      <cdr:nvSpPr>
        <cdr:cNvPr id="20" name="TextBox 1">
          <a:extLst xmlns:a="http://schemas.openxmlformats.org/drawingml/2006/main">
            <a:ext uri="{FF2B5EF4-FFF2-40B4-BE49-F238E27FC236}">
              <a16:creationId xmlns:a16="http://schemas.microsoft.com/office/drawing/2014/main" id="{6B5E56A0-D108-8E34-CE5C-D4DB0C3FA6B6}"/>
            </a:ext>
          </a:extLst>
        </cdr:cNvPr>
        <cdr:cNvSpPr txBox="1"/>
      </cdr:nvSpPr>
      <cdr:spPr>
        <a:xfrm xmlns:a="http://schemas.openxmlformats.org/drawingml/2006/main">
          <a:off x="5036505" y="4125831"/>
          <a:ext cx="753549" cy="199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Peoria</a:t>
          </a:r>
        </a:p>
      </cdr:txBody>
    </cdr:sp>
  </cdr:relSizeAnchor>
  <cdr:relSizeAnchor xmlns:cdr="http://schemas.openxmlformats.org/drawingml/2006/chartDrawing">
    <cdr:from>
      <cdr:x>0.41563</cdr:x>
      <cdr:y>0.86268</cdr:y>
    </cdr:from>
    <cdr:to>
      <cdr:x>0.51123</cdr:x>
      <cdr:y>0.90441</cdr:y>
    </cdr:to>
    <cdr:sp macro="" textlink="">
      <cdr:nvSpPr>
        <cdr:cNvPr id="21" name="TextBox 1">
          <a:extLst xmlns:a="http://schemas.openxmlformats.org/drawingml/2006/main">
            <a:ext uri="{FF2B5EF4-FFF2-40B4-BE49-F238E27FC236}">
              <a16:creationId xmlns:a16="http://schemas.microsoft.com/office/drawing/2014/main" id="{F9B84A85-D9BA-971A-9649-F38C3A61C6F7}"/>
            </a:ext>
          </a:extLst>
        </cdr:cNvPr>
        <cdr:cNvSpPr txBox="1"/>
      </cdr:nvSpPr>
      <cdr:spPr>
        <a:xfrm xmlns:a="http://schemas.openxmlformats.org/drawingml/2006/main">
          <a:off x="3860912" y="4125314"/>
          <a:ext cx="888058" cy="199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McLean</a:t>
          </a:r>
        </a:p>
      </cdr:txBody>
    </cdr:sp>
  </cdr:relSizeAnchor>
  <cdr:relSizeAnchor xmlns:cdr="http://schemas.openxmlformats.org/drawingml/2006/chartDrawing">
    <cdr:from>
      <cdr:x>0.30553</cdr:x>
      <cdr:y>0.86409</cdr:y>
    </cdr:from>
    <cdr:to>
      <cdr:x>0.39148</cdr:x>
      <cdr:y>0.90582</cdr:y>
    </cdr:to>
    <cdr:sp macro="" textlink="">
      <cdr:nvSpPr>
        <cdr:cNvPr id="22" name="TextBox 1">
          <a:extLst xmlns:a="http://schemas.openxmlformats.org/drawingml/2006/main">
            <a:ext uri="{FF2B5EF4-FFF2-40B4-BE49-F238E27FC236}">
              <a16:creationId xmlns:a16="http://schemas.microsoft.com/office/drawing/2014/main" id="{EB56D830-F803-761D-0A4B-04A627DAB82D}"/>
            </a:ext>
          </a:extLst>
        </cdr:cNvPr>
        <cdr:cNvSpPr txBox="1"/>
      </cdr:nvSpPr>
      <cdr:spPr>
        <a:xfrm xmlns:a="http://schemas.openxmlformats.org/drawingml/2006/main">
          <a:off x="2838158" y="4132057"/>
          <a:ext cx="798417" cy="199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Macon</a:t>
          </a:r>
        </a:p>
      </cdr:txBody>
    </cdr:sp>
  </cdr:relSizeAnchor>
  <cdr:relSizeAnchor xmlns:cdr="http://schemas.openxmlformats.org/drawingml/2006/chartDrawing">
    <cdr:from>
      <cdr:x>0.18681</cdr:x>
      <cdr:y>0.8643</cdr:y>
    </cdr:from>
    <cdr:to>
      <cdr:x>0.26889</cdr:x>
      <cdr:y>0.90602</cdr:y>
    </cdr:to>
    <cdr:sp macro="" textlink="">
      <cdr:nvSpPr>
        <cdr:cNvPr id="23" name="TextBox 1">
          <a:extLst xmlns:a="http://schemas.openxmlformats.org/drawingml/2006/main">
            <a:ext uri="{FF2B5EF4-FFF2-40B4-BE49-F238E27FC236}">
              <a16:creationId xmlns:a16="http://schemas.microsoft.com/office/drawing/2014/main" id="{06E4B0B9-09D1-8565-F761-490FEF9B8B0D}"/>
            </a:ext>
          </a:extLst>
        </cdr:cNvPr>
        <cdr:cNvSpPr txBox="1"/>
      </cdr:nvSpPr>
      <cdr:spPr>
        <a:xfrm xmlns:a="http://schemas.openxmlformats.org/drawingml/2006/main">
          <a:off x="1735380" y="4133062"/>
          <a:ext cx="762467" cy="199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Coles</a:t>
          </a:r>
        </a:p>
      </cdr:txBody>
    </cdr:sp>
  </cdr:relSizeAnchor>
  <cdr:relSizeAnchor xmlns:cdr="http://schemas.openxmlformats.org/drawingml/2006/chartDrawing">
    <cdr:from>
      <cdr:x>0.03878</cdr:x>
      <cdr:y>0.86328</cdr:y>
    </cdr:from>
    <cdr:to>
      <cdr:x>0.17627</cdr:x>
      <cdr:y>0.90501</cdr:y>
    </cdr:to>
    <cdr:sp macro="" textlink="">
      <cdr:nvSpPr>
        <cdr:cNvPr id="24" name="TextBox 1">
          <a:extLst xmlns:a="http://schemas.openxmlformats.org/drawingml/2006/main">
            <a:ext uri="{FF2B5EF4-FFF2-40B4-BE49-F238E27FC236}">
              <a16:creationId xmlns:a16="http://schemas.microsoft.com/office/drawing/2014/main" id="{568231A6-201E-CE3E-63C1-10F98D2F8034}"/>
            </a:ext>
          </a:extLst>
        </cdr:cNvPr>
        <cdr:cNvSpPr txBox="1"/>
      </cdr:nvSpPr>
      <cdr:spPr>
        <a:xfrm xmlns:a="http://schemas.openxmlformats.org/drawingml/2006/main">
          <a:off x="263760" y="4186944"/>
          <a:ext cx="935285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Champaign</a:t>
          </a:r>
        </a:p>
      </cdr:txBody>
    </cdr:sp>
  </cdr:relSizeAnchor>
  <cdr:relSizeAnchor xmlns:cdr="http://schemas.openxmlformats.org/drawingml/2006/chartDrawing">
    <cdr:from>
      <cdr:x>0.76147</cdr:x>
      <cdr:y>0.86424</cdr:y>
    </cdr:from>
    <cdr:to>
      <cdr:x>0.87639</cdr:x>
      <cdr:y>0.90597</cdr:y>
    </cdr:to>
    <cdr:sp macro="" textlink="">
      <cdr:nvSpPr>
        <cdr:cNvPr id="25" name="TextBox 1">
          <a:extLst xmlns:a="http://schemas.openxmlformats.org/drawingml/2006/main">
            <a:ext uri="{FF2B5EF4-FFF2-40B4-BE49-F238E27FC236}">
              <a16:creationId xmlns:a16="http://schemas.microsoft.com/office/drawing/2014/main" id="{C492A696-A71D-14B2-9853-7EF49A66D452}"/>
            </a:ext>
          </a:extLst>
        </cdr:cNvPr>
        <cdr:cNvSpPr txBox="1"/>
      </cdr:nvSpPr>
      <cdr:spPr>
        <a:xfrm xmlns:a="http://schemas.openxmlformats.org/drawingml/2006/main">
          <a:off x="5179666" y="4191616"/>
          <a:ext cx="781707" cy="202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Sangamon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0.88434</cdr:x>
      <cdr:y>0.88988</cdr:y>
    </cdr:from>
    <cdr:to>
      <cdr:x>0.98115</cdr:x>
      <cdr:y>0.93286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0020152-5B52-F040-A8FF-5B6B2DDF552A}"/>
            </a:ext>
          </a:extLst>
        </cdr:cNvPr>
        <cdr:cNvSpPr txBox="1"/>
      </cdr:nvSpPr>
      <cdr:spPr>
        <a:xfrm xmlns:a="http://schemas.openxmlformats.org/drawingml/2006/main">
          <a:off x="7299454" y="3530491"/>
          <a:ext cx="799127" cy="170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Vermillion</a:t>
          </a:r>
        </a:p>
      </cdr:txBody>
    </cdr:sp>
  </cdr:relSizeAnchor>
  <cdr:relSizeAnchor xmlns:cdr="http://schemas.openxmlformats.org/drawingml/2006/chartDrawing">
    <cdr:from>
      <cdr:x>0.6443</cdr:x>
      <cdr:y>0.89291</cdr:y>
    </cdr:from>
    <cdr:to>
      <cdr:x>0.74592</cdr:x>
      <cdr:y>0.91809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B786996-8DBD-DE40-88EB-7F3FFC704E0D}"/>
            </a:ext>
          </a:extLst>
        </cdr:cNvPr>
        <cdr:cNvSpPr txBox="1"/>
      </cdr:nvSpPr>
      <cdr:spPr>
        <a:xfrm xmlns:a="http://schemas.openxmlformats.org/drawingml/2006/main">
          <a:off x="5318174" y="3542502"/>
          <a:ext cx="838771" cy="99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Rock</a:t>
          </a:r>
          <a:r>
            <a:rPr lang="en-US" sz="1100" baseline="0"/>
            <a:t> Island</a:t>
          </a:r>
          <a:endParaRPr lang="en-US" sz="1100"/>
        </a:p>
      </cdr:txBody>
    </cdr:sp>
  </cdr:relSizeAnchor>
  <cdr:relSizeAnchor xmlns:cdr="http://schemas.openxmlformats.org/drawingml/2006/chartDrawing">
    <cdr:from>
      <cdr:x>0.53026</cdr:x>
      <cdr:y>0.88614</cdr:y>
    </cdr:from>
    <cdr:to>
      <cdr:x>0.61879</cdr:x>
      <cdr:y>0.92281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2542FDD3-B9C3-CA47-A451-23F9673FB570}"/>
            </a:ext>
          </a:extLst>
        </cdr:cNvPr>
        <cdr:cNvSpPr txBox="1"/>
      </cdr:nvSpPr>
      <cdr:spPr>
        <a:xfrm xmlns:a="http://schemas.openxmlformats.org/drawingml/2006/main">
          <a:off x="4376872" y="3515627"/>
          <a:ext cx="730742" cy="145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Peoria</a:t>
          </a:r>
        </a:p>
      </cdr:txBody>
    </cdr:sp>
  </cdr:relSizeAnchor>
  <cdr:relSizeAnchor xmlns:cdr="http://schemas.openxmlformats.org/drawingml/2006/chartDrawing">
    <cdr:from>
      <cdr:x>0.41372</cdr:x>
      <cdr:y>0.88888</cdr:y>
    </cdr:from>
    <cdr:to>
      <cdr:x>0.50224</cdr:x>
      <cdr:y>0.92555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D2A23568-8CD3-9C47-B5D6-44B0014EBE06}"/>
            </a:ext>
          </a:extLst>
        </cdr:cNvPr>
        <cdr:cNvSpPr txBox="1"/>
      </cdr:nvSpPr>
      <cdr:spPr>
        <a:xfrm xmlns:a="http://schemas.openxmlformats.org/drawingml/2006/main">
          <a:off x="3414921" y="3526527"/>
          <a:ext cx="730659" cy="145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McLean</a:t>
          </a:r>
        </a:p>
      </cdr:txBody>
    </cdr:sp>
  </cdr:relSizeAnchor>
  <cdr:relSizeAnchor xmlns:cdr="http://schemas.openxmlformats.org/drawingml/2006/chartDrawing">
    <cdr:from>
      <cdr:x>0.29501</cdr:x>
      <cdr:y>0.8881</cdr:y>
    </cdr:from>
    <cdr:to>
      <cdr:x>0.38354</cdr:x>
      <cdr:y>0.92477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7637F9BC-F8E6-324C-9CD2-496BF74FEF66}"/>
            </a:ext>
          </a:extLst>
        </cdr:cNvPr>
        <cdr:cNvSpPr txBox="1"/>
      </cdr:nvSpPr>
      <cdr:spPr>
        <a:xfrm xmlns:a="http://schemas.openxmlformats.org/drawingml/2006/main">
          <a:off x="2435054" y="3523432"/>
          <a:ext cx="730742" cy="145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Macon</a:t>
          </a:r>
        </a:p>
      </cdr:txBody>
    </cdr:sp>
  </cdr:relSizeAnchor>
  <cdr:relSizeAnchor xmlns:cdr="http://schemas.openxmlformats.org/drawingml/2006/chartDrawing">
    <cdr:from>
      <cdr:x>0.1699</cdr:x>
      <cdr:y>0.889</cdr:y>
    </cdr:from>
    <cdr:to>
      <cdr:x>0.25843</cdr:x>
      <cdr:y>0.92567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51293D30-7BB0-C944-9CDE-D10CBF60A0C8}"/>
            </a:ext>
          </a:extLst>
        </cdr:cNvPr>
        <cdr:cNvSpPr txBox="1"/>
      </cdr:nvSpPr>
      <cdr:spPr>
        <a:xfrm xmlns:a="http://schemas.openxmlformats.org/drawingml/2006/main">
          <a:off x="1845475" y="5718004"/>
          <a:ext cx="961572" cy="2358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Coles</a:t>
          </a:r>
        </a:p>
      </cdr:txBody>
    </cdr:sp>
  </cdr:relSizeAnchor>
  <cdr:relSizeAnchor xmlns:cdr="http://schemas.openxmlformats.org/drawingml/2006/chartDrawing">
    <cdr:from>
      <cdr:x>0.05245</cdr:x>
      <cdr:y>0.88649</cdr:y>
    </cdr:from>
    <cdr:to>
      <cdr:x>0.15918</cdr:x>
      <cdr:y>0.91848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246CEBED-C48B-5B43-A5B5-2083BECBB58B}"/>
            </a:ext>
          </a:extLst>
        </cdr:cNvPr>
        <cdr:cNvSpPr txBox="1"/>
      </cdr:nvSpPr>
      <cdr:spPr>
        <a:xfrm xmlns:a="http://schemas.openxmlformats.org/drawingml/2006/main">
          <a:off x="430845" y="3533734"/>
          <a:ext cx="876725" cy="127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Champaign</a:t>
          </a:r>
        </a:p>
      </cdr:txBody>
    </cdr:sp>
  </cdr:relSizeAnchor>
  <cdr:relSizeAnchor xmlns:cdr="http://schemas.openxmlformats.org/drawingml/2006/chartDrawing">
    <cdr:from>
      <cdr:x>0.76414</cdr:x>
      <cdr:y>0.89149</cdr:y>
    </cdr:from>
    <cdr:to>
      <cdr:x>0.86132</cdr:x>
      <cdr:y>0.92917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76CB8026-7030-BF48-A048-244F89D592A8}"/>
            </a:ext>
          </a:extLst>
        </cdr:cNvPr>
        <cdr:cNvSpPr txBox="1"/>
      </cdr:nvSpPr>
      <cdr:spPr>
        <a:xfrm xmlns:a="http://schemas.openxmlformats.org/drawingml/2006/main">
          <a:off x="6307355" y="3536879"/>
          <a:ext cx="802091" cy="1494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Sangamon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0.89775</cdr:x>
      <cdr:y>0.89684</cdr:y>
    </cdr:from>
    <cdr:to>
      <cdr:x>0.98072</cdr:x>
      <cdr:y>0.94035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7652B57-23ED-B64F-A2D7-E379FF6D5CB6}"/>
            </a:ext>
          </a:extLst>
        </cdr:cNvPr>
        <cdr:cNvSpPr txBox="1"/>
      </cdr:nvSpPr>
      <cdr:spPr>
        <a:xfrm xmlns:a="http://schemas.openxmlformats.org/drawingml/2006/main">
          <a:off x="6956732" y="3457530"/>
          <a:ext cx="642937" cy="1677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0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/>
            <a:t>Vermillion</a:t>
          </a:r>
        </a:p>
      </cdr:txBody>
    </cdr:sp>
  </cdr:relSizeAnchor>
  <cdr:relSizeAnchor xmlns:cdr="http://schemas.openxmlformats.org/drawingml/2006/chartDrawing">
    <cdr:from>
      <cdr:x>0.6596</cdr:x>
      <cdr:y>0.89588</cdr:y>
    </cdr:from>
    <cdr:to>
      <cdr:x>0.7418</cdr:x>
      <cdr:y>0.93939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8D3E12B-23EE-D74F-9E7C-BE190EB7F6E9}"/>
            </a:ext>
          </a:extLst>
        </cdr:cNvPr>
        <cdr:cNvSpPr txBox="1"/>
      </cdr:nvSpPr>
      <cdr:spPr>
        <a:xfrm xmlns:a="http://schemas.openxmlformats.org/drawingml/2006/main">
          <a:off x="5111264" y="3453836"/>
          <a:ext cx="636984" cy="16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Rock</a:t>
          </a:r>
          <a:r>
            <a:rPr lang="en-US" sz="1200" baseline="0" dirty="0"/>
            <a:t> Island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0.54129</cdr:x>
      <cdr:y>0.89563</cdr:y>
    </cdr:from>
    <cdr:to>
      <cdr:x>0.62272</cdr:x>
      <cdr:y>0.93914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7D4575D2-F88B-0446-ABFB-6F36857410A6}"/>
            </a:ext>
          </a:extLst>
        </cdr:cNvPr>
        <cdr:cNvSpPr txBox="1"/>
      </cdr:nvSpPr>
      <cdr:spPr>
        <a:xfrm xmlns:a="http://schemas.openxmlformats.org/drawingml/2006/main">
          <a:off x="4194483" y="3452857"/>
          <a:ext cx="631030" cy="16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Peoria</a:t>
          </a:r>
        </a:p>
      </cdr:txBody>
    </cdr:sp>
  </cdr:relSizeAnchor>
  <cdr:relSizeAnchor xmlns:cdr="http://schemas.openxmlformats.org/drawingml/2006/chartDrawing">
    <cdr:from>
      <cdr:x>0.42221</cdr:x>
      <cdr:y>0.89655</cdr:y>
    </cdr:from>
    <cdr:to>
      <cdr:x>0.50288</cdr:x>
      <cdr:y>0.93771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67BF904D-59E3-1040-81F9-6C4918725E63}"/>
            </a:ext>
          </a:extLst>
        </cdr:cNvPr>
        <cdr:cNvSpPr txBox="1"/>
      </cdr:nvSpPr>
      <cdr:spPr>
        <a:xfrm xmlns:a="http://schemas.openxmlformats.org/drawingml/2006/main">
          <a:off x="3996435" y="4775643"/>
          <a:ext cx="763583" cy="219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McLean</a:t>
          </a:r>
        </a:p>
      </cdr:txBody>
    </cdr:sp>
  </cdr:relSizeAnchor>
  <cdr:relSizeAnchor xmlns:cdr="http://schemas.openxmlformats.org/drawingml/2006/chartDrawing">
    <cdr:from>
      <cdr:x>0.30314</cdr:x>
      <cdr:y>0.89536</cdr:y>
    </cdr:from>
    <cdr:to>
      <cdr:x>0.3838</cdr:x>
      <cdr:y>0.94424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CB845784-86EE-AD48-92D0-67659116E3A1}"/>
            </a:ext>
          </a:extLst>
        </cdr:cNvPr>
        <cdr:cNvSpPr txBox="1"/>
      </cdr:nvSpPr>
      <cdr:spPr>
        <a:xfrm xmlns:a="http://schemas.openxmlformats.org/drawingml/2006/main">
          <a:off x="2869376" y="4769293"/>
          <a:ext cx="763489" cy="260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Macon</a:t>
          </a:r>
        </a:p>
      </cdr:txBody>
    </cdr:sp>
  </cdr:relSizeAnchor>
  <cdr:relSizeAnchor xmlns:cdr="http://schemas.openxmlformats.org/drawingml/2006/chartDrawing">
    <cdr:from>
      <cdr:x>0.18252</cdr:x>
      <cdr:y>0.89692</cdr:y>
    </cdr:from>
    <cdr:to>
      <cdr:x>0.26549</cdr:x>
      <cdr:y>0.94043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4EEC5F9-117D-394B-AEEB-5C64B7C02512}"/>
            </a:ext>
          </a:extLst>
        </cdr:cNvPr>
        <cdr:cNvSpPr txBox="1"/>
      </cdr:nvSpPr>
      <cdr:spPr>
        <a:xfrm xmlns:a="http://schemas.openxmlformats.org/drawingml/2006/main">
          <a:off x="1414372" y="3457822"/>
          <a:ext cx="642938" cy="16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Coles</a:t>
          </a:r>
        </a:p>
      </cdr:txBody>
    </cdr:sp>
  </cdr:relSizeAnchor>
  <cdr:relSizeAnchor xmlns:cdr="http://schemas.openxmlformats.org/drawingml/2006/chartDrawing">
    <cdr:from>
      <cdr:x>0.06652</cdr:x>
      <cdr:y>0.89792</cdr:y>
    </cdr:from>
    <cdr:to>
      <cdr:x>0.15179</cdr:x>
      <cdr:y>0.94066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4218D082-77C3-6240-9198-97994C2AC813}"/>
            </a:ext>
          </a:extLst>
        </cdr:cNvPr>
        <cdr:cNvSpPr txBox="1"/>
      </cdr:nvSpPr>
      <cdr:spPr>
        <a:xfrm xmlns:a="http://schemas.openxmlformats.org/drawingml/2006/main">
          <a:off x="629669" y="4782939"/>
          <a:ext cx="807124" cy="2276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Champaign</a:t>
          </a:r>
        </a:p>
      </cdr:txBody>
    </cdr:sp>
  </cdr:relSizeAnchor>
  <cdr:relSizeAnchor xmlns:cdr="http://schemas.openxmlformats.org/drawingml/2006/chartDrawing">
    <cdr:from>
      <cdr:x>0.77945</cdr:x>
      <cdr:y>0.89482</cdr:y>
    </cdr:from>
    <cdr:to>
      <cdr:x>0.86165</cdr:x>
      <cdr:y>0.93833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A3C3E3F5-3706-6D49-B2D6-F25E004BC745}"/>
            </a:ext>
          </a:extLst>
        </cdr:cNvPr>
        <cdr:cNvSpPr txBox="1"/>
      </cdr:nvSpPr>
      <cdr:spPr>
        <a:xfrm xmlns:a="http://schemas.openxmlformats.org/drawingml/2006/main">
          <a:off x="6039950" y="3449740"/>
          <a:ext cx="636985" cy="16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/>
            <a:t>Sangamon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0.89202</cdr:x>
      <cdr:y>0.86536</cdr:y>
    </cdr:from>
    <cdr:to>
      <cdr:x>0.99006</cdr:x>
      <cdr:y>0.90918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2F07598-34E1-034B-A77B-9883C9917F93}"/>
            </a:ext>
          </a:extLst>
        </cdr:cNvPr>
        <cdr:cNvSpPr txBox="1"/>
      </cdr:nvSpPr>
      <cdr:spPr>
        <a:xfrm xmlns:a="http://schemas.openxmlformats.org/drawingml/2006/main">
          <a:off x="5305239" y="2816613"/>
          <a:ext cx="583061" cy="142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Vermillion</a:t>
          </a:r>
        </a:p>
      </cdr:txBody>
    </cdr:sp>
  </cdr:relSizeAnchor>
  <cdr:relSizeAnchor xmlns:cdr="http://schemas.openxmlformats.org/drawingml/2006/chartDrawing">
    <cdr:from>
      <cdr:x>0.64939</cdr:x>
      <cdr:y>0.86068</cdr:y>
    </cdr:from>
    <cdr:to>
      <cdr:x>0.75922</cdr:x>
      <cdr:y>0.90111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A5D4A889-EE43-9F49-AD46-F53B043DA691}"/>
            </a:ext>
          </a:extLst>
        </cdr:cNvPr>
        <cdr:cNvSpPr txBox="1"/>
      </cdr:nvSpPr>
      <cdr:spPr>
        <a:xfrm xmlns:a="http://schemas.openxmlformats.org/drawingml/2006/main">
          <a:off x="3654299" y="2801366"/>
          <a:ext cx="618036" cy="131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Rock</a:t>
          </a:r>
          <a:r>
            <a:rPr lang="en-US" sz="1000" baseline="0"/>
            <a:t> Island</a:t>
          </a:r>
          <a:endParaRPr lang="en-US" sz="1000"/>
        </a:p>
      </cdr:txBody>
    </cdr:sp>
  </cdr:relSizeAnchor>
  <cdr:relSizeAnchor xmlns:cdr="http://schemas.openxmlformats.org/drawingml/2006/chartDrawing">
    <cdr:from>
      <cdr:x>0.53977</cdr:x>
      <cdr:y>0.85966</cdr:y>
    </cdr:from>
    <cdr:to>
      <cdr:x>0.6256</cdr:x>
      <cdr:y>0.90237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D43E095-7CB8-0347-8739-8D6D2DE1BE32}"/>
            </a:ext>
          </a:extLst>
        </cdr:cNvPr>
        <cdr:cNvSpPr txBox="1"/>
      </cdr:nvSpPr>
      <cdr:spPr>
        <a:xfrm xmlns:a="http://schemas.openxmlformats.org/drawingml/2006/main">
          <a:off x="3037403" y="2798045"/>
          <a:ext cx="482987" cy="139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Peoria</a:t>
          </a:r>
        </a:p>
      </cdr:txBody>
    </cdr:sp>
  </cdr:relSizeAnchor>
  <cdr:relSizeAnchor xmlns:cdr="http://schemas.openxmlformats.org/drawingml/2006/chartDrawing">
    <cdr:from>
      <cdr:x>0.42383</cdr:x>
      <cdr:y>0.85882</cdr:y>
    </cdr:from>
    <cdr:to>
      <cdr:x>0.50966</cdr:x>
      <cdr:y>0.90154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39393253-FDE8-BD4E-B735-96CD49245A01}"/>
            </a:ext>
          </a:extLst>
        </cdr:cNvPr>
        <cdr:cNvSpPr txBox="1"/>
      </cdr:nvSpPr>
      <cdr:spPr>
        <a:xfrm xmlns:a="http://schemas.openxmlformats.org/drawingml/2006/main">
          <a:off x="2384983" y="2795338"/>
          <a:ext cx="482988" cy="139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McLean</a:t>
          </a:r>
        </a:p>
      </cdr:txBody>
    </cdr:sp>
  </cdr:relSizeAnchor>
  <cdr:relSizeAnchor xmlns:cdr="http://schemas.openxmlformats.org/drawingml/2006/chartDrawing">
    <cdr:from>
      <cdr:x>0.30327</cdr:x>
      <cdr:y>0.86155</cdr:y>
    </cdr:from>
    <cdr:to>
      <cdr:x>0.3891</cdr:x>
      <cdr:y>0.90426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A8C6DD10-47AE-5744-947C-48AB5F3E9BFA}"/>
            </a:ext>
          </a:extLst>
        </cdr:cNvPr>
        <cdr:cNvSpPr txBox="1"/>
      </cdr:nvSpPr>
      <cdr:spPr>
        <a:xfrm xmlns:a="http://schemas.openxmlformats.org/drawingml/2006/main">
          <a:off x="1706575" y="2804202"/>
          <a:ext cx="482988" cy="139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Macon</a:t>
          </a:r>
        </a:p>
      </cdr:txBody>
    </cdr:sp>
  </cdr:relSizeAnchor>
  <cdr:relSizeAnchor xmlns:cdr="http://schemas.openxmlformats.org/drawingml/2006/chartDrawing">
    <cdr:from>
      <cdr:x>0.18255</cdr:x>
      <cdr:y>0.86276</cdr:y>
    </cdr:from>
    <cdr:to>
      <cdr:x>0.26802</cdr:x>
      <cdr:y>0.90313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0AC14E3A-94E3-464B-A4E0-52112E3FFDC1}"/>
            </a:ext>
          </a:extLst>
        </cdr:cNvPr>
        <cdr:cNvSpPr txBox="1"/>
      </cdr:nvSpPr>
      <cdr:spPr>
        <a:xfrm xmlns:a="http://schemas.openxmlformats.org/drawingml/2006/main">
          <a:off x="1027267" y="2808154"/>
          <a:ext cx="480932" cy="131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Coles</a:t>
          </a:r>
        </a:p>
      </cdr:txBody>
    </cdr:sp>
  </cdr:relSizeAnchor>
  <cdr:relSizeAnchor xmlns:cdr="http://schemas.openxmlformats.org/drawingml/2006/chartDrawing">
    <cdr:from>
      <cdr:x>0.04465</cdr:x>
      <cdr:y>0.85953</cdr:y>
    </cdr:from>
    <cdr:to>
      <cdr:x>0.18138</cdr:x>
      <cdr:y>0.90313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D1E9D260-33EF-DD42-A04C-36FD23106062}"/>
            </a:ext>
          </a:extLst>
        </cdr:cNvPr>
        <cdr:cNvSpPr txBox="1"/>
      </cdr:nvSpPr>
      <cdr:spPr>
        <a:xfrm xmlns:a="http://schemas.openxmlformats.org/drawingml/2006/main">
          <a:off x="251282" y="2797623"/>
          <a:ext cx="769416" cy="141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Champaign</a:t>
          </a:r>
        </a:p>
      </cdr:txBody>
    </cdr:sp>
  </cdr:relSizeAnchor>
  <cdr:relSizeAnchor xmlns:cdr="http://schemas.openxmlformats.org/drawingml/2006/chartDrawing">
    <cdr:from>
      <cdr:x>0.77028</cdr:x>
      <cdr:y>0.85943</cdr:y>
    </cdr:from>
    <cdr:to>
      <cdr:x>0.87129</cdr:x>
      <cdr:y>0.90716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D05F7446-689F-F64C-AEA4-4E14C367A7BD}"/>
            </a:ext>
          </a:extLst>
        </cdr:cNvPr>
        <cdr:cNvSpPr txBox="1"/>
      </cdr:nvSpPr>
      <cdr:spPr>
        <a:xfrm xmlns:a="http://schemas.openxmlformats.org/drawingml/2006/main">
          <a:off x="4334558" y="2797323"/>
          <a:ext cx="568397" cy="155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Sangamon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54458-9437-1E44-B750-3B9EE6700D7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AA6F1-545D-904B-BB0A-3A53DC7D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3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52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accepted reports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31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accepted reports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Within group percentages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62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indicted reports / AA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17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indicted reports / AA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3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indicted reports / AA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43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FC entries / AA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1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FC entries / AA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08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FC entries / AA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05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FC entries / AA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80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860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youth in care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924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youth in care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499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youth in care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Within group percentages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49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Within group percentages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40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27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Within group percentages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71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Within group percentages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61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Within group percentages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69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accepted reports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64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4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2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1610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33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0941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07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80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4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1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4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9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08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8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0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40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7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mhous2@ilst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cedsci/table?q=fostercare&amp;text=S0901&amp;t=Children&amp;g=0500000US17029,17115,17113,17143,17161,17167,17019,17183&amp;tid=ACSST5Y2020.S0901" TargetMode="Externa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cedsci/table?q=fostercare&amp;text=S0901&amp;t=Children&amp;g=0500000US17029,17115,17113,17143,17161,17167,17019,17183&amp;tid=ACSST5Y2020.S0901" TargetMode="Externa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hyperlink" Target="https://data.census.gov/cedsci/table?q=fostercare&amp;text=S0901&amp;t=Children&amp;g=0500000US17029,17115,17113,17143,17161,17167,17019,17183&amp;tid=ACSST5Y2020.S090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.census.gov/table?text=S0901&amp;t=Children&amp;g=050XX00US17019,17029,17113,17115,17143,17161,17167,17183&amp;y=202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.census.gov/table?q=poverty&amp;g=050XX00US17019,17029,17113,17115,17143,17161,17167,17183&amp;y=2021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www.bing.com/images/search?view=detailV2&amp;ccid=1eFToff5&amp;id=40F8FB6F87FC9DE32F9891E03DB4B9EC4A3291A9&amp;thid=OIP.1eFToff5CNEMCgKZTnTw8wHaHa&amp;mediaurl=https://upload.wikimedia.org/wikipedia/en/thumb/d/d9/SIU_Edwardsville_seal.svg/1200px-SIU_Edwardsville_seal.svg.png&amp;exph=1200&amp;expw=1200&amp;q=southern+illinois+universities+and+DCFS&amp;simid=607997775878949123&amp;selectedIndex=64" TargetMode="External"/><Relationship Id="rId7" Type="http://schemas.openxmlformats.org/officeDocument/2006/relationships/hyperlink" Target="https://www.bing.com/images/search?q=University+of+Illinois+Seal&amp;FORM=IRIBI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bing.com/images/search?view=detailV2&amp;ccid=a1pSs8fL&amp;id=15094C265A32274001B738CCFAD99E3000E63AE3&amp;thid=OIP.a1pSs8fLSy_HBiSK9LNFbAHaHP&amp;mediaurl=https://upload.wikimedia.org/wikipedia/en/thumb/5/5e/Northern_Illinois_University_seal.svg/1200px-Northern_Illinois_University_seal.svg.png&amp;exph=1173&amp;expw=1200&amp;q=northern+illinois+universities+and+DCFS&amp;simid=608054675562496408&amp;selectedIndex=0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cedsci/table?text=S2301&amp;g=0500000US17019,17029,17115,17113,17143,17161,17167,17183&amp;tid=ACSST5Y2020.S230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table?text=S2301&amp;g=050XX00US17019,17029,17113,17115,17143,17161,17167,17183&amp;y=2021" TargetMode="Externa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www.acf.hhs.gov/sites/default/files/documents/cb/afcars-report-29.pdf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f.hhs.gov/cb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6A8B1-0DF4-484E-8C0B-DFDE71D89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522" y="785612"/>
            <a:ext cx="8900657" cy="2424662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5200" b="1" dirty="0">
                <a:solidFill>
                  <a:schemeClr val="accent1">
                    <a:lumMod val="50000"/>
                  </a:schemeClr>
                </a:solidFill>
              </a:rPr>
              <a:t>Illinois Permanency Enhancement Project (PEP) </a:t>
            </a:r>
            <a:br>
              <a:rPr lang="en-US" sz="5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5200" b="1" dirty="0">
                <a:solidFill>
                  <a:schemeClr val="accent1">
                    <a:lumMod val="50000"/>
                  </a:schemeClr>
                </a:solidFill>
              </a:rPr>
              <a:t>Central Region (DATE)</a:t>
            </a:r>
            <a:br>
              <a:rPr lang="en-US" sz="5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Peoria County</a:t>
            </a:r>
            <a:endParaRPr lang="en-US" sz="5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AF0B3-BA9E-F640-BBE7-AA289C96D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5268" y="4829976"/>
            <a:ext cx="5173625" cy="1875448"/>
          </a:xfr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Calibri Light" panose="020F0302020204030204" pitchFamily="34" charset="0"/>
              </a:rPr>
              <a:t>Doris M. Houston, Ph.D.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Illinois State University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School of Social Work</a:t>
            </a:r>
          </a:p>
          <a:p>
            <a:pPr lvl="0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Center for Child Welfare and Adoption Studies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dirty="0">
                <a:solidFill>
                  <a:prstClr val="white"/>
                </a:solidFill>
                <a:latin typeface="Calibri Light" panose="020F0302020204030204" pitchFamily="34" charset="0"/>
                <a:hlinkClick r:id="rId2"/>
              </a:rPr>
              <a:t>dmhous2@ilstu.edu</a:t>
            </a:r>
            <a:r>
              <a:rPr lang="en-US" sz="2000" dirty="0">
                <a:solidFill>
                  <a:prstClr val="white"/>
                </a:solidFill>
                <a:latin typeface="Calibri Light" panose="020F0302020204030204" pitchFamily="34" charset="0"/>
              </a:rPr>
              <a:t> 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88A6F0-7FB3-E357-3C80-3071CCC0830E}"/>
              </a:ext>
            </a:extLst>
          </p:cNvPr>
          <p:cNvSpPr txBox="1"/>
          <p:nvPr/>
        </p:nvSpPr>
        <p:spPr>
          <a:xfrm>
            <a:off x="2217083" y="3570047"/>
            <a:ext cx="60977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/>
              <a:t>Permanency and Well-Being</a:t>
            </a:r>
          </a:p>
          <a:p>
            <a:pPr algn="ctr"/>
            <a:r>
              <a:rPr lang="en-US" sz="3000" b="1" dirty="0"/>
              <a:t>in the Context of Community</a:t>
            </a:r>
          </a:p>
        </p:txBody>
      </p:sp>
    </p:spTree>
    <p:extLst>
      <p:ext uri="{BB962C8B-B14F-4D97-AF65-F5344CB8AC3E}">
        <p14:creationId xmlns:p14="http://schemas.microsoft.com/office/powerpoint/2010/main" val="135499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D7F5C-7103-7D88-7B00-7F69E0FBF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Care, Child Trauma, and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Educational Outcomes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F97D31-09C4-D8DF-247F-3D3F046DCF4D}"/>
              </a:ext>
            </a:extLst>
          </p:cNvPr>
          <p:cNvGrpSpPr/>
          <p:nvPr/>
        </p:nvGrpSpPr>
        <p:grpSpPr>
          <a:xfrm>
            <a:off x="677334" y="2268832"/>
            <a:ext cx="7931829" cy="2648140"/>
            <a:chOff x="677334" y="2268832"/>
            <a:chExt cx="7931829" cy="26481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988888B-A864-A559-9187-43D321EBEB89}"/>
                </a:ext>
              </a:extLst>
            </p:cNvPr>
            <p:cNvSpPr/>
            <p:nvPr/>
          </p:nvSpPr>
          <p:spPr>
            <a:xfrm>
              <a:off x="677334" y="2268832"/>
              <a:ext cx="7759299" cy="452917"/>
            </a:xfrm>
            <a:custGeom>
              <a:avLst/>
              <a:gdLst>
                <a:gd name="connsiteX0" fmla="*/ 0 w 7759299"/>
                <a:gd name="connsiteY0" fmla="*/ 75488 h 452917"/>
                <a:gd name="connsiteX1" fmla="*/ 75488 w 7759299"/>
                <a:gd name="connsiteY1" fmla="*/ 0 h 452917"/>
                <a:gd name="connsiteX2" fmla="*/ 7683811 w 7759299"/>
                <a:gd name="connsiteY2" fmla="*/ 0 h 452917"/>
                <a:gd name="connsiteX3" fmla="*/ 7759299 w 7759299"/>
                <a:gd name="connsiteY3" fmla="*/ 75488 h 452917"/>
                <a:gd name="connsiteX4" fmla="*/ 7759299 w 7759299"/>
                <a:gd name="connsiteY4" fmla="*/ 377429 h 452917"/>
                <a:gd name="connsiteX5" fmla="*/ 7683811 w 7759299"/>
                <a:gd name="connsiteY5" fmla="*/ 452917 h 452917"/>
                <a:gd name="connsiteX6" fmla="*/ 75488 w 7759299"/>
                <a:gd name="connsiteY6" fmla="*/ 452917 h 452917"/>
                <a:gd name="connsiteX7" fmla="*/ 0 w 7759299"/>
                <a:gd name="connsiteY7" fmla="*/ 377429 h 452917"/>
                <a:gd name="connsiteX8" fmla="*/ 0 w 7759299"/>
                <a:gd name="connsiteY8" fmla="*/ 75488 h 4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9299" h="452917">
                  <a:moveTo>
                    <a:pt x="0" y="75488"/>
                  </a:moveTo>
                  <a:cubicBezTo>
                    <a:pt x="0" y="33797"/>
                    <a:pt x="33797" y="0"/>
                    <a:pt x="75488" y="0"/>
                  </a:cubicBezTo>
                  <a:lnTo>
                    <a:pt x="7683811" y="0"/>
                  </a:lnTo>
                  <a:cubicBezTo>
                    <a:pt x="7725502" y="0"/>
                    <a:pt x="7759299" y="33797"/>
                    <a:pt x="7759299" y="75488"/>
                  </a:cubicBezTo>
                  <a:lnTo>
                    <a:pt x="7759299" y="377429"/>
                  </a:lnTo>
                  <a:cubicBezTo>
                    <a:pt x="7759299" y="419120"/>
                    <a:pt x="7725502" y="452917"/>
                    <a:pt x="7683811" y="452917"/>
                  </a:cubicBezTo>
                  <a:lnTo>
                    <a:pt x="75488" y="452917"/>
                  </a:lnTo>
                  <a:cubicBezTo>
                    <a:pt x="33797" y="452917"/>
                    <a:pt x="0" y="419120"/>
                    <a:pt x="0" y="377429"/>
                  </a:cubicBezTo>
                  <a:lnTo>
                    <a:pt x="0" y="75488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0" tIns="105930" rIns="105930" bIns="10593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i="1" kern="1200" dirty="0"/>
                <a:t>Illinois Data</a:t>
              </a:r>
              <a:endParaRPr lang="en-US" sz="2400" b="1" kern="1200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A70D679-4EFE-D6ED-49B1-3D764A98375F}"/>
                </a:ext>
              </a:extLst>
            </p:cNvPr>
            <p:cNvSpPr/>
            <p:nvPr/>
          </p:nvSpPr>
          <p:spPr>
            <a:xfrm>
              <a:off x="849864" y="2821951"/>
              <a:ext cx="7759299" cy="452917"/>
            </a:xfrm>
            <a:custGeom>
              <a:avLst/>
              <a:gdLst>
                <a:gd name="connsiteX0" fmla="*/ 0 w 7759299"/>
                <a:gd name="connsiteY0" fmla="*/ 75488 h 452917"/>
                <a:gd name="connsiteX1" fmla="*/ 75488 w 7759299"/>
                <a:gd name="connsiteY1" fmla="*/ 0 h 452917"/>
                <a:gd name="connsiteX2" fmla="*/ 7683811 w 7759299"/>
                <a:gd name="connsiteY2" fmla="*/ 0 h 452917"/>
                <a:gd name="connsiteX3" fmla="*/ 7759299 w 7759299"/>
                <a:gd name="connsiteY3" fmla="*/ 75488 h 452917"/>
                <a:gd name="connsiteX4" fmla="*/ 7759299 w 7759299"/>
                <a:gd name="connsiteY4" fmla="*/ 377429 h 452917"/>
                <a:gd name="connsiteX5" fmla="*/ 7683811 w 7759299"/>
                <a:gd name="connsiteY5" fmla="*/ 452917 h 452917"/>
                <a:gd name="connsiteX6" fmla="*/ 75488 w 7759299"/>
                <a:gd name="connsiteY6" fmla="*/ 452917 h 452917"/>
                <a:gd name="connsiteX7" fmla="*/ 0 w 7759299"/>
                <a:gd name="connsiteY7" fmla="*/ 377429 h 452917"/>
                <a:gd name="connsiteX8" fmla="*/ 0 w 7759299"/>
                <a:gd name="connsiteY8" fmla="*/ 75488 h 4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9299" h="452917">
                  <a:moveTo>
                    <a:pt x="0" y="75488"/>
                  </a:moveTo>
                  <a:cubicBezTo>
                    <a:pt x="0" y="33797"/>
                    <a:pt x="33797" y="0"/>
                    <a:pt x="75488" y="0"/>
                  </a:cubicBezTo>
                  <a:lnTo>
                    <a:pt x="7683811" y="0"/>
                  </a:lnTo>
                  <a:cubicBezTo>
                    <a:pt x="7725502" y="0"/>
                    <a:pt x="7759299" y="33797"/>
                    <a:pt x="7759299" y="75488"/>
                  </a:cubicBezTo>
                  <a:lnTo>
                    <a:pt x="7759299" y="377429"/>
                  </a:lnTo>
                  <a:cubicBezTo>
                    <a:pt x="7759299" y="419120"/>
                    <a:pt x="7725502" y="452917"/>
                    <a:pt x="7683811" y="452917"/>
                  </a:cubicBezTo>
                  <a:lnTo>
                    <a:pt x="75488" y="452917"/>
                  </a:lnTo>
                  <a:cubicBezTo>
                    <a:pt x="33797" y="452917"/>
                    <a:pt x="0" y="419120"/>
                    <a:pt x="0" y="377429"/>
                  </a:cubicBezTo>
                  <a:lnTo>
                    <a:pt x="0" y="754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0" tIns="105930" rIns="105930" bIns="10593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solidFill>
                    <a:schemeClr val="tx1"/>
                  </a:solidFill>
                </a:rPr>
                <a:t>2x more likely to be absent from school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8751D98-9F9D-4259-4019-54F86B171DE9}"/>
                </a:ext>
              </a:extLst>
            </p:cNvPr>
            <p:cNvSpPr/>
            <p:nvPr/>
          </p:nvSpPr>
          <p:spPr>
            <a:xfrm>
              <a:off x="849864" y="3375070"/>
              <a:ext cx="7759299" cy="452917"/>
            </a:xfrm>
            <a:custGeom>
              <a:avLst/>
              <a:gdLst>
                <a:gd name="connsiteX0" fmla="*/ 0 w 7759299"/>
                <a:gd name="connsiteY0" fmla="*/ 75488 h 452917"/>
                <a:gd name="connsiteX1" fmla="*/ 75488 w 7759299"/>
                <a:gd name="connsiteY1" fmla="*/ 0 h 452917"/>
                <a:gd name="connsiteX2" fmla="*/ 7683811 w 7759299"/>
                <a:gd name="connsiteY2" fmla="*/ 0 h 452917"/>
                <a:gd name="connsiteX3" fmla="*/ 7759299 w 7759299"/>
                <a:gd name="connsiteY3" fmla="*/ 75488 h 452917"/>
                <a:gd name="connsiteX4" fmla="*/ 7759299 w 7759299"/>
                <a:gd name="connsiteY4" fmla="*/ 377429 h 452917"/>
                <a:gd name="connsiteX5" fmla="*/ 7683811 w 7759299"/>
                <a:gd name="connsiteY5" fmla="*/ 452917 h 452917"/>
                <a:gd name="connsiteX6" fmla="*/ 75488 w 7759299"/>
                <a:gd name="connsiteY6" fmla="*/ 452917 h 452917"/>
                <a:gd name="connsiteX7" fmla="*/ 0 w 7759299"/>
                <a:gd name="connsiteY7" fmla="*/ 377429 h 452917"/>
                <a:gd name="connsiteX8" fmla="*/ 0 w 7759299"/>
                <a:gd name="connsiteY8" fmla="*/ 75488 h 4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9299" h="452917">
                  <a:moveTo>
                    <a:pt x="0" y="75488"/>
                  </a:moveTo>
                  <a:cubicBezTo>
                    <a:pt x="0" y="33797"/>
                    <a:pt x="33797" y="0"/>
                    <a:pt x="75488" y="0"/>
                  </a:cubicBezTo>
                  <a:lnTo>
                    <a:pt x="7683811" y="0"/>
                  </a:lnTo>
                  <a:cubicBezTo>
                    <a:pt x="7725502" y="0"/>
                    <a:pt x="7759299" y="33797"/>
                    <a:pt x="7759299" y="75488"/>
                  </a:cubicBezTo>
                  <a:lnTo>
                    <a:pt x="7759299" y="377429"/>
                  </a:lnTo>
                  <a:cubicBezTo>
                    <a:pt x="7759299" y="419120"/>
                    <a:pt x="7725502" y="452917"/>
                    <a:pt x="7683811" y="452917"/>
                  </a:cubicBezTo>
                  <a:lnTo>
                    <a:pt x="75488" y="452917"/>
                  </a:lnTo>
                  <a:cubicBezTo>
                    <a:pt x="33797" y="452917"/>
                    <a:pt x="0" y="419120"/>
                    <a:pt x="0" y="377429"/>
                  </a:cubicBezTo>
                  <a:lnTo>
                    <a:pt x="0" y="754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0" tIns="105930" rIns="105930" bIns="10593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solidFill>
                    <a:schemeClr val="tx1"/>
                  </a:solidFill>
                </a:rPr>
                <a:t>50-75% change schools upon FC entry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84F3332-0BAE-21B7-F619-D5B2E0337CCE}"/>
                </a:ext>
              </a:extLst>
            </p:cNvPr>
            <p:cNvSpPr/>
            <p:nvPr/>
          </p:nvSpPr>
          <p:spPr>
            <a:xfrm>
              <a:off x="849864" y="3928189"/>
              <a:ext cx="7759299" cy="452917"/>
            </a:xfrm>
            <a:custGeom>
              <a:avLst/>
              <a:gdLst>
                <a:gd name="connsiteX0" fmla="*/ 0 w 7759299"/>
                <a:gd name="connsiteY0" fmla="*/ 75488 h 452917"/>
                <a:gd name="connsiteX1" fmla="*/ 75488 w 7759299"/>
                <a:gd name="connsiteY1" fmla="*/ 0 h 452917"/>
                <a:gd name="connsiteX2" fmla="*/ 7683811 w 7759299"/>
                <a:gd name="connsiteY2" fmla="*/ 0 h 452917"/>
                <a:gd name="connsiteX3" fmla="*/ 7759299 w 7759299"/>
                <a:gd name="connsiteY3" fmla="*/ 75488 h 452917"/>
                <a:gd name="connsiteX4" fmla="*/ 7759299 w 7759299"/>
                <a:gd name="connsiteY4" fmla="*/ 377429 h 452917"/>
                <a:gd name="connsiteX5" fmla="*/ 7683811 w 7759299"/>
                <a:gd name="connsiteY5" fmla="*/ 452917 h 452917"/>
                <a:gd name="connsiteX6" fmla="*/ 75488 w 7759299"/>
                <a:gd name="connsiteY6" fmla="*/ 452917 h 452917"/>
                <a:gd name="connsiteX7" fmla="*/ 0 w 7759299"/>
                <a:gd name="connsiteY7" fmla="*/ 377429 h 452917"/>
                <a:gd name="connsiteX8" fmla="*/ 0 w 7759299"/>
                <a:gd name="connsiteY8" fmla="*/ 75488 h 4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9299" h="452917">
                  <a:moveTo>
                    <a:pt x="0" y="75488"/>
                  </a:moveTo>
                  <a:cubicBezTo>
                    <a:pt x="0" y="33797"/>
                    <a:pt x="33797" y="0"/>
                    <a:pt x="75488" y="0"/>
                  </a:cubicBezTo>
                  <a:lnTo>
                    <a:pt x="7683811" y="0"/>
                  </a:lnTo>
                  <a:cubicBezTo>
                    <a:pt x="7725502" y="0"/>
                    <a:pt x="7759299" y="33797"/>
                    <a:pt x="7759299" y="75488"/>
                  </a:cubicBezTo>
                  <a:lnTo>
                    <a:pt x="7759299" y="377429"/>
                  </a:lnTo>
                  <a:cubicBezTo>
                    <a:pt x="7759299" y="419120"/>
                    <a:pt x="7725502" y="452917"/>
                    <a:pt x="7683811" y="452917"/>
                  </a:cubicBezTo>
                  <a:lnTo>
                    <a:pt x="75488" y="452917"/>
                  </a:lnTo>
                  <a:cubicBezTo>
                    <a:pt x="33797" y="452917"/>
                    <a:pt x="0" y="419120"/>
                    <a:pt x="0" y="377429"/>
                  </a:cubicBezTo>
                  <a:lnTo>
                    <a:pt x="0" y="754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0" tIns="105930" rIns="105930" bIns="10593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solidFill>
                    <a:schemeClr val="tx1"/>
                  </a:solidFill>
                </a:rPr>
                <a:t>2.5-3.5x more likely to receive special education services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B97AE75-CBF2-D03B-B19E-E8EBF449065B}"/>
                </a:ext>
              </a:extLst>
            </p:cNvPr>
            <p:cNvSpPr/>
            <p:nvPr/>
          </p:nvSpPr>
          <p:spPr>
            <a:xfrm>
              <a:off x="849864" y="4464055"/>
              <a:ext cx="7759299" cy="452917"/>
            </a:xfrm>
            <a:custGeom>
              <a:avLst/>
              <a:gdLst>
                <a:gd name="connsiteX0" fmla="*/ 0 w 7759299"/>
                <a:gd name="connsiteY0" fmla="*/ 75488 h 452917"/>
                <a:gd name="connsiteX1" fmla="*/ 75488 w 7759299"/>
                <a:gd name="connsiteY1" fmla="*/ 0 h 452917"/>
                <a:gd name="connsiteX2" fmla="*/ 7683811 w 7759299"/>
                <a:gd name="connsiteY2" fmla="*/ 0 h 452917"/>
                <a:gd name="connsiteX3" fmla="*/ 7759299 w 7759299"/>
                <a:gd name="connsiteY3" fmla="*/ 75488 h 452917"/>
                <a:gd name="connsiteX4" fmla="*/ 7759299 w 7759299"/>
                <a:gd name="connsiteY4" fmla="*/ 377429 h 452917"/>
                <a:gd name="connsiteX5" fmla="*/ 7683811 w 7759299"/>
                <a:gd name="connsiteY5" fmla="*/ 452917 h 452917"/>
                <a:gd name="connsiteX6" fmla="*/ 75488 w 7759299"/>
                <a:gd name="connsiteY6" fmla="*/ 452917 h 452917"/>
                <a:gd name="connsiteX7" fmla="*/ 0 w 7759299"/>
                <a:gd name="connsiteY7" fmla="*/ 377429 h 452917"/>
                <a:gd name="connsiteX8" fmla="*/ 0 w 7759299"/>
                <a:gd name="connsiteY8" fmla="*/ 75488 h 4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9299" h="452917">
                  <a:moveTo>
                    <a:pt x="0" y="75488"/>
                  </a:moveTo>
                  <a:cubicBezTo>
                    <a:pt x="0" y="33797"/>
                    <a:pt x="33797" y="0"/>
                    <a:pt x="75488" y="0"/>
                  </a:cubicBezTo>
                  <a:lnTo>
                    <a:pt x="7683811" y="0"/>
                  </a:lnTo>
                  <a:cubicBezTo>
                    <a:pt x="7725502" y="0"/>
                    <a:pt x="7759299" y="33797"/>
                    <a:pt x="7759299" y="75488"/>
                  </a:cubicBezTo>
                  <a:lnTo>
                    <a:pt x="7759299" y="377429"/>
                  </a:lnTo>
                  <a:cubicBezTo>
                    <a:pt x="7759299" y="419120"/>
                    <a:pt x="7725502" y="452917"/>
                    <a:pt x="7683811" y="452917"/>
                  </a:cubicBezTo>
                  <a:lnTo>
                    <a:pt x="75488" y="452917"/>
                  </a:lnTo>
                  <a:cubicBezTo>
                    <a:pt x="33797" y="452917"/>
                    <a:pt x="0" y="419120"/>
                    <a:pt x="0" y="377429"/>
                  </a:cubicBezTo>
                  <a:lnTo>
                    <a:pt x="0" y="754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0" tIns="105930" rIns="105930" bIns="10593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solidFill>
                    <a:schemeClr val="tx1"/>
                  </a:solidFill>
                </a:rPr>
                <a:t>34% 17-18-year-olds: 5+ school changes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D64B36D-BFE0-D0A6-0002-9CCE01B3118E}"/>
              </a:ext>
            </a:extLst>
          </p:cNvPr>
          <p:cNvSpPr txBox="1"/>
          <p:nvPr/>
        </p:nvSpPr>
        <p:spPr>
          <a:xfrm>
            <a:off x="508689" y="6119336"/>
            <a:ext cx="81658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Smithgall, C.,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Jarpe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-Ratner, E., Walker, L. (2010). Looking Back, Moving Forward: Using Integrated Assessments to Examine the Educational Experiences of Children Entering Foster Care. Chicago: Chapin Hall at the University of Chicago</a:t>
            </a:r>
          </a:p>
        </p:txBody>
      </p:sp>
    </p:spTree>
    <p:extLst>
      <p:ext uri="{BB962C8B-B14F-4D97-AF65-F5344CB8AC3E}">
        <p14:creationId xmlns:p14="http://schemas.microsoft.com/office/powerpoint/2010/main" val="3565305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EBE0A4-F3BD-6780-CCEA-CE61EFC99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7283861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Care, Child Trauma, and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Educational Outcomes (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con’t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E67C6B-AC73-6CB4-49BE-BBC48623B1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42373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B796DAB-FC30-613C-040F-9A22C7B5D7A5}"/>
              </a:ext>
            </a:extLst>
          </p:cNvPr>
          <p:cNvSpPr txBox="1"/>
          <p:nvPr/>
        </p:nvSpPr>
        <p:spPr>
          <a:xfrm>
            <a:off x="421298" y="6292829"/>
            <a:ext cx="982760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/>
            <a:r>
              <a:rPr lang="en-US" sz="13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Pecora, P. J., O’Brien, K., &amp; National Working Group on Foster Care and Education (2019). Fostering success in education: Educational outcomes of students in foster care in the United States. </a:t>
            </a:r>
            <a:r>
              <a:rPr lang="en-US" sz="1300" b="0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Education in Out-of-Home Care</a:t>
            </a:r>
            <a:r>
              <a:rPr lang="en-US" sz="13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Chapter 3, 29-45. DOI:10.1007/978-3-030-26372-0_3</a:t>
            </a:r>
            <a:endParaRPr lang="en-US" sz="13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721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37">
            <a:extLst>
              <a:ext uri="{FF2B5EF4-FFF2-40B4-BE49-F238E27FC236}">
                <a16:creationId xmlns:a16="http://schemas.microsoft.com/office/drawing/2014/main" id="{3DFBBA17-68C1-41F9-89F3-78F3F2DB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3054DDBF-C387-4540-A45A-F9BEB040C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BD859CE-CE14-4780-AE18-EAE4B3284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0B8A132-768E-483C-A30F-37EB64E041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F81F31DC-17B7-43F3-B8DB-CA79E1A1E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66612D03-B350-4569-BA9B-D1E1F914A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C382562E-51EA-49FC-9CA9-9E3E9FCFA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F202B3CB-9607-4519-9EB5-286A461D8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8635CEA0-18EC-41D7-BFAE-B45A7669C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FC79C36B-0CF0-4AA7-A3BF-42D6B93173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1D6C24F4-F8D2-44C2-8CFA-D14C5561D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D696CED-63F3-2470-E8CC-B7FC42DC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055" y="2684496"/>
            <a:ext cx="5182412" cy="1646302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Central Illinois Child Characteristics</a:t>
            </a:r>
          </a:p>
        </p:txBody>
      </p:sp>
      <p:pic>
        <p:nvPicPr>
          <p:cNvPr id="33" name="Picture 32" descr="A couple of girls pos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BFA8A5F4-0BB7-5917-A089-00931A12B8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r="1067" b="1"/>
          <a:stretch/>
        </p:blipFill>
        <p:spPr>
          <a:xfrm>
            <a:off x="212550" y="283337"/>
            <a:ext cx="4697578" cy="3840480"/>
          </a:xfrm>
          <a:custGeom>
            <a:avLst/>
            <a:gdLst/>
            <a:ahLst/>
            <a:cxnLst/>
            <a:rect l="l" t="t" r="r" b="b"/>
            <a:pathLst>
              <a:path w="5182413" h="4236855">
                <a:moveTo>
                  <a:pt x="630049" y="0"/>
                </a:moveTo>
                <a:lnTo>
                  <a:pt x="5182413" y="0"/>
                </a:lnTo>
                <a:lnTo>
                  <a:pt x="5182413" y="21851"/>
                </a:lnTo>
                <a:lnTo>
                  <a:pt x="4547946" y="4236855"/>
                </a:lnTo>
                <a:lnTo>
                  <a:pt x="0" y="4236855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2" name="Picture 2" descr="Image result for latino children">
            <a:extLst>
              <a:ext uri="{FF2B5EF4-FFF2-40B4-BE49-F238E27FC236}">
                <a16:creationId xmlns:a16="http://schemas.microsoft.com/office/drawing/2014/main" id="{3C46F9B4-F691-EBB4-4683-9847BC280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5634"/>
          <a:stretch/>
        </p:blipFill>
        <p:spPr bwMode="auto">
          <a:xfrm flipH="1">
            <a:off x="20" y="4235547"/>
            <a:ext cx="4760670" cy="2622453"/>
          </a:xfrm>
          <a:custGeom>
            <a:avLst/>
            <a:gdLst/>
            <a:ahLst/>
            <a:cxnLst/>
            <a:rect l="l" t="t" r="r" b="b"/>
            <a:pathLst>
              <a:path w="4760690" h="2622453">
                <a:moveTo>
                  <a:pt x="212741" y="0"/>
                </a:moveTo>
                <a:lnTo>
                  <a:pt x="4760690" y="0"/>
                </a:lnTo>
                <a:lnTo>
                  <a:pt x="4365943" y="2622453"/>
                </a:lnTo>
                <a:lnTo>
                  <a:pt x="0" y="2622453"/>
                </a:lnTo>
                <a:lnTo>
                  <a:pt x="0" y="1430607"/>
                </a:lnTo>
                <a:close/>
              </a:path>
            </a:pathLst>
          </a:custGeom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904D201-45CA-4CF5-855B-17245B518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2887" y="4236854"/>
            <a:ext cx="4549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1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29058-3EB2-101C-41C0-AEECBA23C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48752"/>
            <a:ext cx="8596668" cy="725208"/>
          </a:xfrm>
        </p:spPr>
        <p:txBody>
          <a:bodyPr anchor="ctr" anchorCtr="0"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2022 Child Population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FED73C-D27E-D1C4-C581-6AA87D9DEA39}"/>
              </a:ext>
            </a:extLst>
          </p:cNvPr>
          <p:cNvSpPr txBox="1"/>
          <p:nvPr/>
        </p:nvSpPr>
        <p:spPr>
          <a:xfrm>
            <a:off x="370739" y="6331123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 Characteristics, 2021 American Community Survey 5-Year Estimates.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https://data.census.gov/table?text=S0901&amp;t=Children&amp;g=050XX00US17019,17029,17113,17115,17143,17161,17167,17183&amp;y=2021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988F6C4-28CE-B044-8EB4-7B7A310CBE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811484"/>
              </p:ext>
            </p:extLst>
          </p:nvPr>
        </p:nvGraphicFramePr>
        <p:xfrm>
          <a:off x="677334" y="1461599"/>
          <a:ext cx="8923866" cy="4581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059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BA457-7510-E84F-94B5-6034486D2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14" y="332833"/>
            <a:ext cx="8904656" cy="751367"/>
          </a:xfrm>
        </p:spPr>
        <p:txBody>
          <a:bodyPr anchor="ctr" anchorCtr="0">
            <a:no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 Population by Race Estimates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4C2F9B2-75FE-254B-B0AA-9BC18D3306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606291"/>
              </p:ext>
            </p:extLst>
          </p:nvPr>
        </p:nvGraphicFramePr>
        <p:xfrm>
          <a:off x="464956" y="1047469"/>
          <a:ext cx="9064055" cy="498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FE9F929-8E30-7141-1B4D-1E8A01B12A92}"/>
              </a:ext>
            </a:extLst>
          </p:cNvPr>
          <p:cNvSpPr txBox="1"/>
          <p:nvPr/>
        </p:nvSpPr>
        <p:spPr>
          <a:xfrm>
            <a:off x="370739" y="6321395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 Characteristics, 2021 American Community Survey 5-Year Estimates.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https://data.census.gov/cedsci/table?q=fostercare&amp;text=S0901&amp;t=Children&amp;g=0500000US17029,17115,17113,17143,17161,17167,17019,17183&amp;tid=ACSST5Y2020.S0901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605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4FA0F9D-D25D-7D4B-9215-5AFE6B66A4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297370"/>
              </p:ext>
            </p:extLst>
          </p:nvPr>
        </p:nvGraphicFramePr>
        <p:xfrm>
          <a:off x="878749" y="1505422"/>
          <a:ext cx="8614167" cy="452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2F239A34-F8B5-5C88-D317-75D42A8FAA2D}"/>
              </a:ext>
            </a:extLst>
          </p:cNvPr>
          <p:cNvSpPr txBox="1">
            <a:spLocks/>
          </p:cNvSpPr>
          <p:nvPr/>
        </p:nvSpPr>
        <p:spPr>
          <a:xfrm>
            <a:off x="677334" y="335104"/>
            <a:ext cx="7089279" cy="11266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 Population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	Peoria County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DCDC8C-8649-4C12-225B-C65E7EC6C920}"/>
              </a:ext>
            </a:extLst>
          </p:cNvPr>
          <p:cNvSpPr txBox="1"/>
          <p:nvPr/>
        </p:nvSpPr>
        <p:spPr>
          <a:xfrm>
            <a:off x="370739" y="6331123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 Characteristics, 2021 American Community Survey 5-Year Estimates.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https://data.census.gov/cedsci/table?q=fostercare&amp;text=S0901&amp;t=Children&amp;g=0500000US17029,17115,17113,17143,17161,17167,17019,17183&amp;tid=ACSST5Y2020.S0901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286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08" y="337174"/>
            <a:ext cx="8491593" cy="659621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 Population by Race: Illinois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3E909D-E43B-B511-9121-9172140EE2F6}"/>
              </a:ext>
            </a:extLst>
          </p:cNvPr>
          <p:cNvSpPr txBox="1"/>
          <p:nvPr/>
        </p:nvSpPr>
        <p:spPr>
          <a:xfrm>
            <a:off x="370739" y="6331123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 Characteristics, 20201American Community Survey 5-Year Estimates.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https://data.census.gov/cedsci/table?q=fostercare&amp;text=S0901&amp;t=Children&amp;g=0500000US17029,17115,17113,17143,17161,17167,17019,17183&amp;tid=ACSST5Y2020.S0901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57EEDB-F3FA-9140-9452-0AFB7151D9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778239"/>
              </p:ext>
            </p:extLst>
          </p:nvPr>
        </p:nvGraphicFramePr>
        <p:xfrm>
          <a:off x="584027" y="1253352"/>
          <a:ext cx="9041236" cy="4678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7545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793" y="433535"/>
            <a:ext cx="5628393" cy="75136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 Poverty Rates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7A87295-88B2-A343-B24A-558A64ED8E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105241"/>
              </p:ext>
            </p:extLst>
          </p:nvPr>
        </p:nvGraphicFramePr>
        <p:xfrm>
          <a:off x="505838" y="1184903"/>
          <a:ext cx="8540885" cy="4904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F9046E4-6310-F05F-5E26-68BE533B6AC1}"/>
              </a:ext>
            </a:extLst>
          </p:cNvPr>
          <p:cNvSpPr txBox="1"/>
          <p:nvPr/>
        </p:nvSpPr>
        <p:spPr>
          <a:xfrm>
            <a:off x="370739" y="6331123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Children Characteristics, 2021 American Community Survey 5-Year Estimates |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https://data.census.gov/table?text=S0901&amp;t=Children&amp;g=050XX00US17019,17029,17113,17115,17143,17161,17167,17183&amp;y=2021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323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573" y="563556"/>
            <a:ext cx="7766137" cy="63921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Children at or Below Poverty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380D9E-D814-1D10-B898-489323F4A090}"/>
              </a:ext>
            </a:extLst>
          </p:cNvPr>
          <p:cNvSpPr txBox="1"/>
          <p:nvPr/>
        </p:nvSpPr>
        <p:spPr>
          <a:xfrm>
            <a:off x="9430838" y="6372219"/>
            <a:ext cx="2684965" cy="461665"/>
          </a:xfrm>
          <a:prstGeom prst="rect">
            <a:avLst/>
          </a:prstGeom>
          <a:noFill/>
        </p:spPr>
        <p:txBody>
          <a:bodyPr wrap="square" lIns="18288" rIns="45720" rtlCol="0">
            <a:spAutoFit/>
          </a:bodyPr>
          <a:lstStyle/>
          <a:p>
            <a:pPr marL="400050" indent="-400050">
              <a:tabLst>
                <a:tab pos="400050" algn="l"/>
              </a:tabLst>
            </a:pPr>
            <a:r>
              <a:rPr lang="en-US" sz="12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Other racial categories are not </a:t>
            </a:r>
            <a:b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accounted for in the presented data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911A339-6790-4DC6-BE20-DBA59F8939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2847324"/>
              </p:ext>
            </p:extLst>
          </p:nvPr>
        </p:nvGraphicFramePr>
        <p:xfrm>
          <a:off x="425303" y="1429288"/>
          <a:ext cx="9240501" cy="425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958219C-7408-D6CF-0C86-353332E8A38D}"/>
              </a:ext>
            </a:extLst>
          </p:cNvPr>
          <p:cNvSpPr txBox="1"/>
          <p:nvPr/>
        </p:nvSpPr>
        <p:spPr>
          <a:xfrm>
            <a:off x="370740" y="6331123"/>
            <a:ext cx="8286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Poverty Status, Past 12 Months, 2021 American Community Survey 1-Year Estimates | Table S1701.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https://data.census.gov/table?q=poverty&amp;g=050XX00US17019,17029,17113,17115,17143,17161,17167,17183&amp;y=2021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400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2855080"/>
            <a:ext cx="8017078" cy="1147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Unemployment Rates</a:t>
            </a:r>
          </a:p>
        </p:txBody>
      </p:sp>
    </p:spTree>
    <p:extLst>
      <p:ext uri="{BB962C8B-B14F-4D97-AF65-F5344CB8AC3E}">
        <p14:creationId xmlns:p14="http://schemas.microsoft.com/office/powerpoint/2010/main" val="1876472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915DAB-BA9C-77FC-661C-39D432D0C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1793" y="926019"/>
            <a:ext cx="3259668" cy="677973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Who We Are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2FD9B3-61E7-B1AC-E53D-E90674C20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5140" y="1776595"/>
            <a:ext cx="4780932" cy="4282294"/>
          </a:xfrm>
        </p:spPr>
        <p:txBody>
          <a:bodyPr anchor="t">
            <a:noAutofit/>
          </a:bodyPr>
          <a:lstStyle/>
          <a:p>
            <a:pPr marL="0" indent="0">
              <a:lnSpc>
                <a:spcPct val="90000"/>
              </a:lnSpc>
              <a:buClr>
                <a:schemeClr val="accent4">
                  <a:lumMod val="50000"/>
                </a:schemeClr>
              </a:buClr>
              <a:buNone/>
            </a:pPr>
            <a:r>
              <a:rPr lang="en-US" sz="2200" b="1" dirty="0">
                <a:solidFill>
                  <a:srgbClr val="FFFFFF"/>
                </a:solidFill>
              </a:rPr>
              <a:t>Statewide Partnership </a:t>
            </a:r>
          </a:p>
          <a:p>
            <a:pPr marL="0" indent="0">
              <a:lnSpc>
                <a:spcPct val="90000"/>
              </a:lnSpc>
              <a:buClr>
                <a:schemeClr val="accent4">
                  <a:lumMod val="50000"/>
                </a:schemeClr>
              </a:buClr>
              <a:buNone/>
            </a:pPr>
            <a:r>
              <a:rPr lang="en-US" sz="2200" b="1" dirty="0">
                <a:solidFill>
                  <a:srgbClr val="FFFFFF"/>
                </a:solidFill>
              </a:rPr>
              <a:t>     (established in 2006)</a:t>
            </a:r>
          </a:p>
          <a:p>
            <a:pPr marL="0" indent="0">
              <a:lnSpc>
                <a:spcPct val="90000"/>
              </a:lnSpc>
              <a:buClr>
                <a:schemeClr val="accent4">
                  <a:lumMod val="50000"/>
                </a:schemeClr>
              </a:buClr>
              <a:buNone/>
            </a:pPr>
            <a:endParaRPr lang="en-US" sz="22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DCFS African American Advisory Council 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Private Child Welfare Agencies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Concerned Citizens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Illinois Courts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African American Family Commission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State universities: ISU, NIU, SIUE, UIC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07BCDE-D534-B36E-38F8-1CB44F9564C5}"/>
              </a:ext>
            </a:extLst>
          </p:cNvPr>
          <p:cNvGrpSpPr/>
          <p:nvPr/>
        </p:nvGrpSpPr>
        <p:grpSpPr>
          <a:xfrm>
            <a:off x="757251" y="1603992"/>
            <a:ext cx="3856774" cy="3738912"/>
            <a:chOff x="7375457" y="2887373"/>
            <a:chExt cx="2889745" cy="2726817"/>
          </a:xfrm>
        </p:grpSpPr>
        <p:pic>
          <p:nvPicPr>
            <p:cNvPr id="5" name="Picture 4" descr="https://d28htnjz2elwuj.cloudfront.net/wp-content/uploads/2013/11/Illinois_State_University_Logo.png">
              <a:extLst>
                <a:ext uri="{FF2B5EF4-FFF2-40B4-BE49-F238E27FC236}">
                  <a16:creationId xmlns:a16="http://schemas.microsoft.com/office/drawing/2014/main" id="{CD44C96A-38DF-679F-4AB7-7D774A6FA261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5457" y="2990889"/>
              <a:ext cx="1336053" cy="130679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Image result for southern illinois universities and DCFS">
              <a:hlinkClick r:id="rId3"/>
              <a:extLst>
                <a:ext uri="{FF2B5EF4-FFF2-40B4-BE49-F238E27FC236}">
                  <a16:creationId xmlns:a16="http://schemas.microsoft.com/office/drawing/2014/main" id="{7D6DC519-BCD4-5A94-84AC-619BD44E43E1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2797" y="4297682"/>
              <a:ext cx="1372405" cy="131650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Image result for northern illinois universities and DCFS">
              <a:hlinkClick r:id="rId5"/>
              <a:extLst>
                <a:ext uri="{FF2B5EF4-FFF2-40B4-BE49-F238E27FC236}">
                  <a16:creationId xmlns:a16="http://schemas.microsoft.com/office/drawing/2014/main" id="{2CBE8C97-A16B-92DF-891B-3DAEA5C49F0A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2797" y="2887373"/>
              <a:ext cx="1228358" cy="123444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 descr="University of Illinois Seal">
              <a:hlinkClick r:id="rId7" tooltip="&quot;University of Illinois Seal&quot;"/>
              <a:extLst>
                <a:ext uri="{FF2B5EF4-FFF2-40B4-BE49-F238E27FC236}">
                  <a16:creationId xmlns:a16="http://schemas.microsoft.com/office/drawing/2014/main" id="{5ACBB384-1517-7D74-DED2-688EA82B81DE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092" y="4361462"/>
              <a:ext cx="1279855" cy="125272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65832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8265-E661-C34B-9A9F-90DCB8CC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0135"/>
            <a:ext cx="8596668" cy="65694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Unemployment Rates by County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5FD0F-8AF3-EC14-2CF3-8C7698343FDD}"/>
              </a:ext>
            </a:extLst>
          </p:cNvPr>
          <p:cNvSpPr txBox="1"/>
          <p:nvPr/>
        </p:nvSpPr>
        <p:spPr>
          <a:xfrm>
            <a:off x="368137" y="6089445"/>
            <a:ext cx="10351135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3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U.S. Census Bureau, Employment Status, 2016-2020 American Community Survey 5-Year Estimates. </a:t>
            </a:r>
          </a:p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Retrieved from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https://data.census.gov/cedsci/table?text=S2301&amp;g=0500000US17019,17029,17115,17113,17143,17161,17167,17183&amp;tid=ACSST5Y2020.S2301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Other racial categories are not accounted for in the presented data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105A330-28A9-CF40-A1A2-C2C210D681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401391"/>
              </p:ext>
            </p:extLst>
          </p:nvPr>
        </p:nvGraphicFramePr>
        <p:xfrm>
          <a:off x="677333" y="1101011"/>
          <a:ext cx="9121271" cy="475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59089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6B06EB-025E-E85D-4345-5A57D515A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09984"/>
            <a:ext cx="8596668" cy="593823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2022 Unemployed Rates: Peoria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2CA62486-9EEA-9046-A203-18446B31CB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1897889"/>
              </p:ext>
            </p:extLst>
          </p:nvPr>
        </p:nvGraphicFramePr>
        <p:xfrm>
          <a:off x="995453" y="1010246"/>
          <a:ext cx="7137578" cy="5044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385FBDA6-F4B8-D97E-97AF-17B2F04FAEEF}"/>
              </a:ext>
            </a:extLst>
          </p:cNvPr>
          <p:cNvSpPr txBox="1"/>
          <p:nvPr/>
        </p:nvSpPr>
        <p:spPr>
          <a:xfrm>
            <a:off x="339562" y="6100234"/>
            <a:ext cx="10351135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3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U.S. Census Bureau, Employment Status, 2016-2020 American Community Survey 5-Year Estimates. </a:t>
            </a:r>
          </a:p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Retrieved from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https://data.census.gov/table?text=S2301&amp;g=050XX00US17019,17029,17113,17115,17143,17161,17167,17183&amp;y=2021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Other racial categories are not accounted for in the presented data</a:t>
            </a:r>
          </a:p>
        </p:txBody>
      </p:sp>
    </p:spTree>
    <p:extLst>
      <p:ext uri="{BB962C8B-B14F-4D97-AF65-F5344CB8AC3E}">
        <p14:creationId xmlns:p14="http://schemas.microsoft.com/office/powerpoint/2010/main" val="133360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E844C7-2401-6B35-33D7-EAD947C36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522" y="2131402"/>
            <a:ext cx="8924904" cy="1646302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en-US" sz="6000" b="1" dirty="0"/>
              <a:t>Child Welfare Outcomes</a:t>
            </a:r>
          </a:p>
        </p:txBody>
      </p:sp>
    </p:spTree>
    <p:extLst>
      <p:ext uri="{BB962C8B-B14F-4D97-AF65-F5344CB8AC3E}">
        <p14:creationId xmlns:p14="http://schemas.microsoft.com/office/powerpoint/2010/main" val="1343071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B8A5A16-7BE9-4AA1-9B5E-00FAFA5C8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3528F3-EFCB-4F9C-AC6F-A130BC6FA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33639C4-7BA8-46BF-B77F-C44F350F8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B4FA542-2523-4BD8-BCF7-09F23BB6A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DC937BF-4C1E-4507-B43D-0C7644CAE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7E376DE-2C96-4763-AD42-01D60C2B0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B158AF34-A9BC-4D79-9525-2D3559540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C7FAAF9-2552-422D-846A-3ADC4AD46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E9C7168-E636-4C02-96D2-6D58240358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FA004EC-0377-4ED7-AA13-B901F5D0B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7874CAB0-23F6-4DCB-B2FB-6ABE95AA5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8024AF93-149D-4CDC-9A3F-5B87F347D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F855DC1-92A6-087D-656E-8714613D5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770" y="1896034"/>
            <a:ext cx="8561876" cy="1035423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en-US" sz="5800" b="1" dirty="0">
                <a:solidFill>
                  <a:srgbClr val="FFFFFF"/>
                </a:solidFill>
              </a:rPr>
              <a:t>Child Abuse and Neglect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4EEEF8-034B-140C-A4ED-FD7DAACA9D37}"/>
              </a:ext>
            </a:extLst>
          </p:cNvPr>
          <p:cNvSpPr txBox="1"/>
          <p:nvPr/>
        </p:nvSpPr>
        <p:spPr>
          <a:xfrm>
            <a:off x="2643393" y="2986445"/>
            <a:ext cx="4676280" cy="83099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</a:rPr>
              <a:t>Hotline Reports</a:t>
            </a:r>
          </a:p>
        </p:txBody>
      </p:sp>
    </p:spTree>
    <p:extLst>
      <p:ext uri="{BB962C8B-B14F-4D97-AF65-F5344CB8AC3E}">
        <p14:creationId xmlns:p14="http://schemas.microsoft.com/office/powerpoint/2010/main" val="754143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44E2C8C-A2F6-E9C1-1261-EA4E50ECC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49" y="243015"/>
            <a:ext cx="8596668" cy="1320800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Peoria County: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Reports Made vs. Indicated by Source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EDB0F2C-3EF6-9347-9205-3E0BDB2FF2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4347301"/>
              </p:ext>
            </p:extLst>
          </p:nvPr>
        </p:nvGraphicFramePr>
        <p:xfrm>
          <a:off x="615549" y="1052634"/>
          <a:ext cx="8780758" cy="5159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AE19144-2A52-51F8-9F76-8CEB6B39F8D7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667536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F72C483-BA4D-B20E-6370-142D7B318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49" y="243015"/>
            <a:ext cx="8596668" cy="1320800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Illinois: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Reports Made vs. Indicated by Source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1B06207-704A-4144-94B9-CEDB526973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372509"/>
              </p:ext>
            </p:extLst>
          </p:nvPr>
        </p:nvGraphicFramePr>
        <p:xfrm>
          <a:off x="615550" y="1059960"/>
          <a:ext cx="8802990" cy="5036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43BEA41-E16A-C03F-43DF-FAAF9FF227B5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748658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896" y="2503758"/>
            <a:ext cx="5917916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Accepted Rates by Race</a:t>
            </a:r>
          </a:p>
        </p:txBody>
      </p:sp>
    </p:spTree>
    <p:extLst>
      <p:ext uri="{BB962C8B-B14F-4D97-AF65-F5344CB8AC3E}">
        <p14:creationId xmlns:p14="http://schemas.microsoft.com/office/powerpoint/2010/main" val="4264778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672" y="352031"/>
            <a:ext cx="7779738" cy="751367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Accepted Reports by Race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F3C2F89-4C15-C64D-89FC-B4BED00EBD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913193"/>
              </p:ext>
            </p:extLst>
          </p:nvPr>
        </p:nvGraphicFramePr>
        <p:xfrm>
          <a:off x="658672" y="902525"/>
          <a:ext cx="8835668" cy="5414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FDE31D6-AA79-7621-4938-534F4C9AD2F9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358780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B656E70-9559-2B89-7D84-D32CE2C39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28206"/>
            <a:ext cx="8596668" cy="1045904"/>
          </a:xfrm>
        </p:spPr>
        <p:txBody>
          <a:bodyPr anchor="ctr" anchorCtr="0">
            <a:no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Accepted Reports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Peoria County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90CBC6EA-EEF1-44E1-A75A-E7C3BB84B1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1368308"/>
              </p:ext>
            </p:extLst>
          </p:nvPr>
        </p:nvGraphicFramePr>
        <p:xfrm>
          <a:off x="1026368" y="1553542"/>
          <a:ext cx="7328941" cy="4478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FD219E5-0039-ED09-990C-E50E96C8F3DA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739168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B122007-2FF3-7F42-D2DF-9D73968C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379411"/>
            <a:ext cx="8738477" cy="856962"/>
          </a:xfrm>
        </p:spPr>
        <p:txBody>
          <a:bodyPr anchor="ctr" anchorCtr="0">
            <a:no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Accepted Reports by Race: Illinois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3C2B134C-C233-4745-9AAA-8A32168D45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23785"/>
              </p:ext>
            </p:extLst>
          </p:nvPr>
        </p:nvGraphicFramePr>
        <p:xfrm>
          <a:off x="1026368" y="1534751"/>
          <a:ext cx="7325677" cy="4497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DBC4471-BEBB-CC2A-FE48-F88240E6B573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97876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E717C-106C-5BCE-F00B-EAB4449FB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182" y="932824"/>
            <a:ext cx="3737268" cy="71740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Objectives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84F1A8-4B15-D70A-80DE-4AB5E8F2C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73" y="1650226"/>
            <a:ext cx="4965795" cy="388077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/>
              <a:t>Promote </a:t>
            </a:r>
            <a:r>
              <a:rPr lang="en-US" sz="2200" b="1" dirty="0"/>
              <a:t>community-based solutions</a:t>
            </a:r>
            <a:r>
              <a:rPr lang="en-US" sz="2200" dirty="0"/>
              <a:t> to improve family permanency and child well-being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b="1" dirty="0"/>
              <a:t>Reduce disparities</a:t>
            </a:r>
            <a:r>
              <a:rPr lang="en-US" sz="2200" dirty="0"/>
              <a:t> among children of color receiving child welfare and child protection services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/>
              <a:t>Use </a:t>
            </a:r>
            <a:r>
              <a:rPr lang="en-US" sz="2200" b="1" dirty="0"/>
              <a:t>data driven decision</a:t>
            </a:r>
            <a:r>
              <a:rPr lang="en-US" sz="2200" dirty="0"/>
              <a:t> making to improve outcomes for youth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Promote </a:t>
            </a:r>
            <a:r>
              <a:rPr lang="en-US" sz="2200" b="1" dirty="0"/>
              <a:t>stakeholder partnerships/ ownership</a:t>
            </a:r>
            <a:endParaRPr lang="en-US" sz="2200" dirty="0"/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EB9A4EC-5D0D-2495-8D52-6C7E71119F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9" r="24191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5264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77980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Disparity Ratios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for Accepted Reports</a:t>
            </a:r>
          </a:p>
        </p:txBody>
      </p:sp>
    </p:spTree>
    <p:extLst>
      <p:ext uri="{BB962C8B-B14F-4D97-AF65-F5344CB8AC3E}">
        <p14:creationId xmlns:p14="http://schemas.microsoft.com/office/powerpoint/2010/main" val="3555391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549054"/>
            <a:ext cx="9241366" cy="740735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Disparity Ratio for Accepted Reports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4D5B21-B484-13A9-3D63-77E0C50BE411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6E0BD56-6574-B74C-A8DE-260AE6FEB6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894478"/>
              </p:ext>
            </p:extLst>
          </p:nvPr>
        </p:nvGraphicFramePr>
        <p:xfrm>
          <a:off x="809625" y="1390651"/>
          <a:ext cx="7918117" cy="4918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8274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B958F-633F-5C4D-F580-E1393B13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34" y="277923"/>
            <a:ext cx="9406466" cy="132080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Disparity Ratio for Accepted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Peoria County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888F12-1037-E260-A15D-CD82F9B2DD8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E182953-6860-6743-AEF0-ED796F0B9E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8244602"/>
              </p:ext>
            </p:extLst>
          </p:nvPr>
        </p:nvGraphicFramePr>
        <p:xfrm>
          <a:off x="828675" y="1813216"/>
          <a:ext cx="7320955" cy="4397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9851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B958F-633F-5C4D-F580-E1393B13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34" y="277923"/>
            <a:ext cx="9406466" cy="132080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Disparity Ratio for Accepted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888F12-1037-E260-A15D-CD82F9B2DD8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4754000-7ED4-4E49-A45E-9308A90331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31245"/>
              </p:ext>
            </p:extLst>
          </p:nvPr>
        </p:nvGraphicFramePr>
        <p:xfrm>
          <a:off x="800100" y="1810370"/>
          <a:ext cx="7353197" cy="4457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1947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68836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Indicated Reports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   by Race</a:t>
            </a:r>
          </a:p>
        </p:txBody>
      </p:sp>
    </p:spTree>
    <p:extLst>
      <p:ext uri="{BB962C8B-B14F-4D97-AF65-F5344CB8AC3E}">
        <p14:creationId xmlns:p14="http://schemas.microsoft.com/office/powerpoint/2010/main" val="639398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1" y="202018"/>
            <a:ext cx="7467600" cy="815163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Indicated Reports by Race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3A13725-2872-D448-A66C-6B0B53879A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505099"/>
              </p:ext>
            </p:extLst>
          </p:nvPr>
        </p:nvGraphicFramePr>
        <p:xfrm>
          <a:off x="305946" y="840828"/>
          <a:ext cx="9289316" cy="4928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2F869F1-FC48-99DA-646D-3BA0FB359349}"/>
              </a:ext>
            </a:extLst>
          </p:cNvPr>
          <p:cNvSpPr txBox="1"/>
          <p:nvPr/>
        </p:nvSpPr>
        <p:spPr>
          <a:xfrm>
            <a:off x="442579" y="6356492"/>
            <a:ext cx="6663071" cy="462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| DCFS Mindshare Data FY 22</a:t>
            </a:r>
            <a:endParaRPr lang="en-US" sz="1200" u="sng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Rates specify the number indicated reports by the total number of reports for each race/ethnicity.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6195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D1C84F5-3A89-2C32-AD34-1A26DDB33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6332"/>
            <a:ext cx="8596668" cy="1072053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Indicated Reports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Peoria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5BEEDA07-CD15-D24C-9F1E-DA8C7DCB01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600663"/>
              </p:ext>
            </p:extLst>
          </p:nvPr>
        </p:nvGraphicFramePr>
        <p:xfrm>
          <a:off x="1026368" y="1559854"/>
          <a:ext cx="7342025" cy="4447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2584BC2-680E-7E40-C094-C19D2FB5F8B6}"/>
              </a:ext>
            </a:extLst>
          </p:cNvPr>
          <p:cNvSpPr txBox="1"/>
          <p:nvPr/>
        </p:nvSpPr>
        <p:spPr>
          <a:xfrm>
            <a:off x="442579" y="6356492"/>
            <a:ext cx="6663071" cy="462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| DCFS Mindshare Data FY 22</a:t>
            </a:r>
            <a:endParaRPr lang="en-US" sz="1200" u="sng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Rates specify the number indicated reports by the total number of reports for each race/ethnicity.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6418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A1A9C40-DCF6-3408-9771-FE1D5478F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0413"/>
            <a:ext cx="8596668" cy="784615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Indicated Reports by Race: Illinois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19CEA84-A46E-4408-90A8-125A94D32C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9071519"/>
              </p:ext>
            </p:extLst>
          </p:nvPr>
        </p:nvGraphicFramePr>
        <p:xfrm>
          <a:off x="1026368" y="1559855"/>
          <a:ext cx="7335221" cy="444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6D76C06-06D6-85AD-6BB3-91AFA12A5F5F}"/>
              </a:ext>
            </a:extLst>
          </p:cNvPr>
          <p:cNvSpPr txBox="1"/>
          <p:nvPr/>
        </p:nvSpPr>
        <p:spPr>
          <a:xfrm>
            <a:off x="442579" y="6356492"/>
            <a:ext cx="6663071" cy="462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| DCFS Mindshare Data FY 22</a:t>
            </a:r>
            <a:endParaRPr lang="en-US" sz="1200" u="sng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Rates specify the number indicated reports by the total number of reports for each race/ethnicity.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2723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77980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Disparity Ratios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for Indicated Reports</a:t>
            </a:r>
          </a:p>
        </p:txBody>
      </p:sp>
    </p:spTree>
    <p:extLst>
      <p:ext uri="{BB962C8B-B14F-4D97-AF65-F5344CB8AC3E}">
        <p14:creationId xmlns:p14="http://schemas.microsoft.com/office/powerpoint/2010/main" val="754533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351052" cy="651641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Disparity Ratio for Indicated Reports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7DB9AC-2100-5175-891B-8021E480AC4B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3B2BB86-7A11-244B-BD78-90A37E52E1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6560918"/>
              </p:ext>
            </p:extLst>
          </p:nvPr>
        </p:nvGraphicFramePr>
        <p:xfrm>
          <a:off x="800100" y="1400176"/>
          <a:ext cx="8228285" cy="484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4649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07E91D6-F700-A3CC-24D3-B70913CE0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4 PEP Goals:</a:t>
            </a: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Community-Based Solutions</a:t>
            </a: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993636D2-273C-2F17-B1BE-5021E5ED1475}"/>
              </a:ext>
            </a:extLst>
          </p:cNvPr>
          <p:cNvSpPr/>
          <p:nvPr/>
        </p:nvSpPr>
        <p:spPr>
          <a:xfrm>
            <a:off x="5396112" y="1344862"/>
            <a:ext cx="4222668" cy="4222668"/>
          </a:xfrm>
          <a:prstGeom prst="blockArc">
            <a:avLst>
              <a:gd name="adj1" fmla="val 10798968"/>
              <a:gd name="adj2" fmla="val 16114114"/>
              <a:gd name="adj3" fmla="val 4643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45DD6314-9D65-41CB-6231-4A9E3E6B80D0}"/>
              </a:ext>
            </a:extLst>
          </p:cNvPr>
          <p:cNvSpPr/>
          <p:nvPr/>
        </p:nvSpPr>
        <p:spPr>
          <a:xfrm>
            <a:off x="5396112" y="1346124"/>
            <a:ext cx="4222668" cy="4222668"/>
          </a:xfrm>
          <a:prstGeom prst="blockArc">
            <a:avLst>
              <a:gd name="adj1" fmla="val 5314121"/>
              <a:gd name="adj2" fmla="val 10801073"/>
              <a:gd name="adj3" fmla="val 4643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48488472-031B-BF15-D029-BD447ED12F6A}"/>
              </a:ext>
            </a:extLst>
          </p:cNvPr>
          <p:cNvSpPr/>
          <p:nvPr/>
        </p:nvSpPr>
        <p:spPr>
          <a:xfrm>
            <a:off x="5396113" y="1346124"/>
            <a:ext cx="4222668" cy="4222668"/>
          </a:xfrm>
          <a:prstGeom prst="blockArc">
            <a:avLst>
              <a:gd name="adj1" fmla="val 21598927"/>
              <a:gd name="adj2" fmla="val 5314121"/>
              <a:gd name="adj3" fmla="val 4643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66915BCD-FDBD-AA25-0B76-55396B086B4A}"/>
              </a:ext>
            </a:extLst>
          </p:cNvPr>
          <p:cNvSpPr/>
          <p:nvPr/>
        </p:nvSpPr>
        <p:spPr>
          <a:xfrm>
            <a:off x="5396113" y="1344862"/>
            <a:ext cx="4222668" cy="4222668"/>
          </a:xfrm>
          <a:prstGeom prst="blockArc">
            <a:avLst>
              <a:gd name="adj1" fmla="val 16114114"/>
              <a:gd name="adj2" fmla="val 1032"/>
              <a:gd name="adj3" fmla="val 4643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5A9CB84-77BC-547A-DCA2-B78714019DB2}"/>
              </a:ext>
            </a:extLst>
          </p:cNvPr>
          <p:cNvSpPr/>
          <p:nvPr/>
        </p:nvSpPr>
        <p:spPr>
          <a:xfrm>
            <a:off x="6481842" y="2439971"/>
            <a:ext cx="2051210" cy="2033686"/>
          </a:xfrm>
          <a:custGeom>
            <a:avLst/>
            <a:gdLst>
              <a:gd name="connsiteX0" fmla="*/ 0 w 2051210"/>
              <a:gd name="connsiteY0" fmla="*/ 1016843 h 2033686"/>
              <a:gd name="connsiteX1" fmla="*/ 1025605 w 2051210"/>
              <a:gd name="connsiteY1" fmla="*/ 0 h 2033686"/>
              <a:gd name="connsiteX2" fmla="*/ 2051210 w 2051210"/>
              <a:gd name="connsiteY2" fmla="*/ 1016843 h 2033686"/>
              <a:gd name="connsiteX3" fmla="*/ 1025605 w 2051210"/>
              <a:gd name="connsiteY3" fmla="*/ 2033686 h 2033686"/>
              <a:gd name="connsiteX4" fmla="*/ 0 w 2051210"/>
              <a:gd name="connsiteY4" fmla="*/ 1016843 h 203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1210" h="2033686">
                <a:moveTo>
                  <a:pt x="0" y="1016843"/>
                </a:moveTo>
                <a:cubicBezTo>
                  <a:pt x="0" y="455256"/>
                  <a:pt x="459179" y="0"/>
                  <a:pt x="1025605" y="0"/>
                </a:cubicBezTo>
                <a:cubicBezTo>
                  <a:pt x="1592031" y="0"/>
                  <a:pt x="2051210" y="455256"/>
                  <a:pt x="2051210" y="1016843"/>
                </a:cubicBezTo>
                <a:cubicBezTo>
                  <a:pt x="2051210" y="1578430"/>
                  <a:pt x="1592031" y="2033686"/>
                  <a:pt x="1025605" y="2033686"/>
                </a:cubicBezTo>
                <a:cubicBezTo>
                  <a:pt x="459179" y="2033686"/>
                  <a:pt x="0" y="1578430"/>
                  <a:pt x="0" y="1016843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173" tIns="315606" rIns="318173" bIns="315606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/>
              <a:t>PERMANENCY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89BF96-A2A8-C4A1-D49B-C95A08F40ABD}"/>
              </a:ext>
            </a:extLst>
          </p:cNvPr>
          <p:cNvSpPr/>
          <p:nvPr/>
        </p:nvSpPr>
        <p:spPr>
          <a:xfrm>
            <a:off x="6656094" y="515155"/>
            <a:ext cx="1599669" cy="1568408"/>
          </a:xfrm>
          <a:custGeom>
            <a:avLst/>
            <a:gdLst>
              <a:gd name="connsiteX0" fmla="*/ 0 w 1599669"/>
              <a:gd name="connsiteY0" fmla="*/ 680722 h 1361444"/>
              <a:gd name="connsiteX1" fmla="*/ 799835 w 1599669"/>
              <a:gd name="connsiteY1" fmla="*/ 0 h 1361444"/>
              <a:gd name="connsiteX2" fmla="*/ 1599670 w 1599669"/>
              <a:gd name="connsiteY2" fmla="*/ 680722 h 1361444"/>
              <a:gd name="connsiteX3" fmla="*/ 799835 w 1599669"/>
              <a:gd name="connsiteY3" fmla="*/ 1361444 h 1361444"/>
              <a:gd name="connsiteX4" fmla="*/ 0 w 1599669"/>
              <a:gd name="connsiteY4" fmla="*/ 680722 h 136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9669" h="1361444">
                <a:moveTo>
                  <a:pt x="0" y="680722"/>
                </a:moveTo>
                <a:cubicBezTo>
                  <a:pt x="0" y="304770"/>
                  <a:pt x="358098" y="0"/>
                  <a:pt x="799835" y="0"/>
                </a:cubicBezTo>
                <a:cubicBezTo>
                  <a:pt x="1241572" y="0"/>
                  <a:pt x="1599670" y="304770"/>
                  <a:pt x="1599670" y="680722"/>
                </a:cubicBezTo>
                <a:cubicBezTo>
                  <a:pt x="1599670" y="1056674"/>
                  <a:pt x="1241572" y="1361444"/>
                  <a:pt x="799835" y="1361444"/>
                </a:cubicBezTo>
                <a:cubicBezTo>
                  <a:pt x="358098" y="1361444"/>
                  <a:pt x="0" y="1056674"/>
                  <a:pt x="0" y="680722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666" tIns="224779" rIns="259666" bIns="224779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Preserve Families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F30B7B7-A125-1400-7E52-2EC36024BDEE}"/>
              </a:ext>
            </a:extLst>
          </p:cNvPr>
          <p:cNvSpPr/>
          <p:nvPr/>
        </p:nvSpPr>
        <p:spPr>
          <a:xfrm>
            <a:off x="8788072" y="2559540"/>
            <a:ext cx="1721092" cy="1771668"/>
          </a:xfrm>
          <a:custGeom>
            <a:avLst/>
            <a:gdLst>
              <a:gd name="connsiteX0" fmla="*/ 0 w 1975523"/>
              <a:gd name="connsiteY0" fmla="*/ 935911 h 1871822"/>
              <a:gd name="connsiteX1" fmla="*/ 987762 w 1975523"/>
              <a:gd name="connsiteY1" fmla="*/ 0 h 1871822"/>
              <a:gd name="connsiteX2" fmla="*/ 1975524 w 1975523"/>
              <a:gd name="connsiteY2" fmla="*/ 935911 h 1871822"/>
              <a:gd name="connsiteX3" fmla="*/ 987762 w 1975523"/>
              <a:gd name="connsiteY3" fmla="*/ 1871822 h 1871822"/>
              <a:gd name="connsiteX4" fmla="*/ 0 w 1975523"/>
              <a:gd name="connsiteY4" fmla="*/ 935911 h 187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5523" h="1871822">
                <a:moveTo>
                  <a:pt x="0" y="935911"/>
                </a:moveTo>
                <a:cubicBezTo>
                  <a:pt x="0" y="419022"/>
                  <a:pt x="442236" y="0"/>
                  <a:pt x="987762" y="0"/>
                </a:cubicBezTo>
                <a:cubicBezTo>
                  <a:pt x="1533288" y="0"/>
                  <a:pt x="1975524" y="419022"/>
                  <a:pt x="1975524" y="935911"/>
                </a:cubicBezTo>
                <a:cubicBezTo>
                  <a:pt x="1975524" y="1452800"/>
                  <a:pt x="1533288" y="1871822"/>
                  <a:pt x="987762" y="1871822"/>
                </a:cubicBezTo>
                <a:cubicBezTo>
                  <a:pt x="442236" y="1871822"/>
                  <a:pt x="0" y="1452800"/>
                  <a:pt x="0" y="935911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4709" tIns="299522" rIns="314709" bIns="29952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Reunify Families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D5D935-D7BA-3B6F-0560-8844056DA8AF}"/>
              </a:ext>
            </a:extLst>
          </p:cNvPr>
          <p:cNvSpPr/>
          <p:nvPr/>
        </p:nvSpPr>
        <p:spPr>
          <a:xfrm>
            <a:off x="6643621" y="4830065"/>
            <a:ext cx="1830679" cy="1790271"/>
          </a:xfrm>
          <a:custGeom>
            <a:avLst/>
            <a:gdLst>
              <a:gd name="connsiteX0" fmla="*/ 0 w 1830679"/>
              <a:gd name="connsiteY0" fmla="*/ 895136 h 1790271"/>
              <a:gd name="connsiteX1" fmla="*/ 915340 w 1830679"/>
              <a:gd name="connsiteY1" fmla="*/ 0 h 1790271"/>
              <a:gd name="connsiteX2" fmla="*/ 1830680 w 1830679"/>
              <a:gd name="connsiteY2" fmla="*/ 895136 h 1790271"/>
              <a:gd name="connsiteX3" fmla="*/ 915340 w 1830679"/>
              <a:gd name="connsiteY3" fmla="*/ 1790272 h 1790271"/>
              <a:gd name="connsiteX4" fmla="*/ 0 w 1830679"/>
              <a:gd name="connsiteY4" fmla="*/ 895136 h 179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0679" h="1790271">
                <a:moveTo>
                  <a:pt x="0" y="895136"/>
                </a:moveTo>
                <a:cubicBezTo>
                  <a:pt x="0" y="400766"/>
                  <a:pt x="409812" y="0"/>
                  <a:pt x="915340" y="0"/>
                </a:cubicBezTo>
                <a:cubicBezTo>
                  <a:pt x="1420868" y="0"/>
                  <a:pt x="1830680" y="400766"/>
                  <a:pt x="1830680" y="895136"/>
                </a:cubicBezTo>
                <a:cubicBezTo>
                  <a:pt x="1830680" y="1389506"/>
                  <a:pt x="1420868" y="1790272"/>
                  <a:pt x="915340" y="1790272"/>
                </a:cubicBezTo>
                <a:cubicBezTo>
                  <a:pt x="409812" y="1790272"/>
                  <a:pt x="0" y="1389506"/>
                  <a:pt x="0" y="895136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3497" tIns="287579" rIns="293497" bIns="287579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Reduce Racial Disparity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A228896-7CCD-AE5E-89AE-28457113A026}"/>
              </a:ext>
            </a:extLst>
          </p:cNvPr>
          <p:cNvSpPr/>
          <p:nvPr/>
        </p:nvSpPr>
        <p:spPr>
          <a:xfrm>
            <a:off x="4469692" y="2621058"/>
            <a:ext cx="1770558" cy="1671513"/>
          </a:xfrm>
          <a:custGeom>
            <a:avLst/>
            <a:gdLst>
              <a:gd name="connsiteX0" fmla="*/ 0 w 1770558"/>
              <a:gd name="connsiteY0" fmla="*/ 835757 h 1671513"/>
              <a:gd name="connsiteX1" fmla="*/ 885279 w 1770558"/>
              <a:gd name="connsiteY1" fmla="*/ 0 h 1671513"/>
              <a:gd name="connsiteX2" fmla="*/ 1770558 w 1770558"/>
              <a:gd name="connsiteY2" fmla="*/ 835757 h 1671513"/>
              <a:gd name="connsiteX3" fmla="*/ 885279 w 1770558"/>
              <a:gd name="connsiteY3" fmla="*/ 1671514 h 1671513"/>
              <a:gd name="connsiteX4" fmla="*/ 0 w 1770558"/>
              <a:gd name="connsiteY4" fmla="*/ 835757 h 167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0558" h="1671513">
                <a:moveTo>
                  <a:pt x="0" y="835757"/>
                </a:moveTo>
                <a:cubicBezTo>
                  <a:pt x="0" y="374181"/>
                  <a:pt x="396353" y="0"/>
                  <a:pt x="885279" y="0"/>
                </a:cubicBezTo>
                <a:cubicBezTo>
                  <a:pt x="1374205" y="0"/>
                  <a:pt x="1770558" y="374181"/>
                  <a:pt x="1770558" y="835757"/>
                </a:cubicBezTo>
                <a:cubicBezTo>
                  <a:pt x="1770558" y="1297333"/>
                  <a:pt x="1374205" y="1671514"/>
                  <a:pt x="885279" y="1671514"/>
                </a:cubicBezTo>
                <a:cubicBezTo>
                  <a:pt x="396353" y="1671514"/>
                  <a:pt x="0" y="1297333"/>
                  <a:pt x="0" y="835757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692" tIns="270187" rIns="284692" bIns="270187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Adoption/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Guardian-ship</a:t>
            </a:r>
          </a:p>
        </p:txBody>
      </p:sp>
    </p:spTree>
    <p:extLst>
      <p:ext uri="{BB962C8B-B14F-4D97-AF65-F5344CB8AC3E}">
        <p14:creationId xmlns:p14="http://schemas.microsoft.com/office/powerpoint/2010/main" val="42483059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7439603-FB7D-78EB-8681-97B226B7D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6332"/>
            <a:ext cx="8596668" cy="11246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Disparity Ratio for Indicated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Peoria County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D103C8-18B0-37E0-686C-426555084879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63D038F-05C9-4D4B-B7CB-D42344919B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441586"/>
              </p:ext>
            </p:extLst>
          </p:nvPr>
        </p:nvGraphicFramePr>
        <p:xfrm>
          <a:off x="885826" y="1808629"/>
          <a:ext cx="7010400" cy="4354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55466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2B3877-922F-6B7C-68DA-E639107F6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6332"/>
            <a:ext cx="8596668" cy="11246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Disparity Ratio for Indicated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0DABB3-B0C3-3AC1-5F92-847246F9E22A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419C54B-811C-F245-BB88-1D87BE7920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264393"/>
              </p:ext>
            </p:extLst>
          </p:nvPr>
        </p:nvGraphicFramePr>
        <p:xfrm>
          <a:off x="857250" y="1803506"/>
          <a:ext cx="7029450" cy="4444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40070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6971287-73DA-2E41-244A-DB7595A0A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2404534"/>
            <a:ext cx="7766936" cy="1646302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US" sz="5400" b="1" dirty="0"/>
              <a:t>Foster Care Entries</a:t>
            </a:r>
          </a:p>
        </p:txBody>
      </p:sp>
    </p:spTree>
    <p:extLst>
      <p:ext uri="{BB962C8B-B14F-4D97-AF65-F5344CB8AC3E}">
        <p14:creationId xmlns:p14="http://schemas.microsoft.com/office/powerpoint/2010/main" val="202950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61" y="453256"/>
            <a:ext cx="8848908" cy="64571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Illinois Foster Care Entries by Race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77FC4A1-FBC6-8442-AE2E-9E7FE8CAA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260373"/>
              </p:ext>
            </p:extLst>
          </p:nvPr>
        </p:nvGraphicFramePr>
        <p:xfrm>
          <a:off x="667265" y="1391055"/>
          <a:ext cx="8379458" cy="4737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7C2CAF0-BA6D-5142-AD5F-CC7F92DB1E3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9993369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DC918-9BA3-5F73-F596-551EF33FC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61" y="541504"/>
            <a:ext cx="9076266" cy="563936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Illinois Foster Care Entry Disparities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93B9B37-C8FC-584D-ADA8-53A217E408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289473"/>
              </p:ext>
            </p:extLst>
          </p:nvPr>
        </p:nvGraphicFramePr>
        <p:xfrm>
          <a:off x="644145" y="1581577"/>
          <a:ext cx="7908587" cy="4471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44C5984-D7D6-F523-A8D2-8BD9171AEE01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4127050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77980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Foster Care Entries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   by Race</a:t>
            </a:r>
          </a:p>
        </p:txBody>
      </p:sp>
    </p:spTree>
    <p:extLst>
      <p:ext uri="{BB962C8B-B14F-4D97-AF65-F5344CB8AC3E}">
        <p14:creationId xmlns:p14="http://schemas.microsoft.com/office/powerpoint/2010/main" val="25175814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485919"/>
            <a:ext cx="7088627" cy="73010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Entries by Race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9477B67-B3FC-0E4C-A5A3-6A5FF211C6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402687"/>
              </p:ext>
            </p:extLst>
          </p:nvPr>
        </p:nvGraphicFramePr>
        <p:xfrm>
          <a:off x="510361" y="1208549"/>
          <a:ext cx="9534028" cy="503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7951686-DC59-3A64-E951-C25699900539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40008996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945A01B-0858-82F7-5A0B-27ACE3A7E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0657"/>
            <a:ext cx="8596668" cy="114192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Entries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Peoria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E6547E53-8726-2448-96B8-46D0E0ECB1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0079684"/>
              </p:ext>
            </p:extLst>
          </p:nvPr>
        </p:nvGraphicFramePr>
        <p:xfrm>
          <a:off x="1026368" y="1543831"/>
          <a:ext cx="7477435" cy="4486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DBFFDA6-4024-3953-246E-208124BD8880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2997847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9D7B790-75A9-4284-6A7E-575D860DD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0658"/>
            <a:ext cx="8596668" cy="681904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Entries by Race: Illinois  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695C10B-B019-4A28-B37F-E3CAF80ED3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6050779"/>
              </p:ext>
            </p:extLst>
          </p:nvPr>
        </p:nvGraphicFramePr>
        <p:xfrm>
          <a:off x="1026368" y="1534751"/>
          <a:ext cx="7125089" cy="44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1AEC48D-77A2-430F-B778-2C3AFF096405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6364793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77980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Foster Care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    Entry Disparities</a:t>
            </a:r>
          </a:p>
        </p:txBody>
      </p:sp>
    </p:spTree>
    <p:extLst>
      <p:ext uri="{BB962C8B-B14F-4D97-AF65-F5344CB8AC3E}">
        <p14:creationId xmlns:p14="http://schemas.microsoft.com/office/powerpoint/2010/main" val="2971059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D6BC9EB-F181-48AB-BCA2-3D1DB20D2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999460"/>
            <a:ext cx="5698067" cy="447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National Child Welfare Trends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D33AAA80-39DC-4020-9BFF-0718F35C7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9C5D90B-7EE3-4D26-AB7D-A5A3A6E11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639186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177F295-741F-4EFF-B0CA-BE69295AD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11349404" y="121775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86494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55052"/>
            <a:ext cx="8596668" cy="68757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Entry Disparities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AF5683E-2483-B443-99E8-7A2920D18C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259796"/>
              </p:ext>
            </p:extLst>
          </p:nvPr>
        </p:nvGraphicFramePr>
        <p:xfrm>
          <a:off x="510362" y="1427608"/>
          <a:ext cx="9425040" cy="482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034F4C0-9734-7870-3909-C1BBEAD6CA73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3933760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E61F104-B1EE-386F-73DF-92C1680C5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0505"/>
            <a:ext cx="8596668" cy="132080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Entry Disparities: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Peoria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1EF187B0-9BE4-4DC2-95B0-7863B0692A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7090685"/>
              </p:ext>
            </p:extLst>
          </p:nvPr>
        </p:nvGraphicFramePr>
        <p:xfrm>
          <a:off x="1026368" y="1798107"/>
          <a:ext cx="6821551" cy="4497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047DDAA-6550-2E17-BC45-C09325488DC6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42681164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0289BF1-2295-57C1-E9E0-B4E24E83F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9411"/>
            <a:ext cx="8596668" cy="793788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Entry Disparities: Illinois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E5BACFC-FB2C-4790-839E-1C967EA33D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883197"/>
              </p:ext>
            </p:extLst>
          </p:nvPr>
        </p:nvGraphicFramePr>
        <p:xfrm>
          <a:off x="1026369" y="1534752"/>
          <a:ext cx="6829034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B2FC095-296B-B9BE-10C3-9A48882EB667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42604586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2E22A8-4DA8-BC63-2A88-98D7CA17D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16" y="1828800"/>
            <a:ext cx="8930244" cy="1307636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US" sz="6000" b="1" dirty="0"/>
              <a:t>Youth in Care</a:t>
            </a:r>
          </a:p>
        </p:txBody>
      </p:sp>
    </p:spTree>
    <p:extLst>
      <p:ext uri="{BB962C8B-B14F-4D97-AF65-F5344CB8AC3E}">
        <p14:creationId xmlns:p14="http://schemas.microsoft.com/office/powerpoint/2010/main" val="3186381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030" y="241006"/>
            <a:ext cx="8133971" cy="73010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Youth in Care by Race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5A00EF2-E643-6F44-A7A0-0DEE18446E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793067"/>
              </p:ext>
            </p:extLst>
          </p:nvPr>
        </p:nvGraphicFramePr>
        <p:xfrm>
          <a:off x="510361" y="971107"/>
          <a:ext cx="9465515" cy="5326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AF0D559-2E25-BE4D-0675-3FE4C9CC7BD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40534265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544B88A-E143-0E6D-A591-73A21A374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99" y="399070"/>
            <a:ext cx="8989455" cy="719470"/>
          </a:xfrm>
        </p:spPr>
        <p:txBody>
          <a:bodyPr anchor="ctr" anchorCtr="0">
            <a:noAutofit/>
          </a:bodyPr>
          <a:lstStyle/>
          <a:p>
            <a:r>
              <a:rPr lang="en-US" sz="3500" b="1" dirty="0">
                <a:solidFill>
                  <a:schemeClr val="accent1">
                    <a:lumMod val="50000"/>
                  </a:schemeClr>
                </a:solidFill>
              </a:rPr>
              <a:t>Youth in Care by Race: Peoria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747A1BFE-9319-234E-B0B5-A953D131D0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3867294"/>
              </p:ext>
            </p:extLst>
          </p:nvPr>
        </p:nvGraphicFramePr>
        <p:xfrm>
          <a:off x="1026368" y="1534752"/>
          <a:ext cx="7500163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AA023C7-192E-2366-7663-8AF4F9E703BE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6038188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BB6F099-93D8-0EF9-513F-D341F02DC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99" y="399070"/>
            <a:ext cx="8989455" cy="719470"/>
          </a:xfrm>
        </p:spPr>
        <p:txBody>
          <a:bodyPr anchor="ctr" anchorCtr="0">
            <a:noAutofit/>
          </a:bodyPr>
          <a:lstStyle/>
          <a:p>
            <a:r>
              <a:rPr lang="en-US" sz="3500" b="1" dirty="0">
                <a:solidFill>
                  <a:schemeClr val="accent1">
                    <a:lumMod val="50000"/>
                  </a:schemeClr>
                </a:solidFill>
              </a:rPr>
              <a:t>Youth in Care by Race: ILLINOIS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7117E60-4076-B14F-855C-1451D62E25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66147"/>
              </p:ext>
            </p:extLst>
          </p:nvPr>
        </p:nvGraphicFramePr>
        <p:xfrm>
          <a:off x="1026368" y="1534752"/>
          <a:ext cx="7519030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79C24BAE-CA22-67D2-E83B-24B134AD6E3F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3083572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77980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Youth in Care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    Disparities</a:t>
            </a:r>
          </a:p>
        </p:txBody>
      </p:sp>
    </p:spTree>
    <p:extLst>
      <p:ext uri="{BB962C8B-B14F-4D97-AF65-F5344CB8AC3E}">
        <p14:creationId xmlns:p14="http://schemas.microsoft.com/office/powerpoint/2010/main" val="15961785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400432"/>
            <a:ext cx="8596668" cy="543311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Youth in Care Disparities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4A6D442-E746-2E4A-BE43-1256E4BCE0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6874335"/>
              </p:ext>
            </p:extLst>
          </p:nvPr>
        </p:nvGraphicFramePr>
        <p:xfrm>
          <a:off x="510362" y="1334814"/>
          <a:ext cx="8828154" cy="492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361CBF9-CD13-B764-D681-62E6347886AC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8645353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3CA977C-C693-A1BD-AD14-2BCEB6442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294895"/>
            <a:ext cx="8596668" cy="997877"/>
          </a:xfrm>
        </p:spPr>
        <p:txBody>
          <a:bodyPr anchor="ctr" anchorCtr="0">
            <a:noAutofit/>
          </a:bodyPr>
          <a:lstStyle/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Youth in Care Disparities: </a:t>
            </a:r>
            <a:b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     Peoria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8D65F48E-A7B8-0444-A03A-4FF671FEA6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2706612"/>
              </p:ext>
            </p:extLst>
          </p:nvPr>
        </p:nvGraphicFramePr>
        <p:xfrm>
          <a:off x="1026368" y="1534751"/>
          <a:ext cx="6648277" cy="44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683516A-D25A-0EDD-8CC2-DCF8C3B6A196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708940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BF7CD-665B-D63A-75BD-6B9097F6F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8596668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Children in Foster Care Nationwide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943928-B59A-0A49-BA25-DDB3A61C9228}"/>
              </a:ext>
            </a:extLst>
          </p:cNvPr>
          <p:cNvSpPr txBox="1"/>
          <p:nvPr/>
        </p:nvSpPr>
        <p:spPr>
          <a:xfrm>
            <a:off x="330670" y="5977466"/>
            <a:ext cx="795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 U.S. Department of Health and Human Services (2022).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The AFCARS Report: Preliminary FY 2021Estimates as of June 28, 2022, No. 29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https://www.acf.hhs.gov/sites/default/files/documents/cb/afcars-report-29.pdf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D57E7AF-7A61-7F46-9A97-2F41A91208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414987"/>
              </p:ext>
            </p:extLst>
          </p:nvPr>
        </p:nvGraphicFramePr>
        <p:xfrm>
          <a:off x="676745" y="1612899"/>
          <a:ext cx="8438680" cy="4140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21880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339A638-3368-109F-0EA2-176482F5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378977"/>
            <a:ext cx="8596668" cy="661547"/>
          </a:xfrm>
        </p:spPr>
        <p:txBody>
          <a:bodyPr anchor="ctr" anchorCtr="0">
            <a:noAutofit/>
          </a:bodyPr>
          <a:lstStyle/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Youth in Care Disparities: ILLINOIS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53F01E6-0CB3-5B47-B74A-42F3219D38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730108"/>
              </p:ext>
            </p:extLst>
          </p:nvPr>
        </p:nvGraphicFramePr>
        <p:xfrm>
          <a:off x="1026368" y="1534752"/>
          <a:ext cx="6643919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773E005-2B44-1367-A379-FE4E98AA249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41520269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3F501E-7C42-FFC9-C5E8-028ED4C10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2404534"/>
            <a:ext cx="7766936" cy="1646302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US" sz="5400" b="1" dirty="0"/>
              <a:t>Permanencies by Type</a:t>
            </a:r>
          </a:p>
        </p:txBody>
      </p:sp>
    </p:spTree>
    <p:extLst>
      <p:ext uri="{BB962C8B-B14F-4D97-AF65-F5344CB8AC3E}">
        <p14:creationId xmlns:p14="http://schemas.microsoft.com/office/powerpoint/2010/main" val="1677772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279991"/>
            <a:ext cx="8596668" cy="73010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Adoption Permanencies by Race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CD7E45-D87D-95D9-9DB6-08CE1691C678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1F133E6-CEF2-9A4D-8AA9-0C25BA35CD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160297"/>
              </p:ext>
            </p:extLst>
          </p:nvPr>
        </p:nvGraphicFramePr>
        <p:xfrm>
          <a:off x="498486" y="1084521"/>
          <a:ext cx="8401088" cy="4890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33636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271359-1098-4D4C-DACF-3A4E8E979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3154"/>
            <a:ext cx="8596668" cy="902443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Adoption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Peoria County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1404983E-7CC1-7546-9291-535B4C2CA3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0659752"/>
              </p:ext>
            </p:extLst>
          </p:nvPr>
        </p:nvGraphicFramePr>
        <p:xfrm>
          <a:off x="1026368" y="1534751"/>
          <a:ext cx="7039764" cy="4497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4B7952B-860D-3F52-6B7E-476E743E291E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6015756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19D3B71-52E1-5E51-E745-0DA40A38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3154"/>
            <a:ext cx="8596668" cy="90244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Adoption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D03A6929-49DD-254C-B76B-193DF80373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102093"/>
              </p:ext>
            </p:extLst>
          </p:nvPr>
        </p:nvGraphicFramePr>
        <p:xfrm>
          <a:off x="1026369" y="1534752"/>
          <a:ext cx="7038288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7A3D2ED-9279-3312-3A04-85EFDFCAE51C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5730659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999460"/>
            <a:ext cx="5698067" cy="447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Guardianship</a:t>
            </a:r>
          </a:p>
        </p:txBody>
      </p:sp>
    </p:spTree>
    <p:extLst>
      <p:ext uri="{BB962C8B-B14F-4D97-AF65-F5344CB8AC3E}">
        <p14:creationId xmlns:p14="http://schemas.microsoft.com/office/powerpoint/2010/main" val="2935224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279991"/>
            <a:ext cx="8596668" cy="719469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Guardianship Permanencies by Race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9393FC8-F290-3E4B-9E82-128D06B5CA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866417"/>
              </p:ext>
            </p:extLst>
          </p:nvPr>
        </p:nvGraphicFramePr>
        <p:xfrm>
          <a:off x="756345" y="1105787"/>
          <a:ext cx="8338809" cy="486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72B9855-C6A5-1B51-4CAD-38CE6AC3DC08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2825159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C00889E-64F8-F926-D7AE-C73F7B73D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5969"/>
            <a:ext cx="8596668" cy="976703"/>
          </a:xfrm>
        </p:spPr>
        <p:txBody>
          <a:bodyPr anchor="ctr" anchorCtr="0"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Guardianship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Peoria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F26B5C7A-2ADA-A848-B24C-02EF31D9B8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59795"/>
              </p:ext>
            </p:extLst>
          </p:nvPr>
        </p:nvGraphicFramePr>
        <p:xfrm>
          <a:off x="1026369" y="1534751"/>
          <a:ext cx="6838890" cy="44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572E8E8-6DDE-0A3F-7490-0E5213A72116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24739471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7DC2A12-7AA3-B7CC-5F0D-27D20DB67049}"/>
              </a:ext>
            </a:extLst>
          </p:cNvPr>
          <p:cNvSpPr txBox="1"/>
          <p:nvPr/>
        </p:nvSpPr>
        <p:spPr>
          <a:xfrm>
            <a:off x="510361" y="6494426"/>
            <a:ext cx="4097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F43009-D2F9-1CE4-C9AF-753911CBD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5969"/>
            <a:ext cx="8596668" cy="976703"/>
          </a:xfrm>
        </p:spPr>
        <p:txBody>
          <a:bodyPr anchor="ctr" anchorCtr="0"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Guardianship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44CE9BCB-99D1-F84B-830B-FB359DD23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751408"/>
              </p:ext>
            </p:extLst>
          </p:nvPr>
        </p:nvGraphicFramePr>
        <p:xfrm>
          <a:off x="1026369" y="1534751"/>
          <a:ext cx="6835802" cy="449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57071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999460"/>
            <a:ext cx="5698067" cy="447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Reunification</a:t>
            </a:r>
          </a:p>
        </p:txBody>
      </p:sp>
    </p:spTree>
    <p:extLst>
      <p:ext uri="{BB962C8B-B14F-4D97-AF65-F5344CB8AC3E}">
        <p14:creationId xmlns:p14="http://schemas.microsoft.com/office/powerpoint/2010/main" val="283861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23C456-71D4-590C-C812-FA9D78586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356" y="319781"/>
            <a:ext cx="8371417" cy="8392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Children in Foster Care have a 50/50 Chance </a:t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    of Returning Home (National Outcomes)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ACDE884-C09E-3E9E-DB56-EDC805785B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328582"/>
              </p:ext>
            </p:extLst>
          </p:nvPr>
        </p:nvGraphicFramePr>
        <p:xfrm>
          <a:off x="842597" y="1335683"/>
          <a:ext cx="10438544" cy="4763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E50B2E8-EA21-B8B4-465A-C254701741F1}"/>
              </a:ext>
            </a:extLst>
          </p:cNvPr>
          <p:cNvSpPr txBox="1"/>
          <p:nvPr/>
        </p:nvSpPr>
        <p:spPr>
          <a:xfrm>
            <a:off x="135172" y="6210759"/>
            <a:ext cx="5960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U.S. Department of Health and Human Services, Administration for Children and Families,</a:t>
            </a:r>
          </a:p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Administration on Children, Youth and Families, Children's Bureau,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hlinkClick r:id="rId3"/>
              </a:rPr>
              <a:t>https://www.acf.hhs.gov/cb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</a:p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Preliminary Estimates for FY 2021 as of June 28, 2022</a:t>
            </a:r>
          </a:p>
        </p:txBody>
      </p:sp>
    </p:spTree>
    <p:extLst>
      <p:ext uri="{BB962C8B-B14F-4D97-AF65-F5344CB8AC3E}">
        <p14:creationId xmlns:p14="http://schemas.microsoft.com/office/powerpoint/2010/main" val="30320174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562" y="322521"/>
            <a:ext cx="8306967" cy="6663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Race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96A70E7-9B6B-B448-AA0A-4A807436AF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969679"/>
              </p:ext>
            </p:extLst>
          </p:nvPr>
        </p:nvGraphicFramePr>
        <p:xfrm>
          <a:off x="444592" y="1239715"/>
          <a:ext cx="8749650" cy="4789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7460FD4-0A8C-090D-464E-DF81178BA403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15808629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11264C4-4EAF-3A09-356A-0A6079C2C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65" y="290627"/>
            <a:ext cx="8596668" cy="11590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Peoria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9BCC4DA0-161D-A648-B268-4D3D50BDA5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1315997"/>
              </p:ext>
            </p:extLst>
          </p:nvPr>
        </p:nvGraphicFramePr>
        <p:xfrm>
          <a:off x="1026368" y="1534752"/>
          <a:ext cx="6845719" cy="449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1C5277F-CAB4-8659-33D5-FFD516C27A8B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26242987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7F303C3-F50A-4F45-37C1-A12E85FB3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65" y="290627"/>
            <a:ext cx="8596668" cy="11590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F060CAF-41CE-4514-884A-94EE8426A5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14152"/>
              </p:ext>
            </p:extLst>
          </p:nvPr>
        </p:nvGraphicFramePr>
        <p:xfrm>
          <a:off x="1026368" y="1534751"/>
          <a:ext cx="6842155" cy="44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779C598-4B4D-4BB8-0AF9-5B0B52FBE503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103929430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50" y="381755"/>
            <a:ext cx="8596668" cy="53264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Type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9F09CC6-1741-3F4A-90AB-9D247EC560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119247"/>
              </p:ext>
            </p:extLst>
          </p:nvPr>
        </p:nvGraphicFramePr>
        <p:xfrm>
          <a:off x="653143" y="1252537"/>
          <a:ext cx="8596668" cy="4826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86A6823-5EE9-45D5-8C07-4657BFA72588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35888548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74" y="303740"/>
            <a:ext cx="8465928" cy="110224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Type: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01AC81-B2FE-9539-56C9-D6FBD2E5A95E}"/>
              </a:ext>
            </a:extLst>
          </p:cNvPr>
          <p:cNvSpPr txBox="1"/>
          <p:nvPr/>
        </p:nvSpPr>
        <p:spPr>
          <a:xfrm>
            <a:off x="510361" y="6494426"/>
            <a:ext cx="4097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E51893E5-3302-954F-BC96-3B9A26186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087396"/>
              </p:ext>
            </p:extLst>
          </p:nvPr>
        </p:nvGraphicFramePr>
        <p:xfrm>
          <a:off x="935934" y="1826153"/>
          <a:ext cx="7083204" cy="4497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774786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group of people sitting in chairs&#10;&#10;Description automatically generated with medium confidence">
            <a:extLst>
              <a:ext uri="{FF2B5EF4-FFF2-40B4-BE49-F238E27FC236}">
                <a16:creationId xmlns:a16="http://schemas.microsoft.com/office/drawing/2014/main" id="{B5ED66AE-6F71-E656-62E9-C24E1204D5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0" r="6682"/>
          <a:stretch/>
        </p:blipFill>
        <p:spPr>
          <a:xfrm>
            <a:off x="4665476" y="8466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148265-E661-C34B-9A9F-90DCB8CC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6" y="29535"/>
            <a:ext cx="4798742" cy="13208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What Can Communities Do?</a:t>
            </a:r>
            <a:endParaRPr lang="en-US" sz="40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9BE912-C67E-523D-53A9-D5A2589E20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694370"/>
              </p:ext>
            </p:extLst>
          </p:nvPr>
        </p:nvGraphicFramePr>
        <p:xfrm>
          <a:off x="233810" y="1432268"/>
          <a:ext cx="5072076" cy="549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0471190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8265-E661-C34B-9A9F-90DCB8CC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0575"/>
          </a:xfrm>
        </p:spPr>
        <p:txBody>
          <a:bodyPr anchor="t">
            <a:normAutofit/>
          </a:bodyPr>
          <a:lstStyle/>
          <a:p>
            <a:r>
              <a:rPr lang="en-US" sz="4200" b="1" dirty="0">
                <a:solidFill>
                  <a:schemeClr val="accent1">
                    <a:lumMod val="50000"/>
                  </a:schemeClr>
                </a:solidFill>
              </a:rPr>
              <a:t>What Can Communities Do?</a:t>
            </a:r>
            <a:endParaRPr lang="en-US" sz="4200" b="1" dirty="0"/>
          </a:p>
        </p:txBody>
      </p:sp>
      <p:pic>
        <p:nvPicPr>
          <p:cNvPr id="5" name="Picture 4" descr="First Star Academy">
            <a:extLst>
              <a:ext uri="{FF2B5EF4-FFF2-40B4-BE49-F238E27FC236}">
                <a16:creationId xmlns:a16="http://schemas.microsoft.com/office/drawing/2014/main" id="{BBDF99F9-0C33-92B8-6285-BED2BE23F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6" b="-2"/>
          <a:stretch/>
        </p:blipFill>
        <p:spPr bwMode="auto">
          <a:xfrm>
            <a:off x="677334" y="1613231"/>
            <a:ext cx="5423429" cy="3882362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DA721F97-57A5-2CE5-CD21-8BFBDAE368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872949"/>
              </p:ext>
            </p:extLst>
          </p:nvPr>
        </p:nvGraphicFramePr>
        <p:xfrm>
          <a:off x="6336287" y="1614489"/>
          <a:ext cx="2934714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140005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8265-E661-C34B-9A9F-90DCB8CC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46" y="419099"/>
            <a:ext cx="3432054" cy="1819275"/>
          </a:xfrm>
        </p:spPr>
        <p:txBody>
          <a:bodyPr>
            <a:noAutofit/>
          </a:bodyPr>
          <a:lstStyle/>
          <a:p>
            <a:r>
              <a:rPr lang="en-US" sz="4200" b="1" dirty="0">
                <a:solidFill>
                  <a:schemeClr val="accent1">
                    <a:lumMod val="50000"/>
                  </a:schemeClr>
                </a:solidFill>
              </a:rPr>
              <a:t>What Can Communities Do?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81AFF1B0-32F6-9F13-7A39-6BCC4328398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926255"/>
              </p:ext>
            </p:extLst>
          </p:nvPr>
        </p:nvGraphicFramePr>
        <p:xfrm>
          <a:off x="3811816" y="209654"/>
          <a:ext cx="7817036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B93735D-DB52-44EA-EC62-87C99476900F}"/>
              </a:ext>
            </a:extLst>
          </p:cNvPr>
          <p:cNvSpPr txBox="1"/>
          <p:nvPr/>
        </p:nvSpPr>
        <p:spPr>
          <a:xfrm>
            <a:off x="374775" y="6294367"/>
            <a:ext cx="893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0" indent="-635000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Smithgall, C.,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Jarpe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-Ratner, E., Walker, L. (2010). 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Looking back, moving forward: Using integrated assessments to examine the educational experiences of children entering foster care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Chicago: Chapin Hall at the University of Chicago.</a:t>
            </a:r>
          </a:p>
        </p:txBody>
      </p:sp>
    </p:spTree>
    <p:extLst>
      <p:ext uri="{BB962C8B-B14F-4D97-AF65-F5344CB8AC3E}">
        <p14:creationId xmlns:p14="http://schemas.microsoft.com/office/powerpoint/2010/main" val="31334927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8265-E661-C34B-9A9F-90DCB8CC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34" y="476688"/>
            <a:ext cx="8596668" cy="676940"/>
          </a:xfrm>
        </p:spPr>
        <p:txBody>
          <a:bodyPr anchor="ctr" anchorCtr="0">
            <a:noAutofit/>
          </a:bodyPr>
          <a:lstStyle/>
          <a:p>
            <a:r>
              <a:rPr lang="en-US" sz="4200" b="1" dirty="0">
                <a:solidFill>
                  <a:schemeClr val="accent1">
                    <a:lumMod val="50000"/>
                  </a:schemeClr>
                </a:solidFill>
              </a:rPr>
              <a:t>What Can Communities Do?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FC8832-D7E1-500F-81CB-357FB963FE7C}"/>
              </a:ext>
            </a:extLst>
          </p:cNvPr>
          <p:cNvSpPr/>
          <p:nvPr/>
        </p:nvSpPr>
        <p:spPr>
          <a:xfrm>
            <a:off x="677334" y="1684204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Create Pathways to education for youth in care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E80DD56-B1A3-C8CB-92E4-D53693B2E748}"/>
              </a:ext>
            </a:extLst>
          </p:cNvPr>
          <p:cNvSpPr/>
          <p:nvPr/>
        </p:nvSpPr>
        <p:spPr>
          <a:xfrm>
            <a:off x="3749158" y="1684203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Provide information and connections to youth, their caregivers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5C11BF-B9BB-CFC0-08F9-5CFA415B7AB8}"/>
              </a:ext>
            </a:extLst>
          </p:cNvPr>
          <p:cNvSpPr/>
          <p:nvPr/>
        </p:nvSpPr>
        <p:spPr>
          <a:xfrm>
            <a:off x="6817091" y="1681116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Create a culture of education and training and normalizing this experience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4067117-C83F-6BD0-BDB3-D5B305E83BD4}"/>
              </a:ext>
            </a:extLst>
          </p:cNvPr>
          <p:cNvSpPr/>
          <p:nvPr/>
        </p:nvSpPr>
        <p:spPr>
          <a:xfrm>
            <a:off x="677334" y="3557238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Developing a plan and executing it (know what’s expected, what are deadlines)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3129334-9C3F-2925-A6E4-8B46D3A41EDE}"/>
              </a:ext>
            </a:extLst>
          </p:cNvPr>
          <p:cNvSpPr/>
          <p:nvPr/>
        </p:nvSpPr>
        <p:spPr>
          <a:xfrm>
            <a:off x="6817091" y="3571481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/>
              <a:t>Educate the Educators on Child Welfare/Trauma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9ABFBAC-4AF5-CA1E-F889-C87CC4CA8362}"/>
              </a:ext>
            </a:extLst>
          </p:cNvPr>
          <p:cNvSpPr/>
          <p:nvPr/>
        </p:nvSpPr>
        <p:spPr>
          <a:xfrm>
            <a:off x="3747212" y="3571481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Promote Peer and Parent Mentoring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8826D-2E96-546C-8631-034A80CFC259}"/>
              </a:ext>
            </a:extLst>
          </p:cNvPr>
          <p:cNvSpPr txBox="1"/>
          <p:nvPr/>
        </p:nvSpPr>
        <p:spPr>
          <a:xfrm>
            <a:off x="374775" y="6294367"/>
            <a:ext cx="893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0" indent="-635000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Smithgall, C.,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Jarpe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-Ratner, E., Walker, L. (2010). 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Looking back, moving forward: Using integrated assessments to examine the educational experiences of children entering foster care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Chicago: Chapin Hall at the University of Chicago.</a:t>
            </a:r>
          </a:p>
        </p:txBody>
      </p:sp>
    </p:spTree>
    <p:extLst>
      <p:ext uri="{BB962C8B-B14F-4D97-AF65-F5344CB8AC3E}">
        <p14:creationId xmlns:p14="http://schemas.microsoft.com/office/powerpoint/2010/main" val="86109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363B564-6847-AC8F-FECB-5CBEFA5F8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586" y="4872490"/>
            <a:ext cx="8462949" cy="774285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Foster Care and Childhood Trauma</a:t>
            </a:r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282CAFCB-876E-0851-28DE-D9CFEC4C1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"/>
          <a:stretch/>
        </p:blipFill>
        <p:spPr>
          <a:xfrm>
            <a:off x="1600201" y="1392512"/>
            <a:ext cx="7625162" cy="2859445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68538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B09D1-3D77-F139-8391-61B8809ED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15" y="377778"/>
            <a:ext cx="8746066" cy="723254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Adverse Childhood Experiences (ACEs)</a:t>
            </a:r>
            <a:r>
              <a:rPr lang="en-US" b="1" baseline="30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en-US" baseline="30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4181C-DB9E-0F6A-1694-087452432387}"/>
              </a:ext>
            </a:extLst>
          </p:cNvPr>
          <p:cNvSpPr txBox="1"/>
          <p:nvPr/>
        </p:nvSpPr>
        <p:spPr>
          <a:xfrm>
            <a:off x="475315" y="6331236"/>
            <a:ext cx="8197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Holman, D. et al. (2016). The association between adverse childhood experiences and risk of cancer in adulthood: A systematic review of the literature. 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Pediatrics, 138,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S81-S91.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9519072A-E594-689F-EE71-ACE6CE58E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445848"/>
              </p:ext>
            </p:extLst>
          </p:nvPr>
        </p:nvGraphicFramePr>
        <p:xfrm>
          <a:off x="1323663" y="1311472"/>
          <a:ext cx="7395335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5335">
                  <a:extLst>
                    <a:ext uri="{9D8B030D-6E8A-4147-A177-3AD203B41FA5}">
                      <a16:colId xmlns:a16="http://schemas.microsoft.com/office/drawing/2014/main" val="17082975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Abuse/Neglect</a:t>
                      </a:r>
                    </a:p>
                  </a:txBody>
                  <a:tcPr marL="182880" marR="45720" marT="137160" marB="137160"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752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Parent who’s an alcoholic</a:t>
                      </a:r>
                    </a:p>
                  </a:txBody>
                  <a:tcPr marL="182880" marR="45720" marT="137160" marB="137160"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003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Mother who’s a domestic violence survivor</a:t>
                      </a:r>
                    </a:p>
                  </a:txBody>
                  <a:tcPr marL="182880" marR="45720" marT="137160" marB="137160"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941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Family member in jail</a:t>
                      </a:r>
                    </a:p>
                  </a:txBody>
                  <a:tcPr marL="182880" marR="45720" marT="137160" marB="137160"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844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Family member diagnosed with a mental illness</a:t>
                      </a:r>
                    </a:p>
                  </a:txBody>
                  <a:tcPr marL="182880" marR="45720" marT="137160" marB="137160"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03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Disappearance of a parent through divorce, death, abandonment, foster care</a:t>
                      </a:r>
                    </a:p>
                  </a:txBody>
                  <a:tcPr marL="182880" marR="45720" marT="137160" marB="137160"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446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Gun violence</a:t>
                      </a:r>
                    </a:p>
                  </a:txBody>
                  <a:tcPr marL="182880" marR="45720" marT="137160" marB="137160"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629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4446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36699"/>
      </a:hlink>
      <a:folHlink>
        <a:srgbClr val="33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83FF70DF272E4D92842629A0564DBA" ma:contentTypeVersion="0" ma:contentTypeDescription="Create a new document." ma:contentTypeScope="" ma:versionID="092f1cd05d51f3cca5c187c28cd9032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5bdcf26f133259999730471111e8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7D1AAC-FF60-497A-ADCA-D4531EE7773D}"/>
</file>

<file path=customXml/itemProps2.xml><?xml version="1.0" encoding="utf-8"?>
<ds:datastoreItem xmlns:ds="http://schemas.openxmlformats.org/officeDocument/2006/customXml" ds:itemID="{418E6567-5864-4524-A4CB-922133504F85}"/>
</file>

<file path=customXml/itemProps3.xml><?xml version="1.0" encoding="utf-8"?>
<ds:datastoreItem xmlns:ds="http://schemas.openxmlformats.org/officeDocument/2006/customXml" ds:itemID="{6D7E35A2-B391-4E29-84C3-058B97A89FAC}"/>
</file>

<file path=docProps/app.xml><?xml version="1.0" encoding="utf-8"?>
<Properties xmlns="http://schemas.openxmlformats.org/officeDocument/2006/extended-properties" xmlns:vt="http://schemas.openxmlformats.org/officeDocument/2006/docPropsVTypes">
  <Template>{BCCC77CB-E51D-FA45-BC86-C2E5BBBE0AF3}tf10001060</Template>
  <TotalTime>8237</TotalTime>
  <Words>2828</Words>
  <Application>Microsoft Office PowerPoint</Application>
  <PresentationFormat>Widescreen</PresentationFormat>
  <Paragraphs>419</Paragraphs>
  <Slides>78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5" baseType="lpstr">
      <vt:lpstr>Arial</vt:lpstr>
      <vt:lpstr>Calibri</vt:lpstr>
      <vt:lpstr>Calibri Light</vt:lpstr>
      <vt:lpstr>Trebuchet MS</vt:lpstr>
      <vt:lpstr>Wingdings</vt:lpstr>
      <vt:lpstr>Wingdings 3</vt:lpstr>
      <vt:lpstr>Facet</vt:lpstr>
      <vt:lpstr>Illinois Permanency Enhancement Project (PEP)  Central Region (DATE) Peoria County</vt:lpstr>
      <vt:lpstr>Who We Are</vt:lpstr>
      <vt:lpstr>Objectives</vt:lpstr>
      <vt:lpstr>4 PEP Goals:  Community-Based Solutions</vt:lpstr>
      <vt:lpstr>National Child Welfare Trends</vt:lpstr>
      <vt:lpstr>Children in Foster Care Nationwide</vt:lpstr>
      <vt:lpstr>Children in Foster Care have a 50/50 Chance       of Returning Home (National Outcomes)</vt:lpstr>
      <vt:lpstr>Foster Care and Childhood Trauma</vt:lpstr>
      <vt:lpstr>Adverse Childhood Experiences (ACEs)1</vt:lpstr>
      <vt:lpstr>Foster Care, Child Trauma, and     Educational Outcomes</vt:lpstr>
      <vt:lpstr>Foster Care, Child Trauma, and     Educational Outcomes (con’t)</vt:lpstr>
      <vt:lpstr>Central Illinois Child Characteristics</vt:lpstr>
      <vt:lpstr>2022 Child Population</vt:lpstr>
      <vt:lpstr>2022 Child Population by Race Estimates</vt:lpstr>
      <vt:lpstr>PowerPoint Presentation</vt:lpstr>
      <vt:lpstr>2022 Child Population by Race: Illinois</vt:lpstr>
      <vt:lpstr>2022 Child Poverty Rates</vt:lpstr>
      <vt:lpstr>2022 Children at or Below Poverty</vt:lpstr>
      <vt:lpstr>Unemployment Rates</vt:lpstr>
      <vt:lpstr>2022 Unemployment Rates by County</vt:lpstr>
      <vt:lpstr>2022 Unemployed Rates: Peoria County</vt:lpstr>
      <vt:lpstr>Child Welfare Outcomes</vt:lpstr>
      <vt:lpstr>Child Abuse and Neglect</vt:lpstr>
      <vt:lpstr>2022 Peoria County: Reports Made vs. Indicated by Source</vt:lpstr>
      <vt:lpstr>2022 Illinois: Reports Made vs. Indicated by Source</vt:lpstr>
      <vt:lpstr>Accepted Rates by Race</vt:lpstr>
      <vt:lpstr>2022 Accepted Reports by Race</vt:lpstr>
      <vt:lpstr>2022 Accepted Reports by Race:       Peoria County</vt:lpstr>
      <vt:lpstr>2022 Accepted Reports by Race: Illinois</vt:lpstr>
      <vt:lpstr>Disparity Ratios  for Accepted Reports</vt:lpstr>
      <vt:lpstr>2022 Disparity Ratio for Accepted Reports</vt:lpstr>
      <vt:lpstr>2022 Disparity Ratio for Accepted Reports:      Peoria County</vt:lpstr>
      <vt:lpstr>2022 Disparity Ratio for Accepted Reports:      ILLINOIS</vt:lpstr>
      <vt:lpstr>Indicated Reports    by Race</vt:lpstr>
      <vt:lpstr>2022 Indicated Reports by Race</vt:lpstr>
      <vt:lpstr>Indicated Reports by Race:       Peoria County</vt:lpstr>
      <vt:lpstr>Indicated Reports by Race: Illinois</vt:lpstr>
      <vt:lpstr>Disparity Ratios  for Indicated Reports</vt:lpstr>
      <vt:lpstr>Disparity Ratio for Indicated Reports</vt:lpstr>
      <vt:lpstr>Disparity Ratio for Indicated Reports:      Peoria County</vt:lpstr>
      <vt:lpstr>Disparity Ratio for Indicated Reports:      ILLINOIS</vt:lpstr>
      <vt:lpstr>Foster Care Entries</vt:lpstr>
      <vt:lpstr>2022 Illinois Foster Care Entries by Race</vt:lpstr>
      <vt:lpstr>2022 Illinois Foster Care Entry Disparities</vt:lpstr>
      <vt:lpstr>Foster Care Entries     by Race</vt:lpstr>
      <vt:lpstr>Foster Care Entries by Race</vt:lpstr>
      <vt:lpstr>Foster Care Entries by Race:       Peoria County</vt:lpstr>
      <vt:lpstr>Foster Care Entries by Race: Illinois   </vt:lpstr>
      <vt:lpstr>Foster Care      Entry Disparities</vt:lpstr>
      <vt:lpstr>Foster Care Entry Disparities</vt:lpstr>
      <vt:lpstr>Foster Care Entry Disparities:       Peoria County</vt:lpstr>
      <vt:lpstr>Foster Care Entry Disparities: Illinois</vt:lpstr>
      <vt:lpstr>Youth in Care</vt:lpstr>
      <vt:lpstr>Youth in Care by Race</vt:lpstr>
      <vt:lpstr>Youth in Care by Race: Peoria County</vt:lpstr>
      <vt:lpstr>Youth in Care by Race: ILLINOIS</vt:lpstr>
      <vt:lpstr>Youth in Care      Disparities</vt:lpstr>
      <vt:lpstr>Youth in Care Disparities</vt:lpstr>
      <vt:lpstr>Youth in Care Disparities:       Peoria County</vt:lpstr>
      <vt:lpstr>Youth in Care Disparities: ILLINOIS</vt:lpstr>
      <vt:lpstr>Permanencies by Type</vt:lpstr>
      <vt:lpstr>Adoption Permanencies by Race</vt:lpstr>
      <vt:lpstr>Adoption Permanencies by Race:      Peoria County</vt:lpstr>
      <vt:lpstr>Adoption Permanencies by Race:      ILLINOIS</vt:lpstr>
      <vt:lpstr>Guardianship</vt:lpstr>
      <vt:lpstr>Guardianship Permanencies by Race</vt:lpstr>
      <vt:lpstr>Guardianship Permanencies by Race:      Peoria County</vt:lpstr>
      <vt:lpstr>Guardianship Permanencies by Race:      ILLINOIS</vt:lpstr>
      <vt:lpstr>Reunification</vt:lpstr>
      <vt:lpstr>Reunification Permanencies by Race</vt:lpstr>
      <vt:lpstr>Reunification Permanencies by Race:      Peoria County</vt:lpstr>
      <vt:lpstr>Reunification Permanencies by Race:      ILLINOIS</vt:lpstr>
      <vt:lpstr>Reunification Permanencies by Type</vt:lpstr>
      <vt:lpstr>Reunification Permanencies by Type:      ILLINOIS</vt:lpstr>
      <vt:lpstr>What Can Communities Do?</vt:lpstr>
      <vt:lpstr>What Can Communities Do?</vt:lpstr>
      <vt:lpstr>What Can Communities Do?</vt:lpstr>
      <vt:lpstr>What Can Communities Do?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Banks, Brea</dc:creator>
  <cp:lastModifiedBy>Winfrey Avant, Deneca</cp:lastModifiedBy>
  <cp:revision>320</cp:revision>
  <dcterms:created xsi:type="dcterms:W3CDTF">2022-04-27T00:42:00Z</dcterms:created>
  <dcterms:modified xsi:type="dcterms:W3CDTF">2024-02-08T20:44:33Z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0x010100E083FF70DF272E4D92842629A0564DBA</vt:lpwstr>
  </property>
</Properties>
</file>