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3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4.xml" ContentType="application/vnd.openxmlformats-officedocument.presentationml.notesSlide+xml"/>
  <Override PartName="/ppt/charts/chart16.xml" ContentType="application/vnd.openxmlformats-officedocument.drawingml.chart+xml"/>
  <Override PartName="/ppt/drawings/drawing2.xml" ContentType="application/vnd.openxmlformats-officedocument.drawingml.chartshapes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drawings/drawing3.xml" ContentType="application/vnd.openxmlformats-officedocument.drawingml.chartshapes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rawings/drawing4.xml" ContentType="application/vnd.openxmlformats-officedocument.drawingml.chartshapes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drawings/drawing5.xml" ContentType="application/vnd.openxmlformats-officedocument.drawingml.chartshapes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drawings/drawing6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drawings/drawing7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drawings/drawing8.xml" ContentType="application/vnd.openxmlformats-officedocument.drawingml.chartshapes+xml"/>
  <Override PartName="/ppt/charts/chart30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drawings/drawing9.xml" ContentType="application/vnd.openxmlformats-officedocument.drawingml.chartshapes+xml"/>
  <Override PartName="/ppt/charts/chart31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drawings/drawing10.xml" ContentType="application/vnd.openxmlformats-officedocument.drawingml.chartshapes+xml"/>
  <Override PartName="/ppt/charts/chart32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drawings/drawing11.xml" ContentType="application/vnd.openxmlformats-officedocument.drawingml.chartshapes+xml"/>
  <Override PartName="/ppt/charts/chart33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7.xml" ContentType="application/vnd.openxmlformats-officedocument.presentationml.notesSlide+xml"/>
  <Override PartName="/ppt/charts/chart34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drawings/drawing1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35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9.xml" ContentType="application/vnd.openxmlformats-officedocument.presentationml.notesSlide+xml"/>
  <Override PartName="/ppt/charts/chart36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10.xml" ContentType="application/vnd.openxmlformats-officedocument.presentationml.notesSlide+xml"/>
  <Override PartName="/ppt/charts/chart37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11.xml" ContentType="application/vnd.openxmlformats-officedocument.presentationml.notesSlide+xml"/>
  <Override PartName="/ppt/charts/chart38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notesSlides/notesSlide12.xml" ContentType="application/vnd.openxmlformats-officedocument.presentationml.notesSlide+xml"/>
  <Override PartName="/ppt/charts/chart39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notesSlides/notesSlide13.xml" ContentType="application/vnd.openxmlformats-officedocument.presentationml.notesSlide+xml"/>
  <Override PartName="/ppt/charts/chart40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notesSlides/notesSlide14.xml" ContentType="application/vnd.openxmlformats-officedocument.presentationml.notesSlide+xml"/>
  <Override PartName="/ppt/charts/chart41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notesSlides/notesSlide15.xml" ContentType="application/vnd.openxmlformats-officedocument.presentationml.notesSlide+xml"/>
  <Override PartName="/ppt/charts/chart42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notesSlides/notesSlide16.xml" ContentType="application/vnd.openxmlformats-officedocument.presentationml.notesSlide+xml"/>
  <Override PartName="/ppt/charts/chart43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notesSlides/notesSlide17.xml" ContentType="application/vnd.openxmlformats-officedocument.presentationml.notesSlide+xml"/>
  <Override PartName="/ppt/charts/chart44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notesSlides/notesSlide18.xml" ContentType="application/vnd.openxmlformats-officedocument.presentationml.notesSlide+xml"/>
  <Override PartName="/ppt/charts/chart45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notesSlides/notesSlide19.xml" ContentType="application/vnd.openxmlformats-officedocument.presentationml.notesSlide+xml"/>
  <Override PartName="/ppt/charts/chart46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notesSlides/notesSlide20.xml" ContentType="application/vnd.openxmlformats-officedocument.presentationml.notesSlide+xml"/>
  <Override PartName="/ppt/charts/chart47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notesSlides/notesSlide21.xml" ContentType="application/vnd.openxmlformats-officedocument.presentationml.notesSlide+xml"/>
  <Override PartName="/ppt/charts/chart48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notesSlides/notesSlide22.xml" ContentType="application/vnd.openxmlformats-officedocument.presentationml.notesSlide+xml"/>
  <Override PartName="/ppt/charts/chart49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notesSlides/notesSlide23.xml" ContentType="application/vnd.openxmlformats-officedocument.presentationml.notesSlide+xml"/>
  <Override PartName="/ppt/charts/chart50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notesSlides/notesSlide24.xml" ContentType="application/vnd.openxmlformats-officedocument.presentationml.notesSlide+xml"/>
  <Override PartName="/ppt/charts/chart51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notesSlides/notesSlide25.xml" ContentType="application/vnd.openxmlformats-officedocument.presentationml.notesSlide+xml"/>
  <Override PartName="/ppt/charts/chart52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notesSlides/notesSlide26.xml" ContentType="application/vnd.openxmlformats-officedocument.presentationml.notesSlide+xml"/>
  <Override PartName="/ppt/charts/chart53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notesSlides/notesSlide27.xml" ContentType="application/vnd.openxmlformats-officedocument.presentationml.notesSlide+xml"/>
  <Override PartName="/ppt/charts/chart54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drawings/drawing13.xml" ContentType="application/vnd.openxmlformats-officedocument.drawingml.chartshapes+xml"/>
  <Override PartName="/ppt/notesSlides/notesSlide28.xml" ContentType="application/vnd.openxmlformats-officedocument.presentationml.notesSlide+xml"/>
  <Override PartName="/ppt/charts/chart55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6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7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8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9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60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1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62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63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notesSlides/notesSlide29.xml" ContentType="application/vnd.openxmlformats-officedocument.presentationml.notesSlide+xml"/>
  <Override PartName="/ppt/charts/chart64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notesSlides/notesSlide30.xml" ContentType="application/vnd.openxmlformats-officedocument.presentationml.notesSlide+xml"/>
  <Override PartName="/ppt/charts/chart65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notesSlides/notesSlide31.xml" ContentType="application/vnd.openxmlformats-officedocument.presentationml.notesSlide+xml"/>
  <Override PartName="/ppt/charts/chart66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notesSlides/notesSlide32.xml" ContentType="application/vnd.openxmlformats-officedocument.presentationml.notesSlide+xml"/>
  <Override PartName="/ppt/charts/chart67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notesSlides/notesSlide33.xml" ContentType="application/vnd.openxmlformats-officedocument.presentationml.notesSlide+xml"/>
  <Override PartName="/ppt/charts/chart68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notesSlides/notesSlide34.xml" ContentType="application/vnd.openxmlformats-officedocument.presentationml.notesSlide+xml"/>
  <Override PartName="/ppt/charts/chart69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notesSlides/notesSlide35.xml" ContentType="application/vnd.openxmlformats-officedocument.presentationml.notesSlide+xml"/>
  <Override PartName="/ppt/charts/chart70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notesSlides/notesSlide36.xml" ContentType="application/vnd.openxmlformats-officedocument.presentationml.notesSlide+xml"/>
  <Override PartName="/ppt/charts/chart71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notesSlides/notesSlide37.xml" ContentType="application/vnd.openxmlformats-officedocument.presentationml.notesSlide+xml"/>
  <Override PartName="/ppt/charts/chart72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notesSlides/notesSlide38.xml" ContentType="application/vnd.openxmlformats-officedocument.presentationml.notesSlide+xml"/>
  <Override PartName="/ppt/charts/chart73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charts/chart74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notesSlides/notesSlide39.xml" ContentType="application/vnd.openxmlformats-officedocument.presentationml.notesSlide+xml"/>
  <Override PartName="/ppt/charts/chart75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charts/chart76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drawings/drawing14.xml" ContentType="application/vnd.openxmlformats-officedocument.drawingml.chartshapes+xml"/>
  <Override PartName="/ppt/charts/chart77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charts/chart78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charts/chart79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charts/chart80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charts/chart81.xml" ContentType="application/vnd.openxmlformats-officedocument.drawingml.chart+xml"/>
  <Override PartName="/ppt/charts/style80.xml" ContentType="application/vnd.ms-office.chartstyle+xml"/>
  <Override PartName="/ppt/charts/colors80.xml" ContentType="application/vnd.ms-office.chartcolorstyle+xml"/>
  <Override PartName="/ppt/charts/chart82.xml" ContentType="application/vnd.openxmlformats-officedocument.drawingml.chart+xml"/>
  <Override PartName="/ppt/charts/style81.xml" ContentType="application/vnd.ms-office.chartstyle+xml"/>
  <Override PartName="/ppt/charts/colors81.xml" ContentType="application/vnd.ms-office.chartcolorstyle+xml"/>
  <Override PartName="/ppt/charts/chart83.xml" ContentType="application/vnd.openxmlformats-officedocument.drawingml.chart+xml"/>
  <Override PartName="/ppt/charts/style82.xml" ContentType="application/vnd.ms-office.chartstyle+xml"/>
  <Override PartName="/ppt/charts/colors82.xml" ContentType="application/vnd.ms-office.chartcolorstyle+xml"/>
  <Override PartName="/ppt/charts/chart84.xml" ContentType="application/vnd.openxmlformats-officedocument.drawingml.chart+xml"/>
  <Override PartName="/ppt/charts/style83.xml" ContentType="application/vnd.ms-office.chartstyle+xml"/>
  <Override PartName="/ppt/charts/colors83.xml" ContentType="application/vnd.ms-office.chartcolorstyle+xml"/>
  <Override PartName="/ppt/charts/chart85.xml" ContentType="application/vnd.openxmlformats-officedocument.drawingml.chart+xml"/>
  <Override PartName="/ppt/charts/style84.xml" ContentType="application/vnd.ms-office.chartstyle+xml"/>
  <Override PartName="/ppt/charts/colors84.xml" ContentType="application/vnd.ms-office.chartcolorstyle+xml"/>
  <Override PartName="/ppt/notesSlides/notesSlide40.xml" ContentType="application/vnd.openxmlformats-officedocument.presentationml.notesSlide+xml"/>
  <Override PartName="/ppt/charts/chart86.xml" ContentType="application/vnd.openxmlformats-officedocument.drawingml.chart+xml"/>
  <Override PartName="/ppt/charts/style85.xml" ContentType="application/vnd.ms-office.chartstyle+xml"/>
  <Override PartName="/ppt/charts/colors85.xml" ContentType="application/vnd.ms-office.chartcolorstyle+xml"/>
  <Override PartName="/ppt/notesSlides/notesSlide41.xml" ContentType="application/vnd.openxmlformats-officedocument.presentationml.notesSlide+xml"/>
  <Override PartName="/ppt/charts/chart87.xml" ContentType="application/vnd.openxmlformats-officedocument.drawingml.chart+xml"/>
  <Override PartName="/ppt/charts/style86.xml" ContentType="application/vnd.ms-office.chartstyle+xml"/>
  <Override PartName="/ppt/charts/colors86.xml" ContentType="application/vnd.ms-office.chartcolorstyle+xml"/>
  <Override PartName="/ppt/notesSlides/notesSlide42.xml" ContentType="application/vnd.openxmlformats-officedocument.presentationml.notesSlide+xml"/>
  <Override PartName="/ppt/charts/chart88.xml" ContentType="application/vnd.openxmlformats-officedocument.drawingml.chart+xml"/>
  <Override PartName="/ppt/charts/style87.xml" ContentType="application/vnd.ms-office.chartstyle+xml"/>
  <Override PartName="/ppt/charts/colors87.xml" ContentType="application/vnd.ms-office.chartcolorstyle+xml"/>
  <Override PartName="/ppt/notesSlides/notesSlide43.xml" ContentType="application/vnd.openxmlformats-officedocument.presentationml.notesSlide+xml"/>
  <Override PartName="/ppt/charts/chart89.xml" ContentType="application/vnd.openxmlformats-officedocument.drawingml.chart+xml"/>
  <Override PartName="/ppt/charts/style88.xml" ContentType="application/vnd.ms-office.chartstyle+xml"/>
  <Override PartName="/ppt/charts/colors88.xml" ContentType="application/vnd.ms-office.chartcolorstyle+xml"/>
  <Override PartName="/ppt/notesSlides/notesSlide44.xml" ContentType="application/vnd.openxmlformats-officedocument.presentationml.notesSlide+xml"/>
  <Override PartName="/ppt/charts/chart90.xml" ContentType="application/vnd.openxmlformats-officedocument.drawingml.chart+xml"/>
  <Override PartName="/ppt/charts/style89.xml" ContentType="application/vnd.ms-office.chartstyle+xml"/>
  <Override PartName="/ppt/charts/colors89.xml" ContentType="application/vnd.ms-office.chartcolorstyle+xml"/>
  <Override PartName="/ppt/notesSlides/notesSlide45.xml" ContentType="application/vnd.openxmlformats-officedocument.presentationml.notesSlide+xml"/>
  <Override PartName="/ppt/charts/chart91.xml" ContentType="application/vnd.openxmlformats-officedocument.drawingml.chart+xml"/>
  <Override PartName="/ppt/charts/style90.xml" ContentType="application/vnd.ms-office.chartstyle+xml"/>
  <Override PartName="/ppt/charts/colors90.xml" ContentType="application/vnd.ms-office.chartcolorstyle+xml"/>
  <Override PartName="/ppt/notesSlides/notesSlide46.xml" ContentType="application/vnd.openxmlformats-officedocument.presentationml.notesSlide+xml"/>
  <Override PartName="/ppt/charts/chart92.xml" ContentType="application/vnd.openxmlformats-officedocument.drawingml.chart+xml"/>
  <Override PartName="/ppt/charts/style91.xml" ContentType="application/vnd.ms-office.chartstyle+xml"/>
  <Override PartName="/ppt/charts/colors91.xml" ContentType="application/vnd.ms-office.chartcolorstyle+xml"/>
  <Override PartName="/ppt/notesSlides/notesSlide47.xml" ContentType="application/vnd.openxmlformats-officedocument.presentationml.notesSlide+xml"/>
  <Override PartName="/ppt/charts/chart93.xml" ContentType="application/vnd.openxmlformats-officedocument.drawingml.chart+xml"/>
  <Override PartName="/ppt/charts/style92.xml" ContentType="application/vnd.ms-office.chartstyle+xml"/>
  <Override PartName="/ppt/charts/colors92.xml" ContentType="application/vnd.ms-office.chartcolorstyle+xml"/>
  <Override PartName="/ppt/notesSlides/notesSlide48.xml" ContentType="application/vnd.openxmlformats-officedocument.presentationml.notesSlide+xml"/>
  <Override PartName="/ppt/charts/chart94.xml" ContentType="application/vnd.openxmlformats-officedocument.drawingml.chart+xml"/>
  <Override PartName="/ppt/charts/style93.xml" ContentType="application/vnd.ms-office.chartstyle+xml"/>
  <Override PartName="/ppt/charts/colors93.xml" ContentType="application/vnd.ms-office.chartcolorstyle+xml"/>
  <Override PartName="/ppt/notesSlides/notesSlide49.xml" ContentType="application/vnd.openxmlformats-officedocument.presentationml.notesSlide+xml"/>
  <Override PartName="/ppt/charts/chart95.xml" ContentType="application/vnd.openxmlformats-officedocument.drawingml.chart+xml"/>
  <Override PartName="/ppt/charts/style94.xml" ContentType="application/vnd.ms-office.chartstyle+xml"/>
  <Override PartName="/ppt/charts/colors94.xml" ContentType="application/vnd.ms-office.chartcolorstyle+xml"/>
  <Override PartName="/ppt/charts/chart96.xml" ContentType="application/vnd.openxmlformats-officedocument.drawingml.chart+xml"/>
  <Override PartName="/ppt/charts/style95.xml" ContentType="application/vnd.ms-office.chartstyle+xml"/>
  <Override PartName="/ppt/charts/colors95.xml" ContentType="application/vnd.ms-office.chartcolorstyle+xml"/>
  <Override PartName="/ppt/drawings/drawing15.xml" ContentType="application/vnd.openxmlformats-officedocument.drawingml.chartshapes+xml"/>
  <Override PartName="/ppt/charts/chart97.xml" ContentType="application/vnd.openxmlformats-officedocument.drawingml.chart+xml"/>
  <Override PartName="/ppt/charts/style96.xml" ContentType="application/vnd.ms-office.chartstyle+xml"/>
  <Override PartName="/ppt/charts/colors96.xml" ContentType="application/vnd.ms-office.chartcolorstyle+xml"/>
  <Override PartName="/ppt/charts/chart98.xml" ContentType="application/vnd.openxmlformats-officedocument.drawingml.chart+xml"/>
  <Override PartName="/ppt/charts/style97.xml" ContentType="application/vnd.ms-office.chartstyle+xml"/>
  <Override PartName="/ppt/charts/colors97.xml" ContentType="application/vnd.ms-office.chartcolorstyle+xml"/>
  <Override PartName="/ppt/charts/chart99.xml" ContentType="application/vnd.openxmlformats-officedocument.drawingml.chart+xml"/>
  <Override PartName="/ppt/charts/style98.xml" ContentType="application/vnd.ms-office.chartstyle+xml"/>
  <Override PartName="/ppt/charts/colors98.xml" ContentType="application/vnd.ms-office.chartcolorstyle+xml"/>
  <Override PartName="/ppt/charts/chart100.xml" ContentType="application/vnd.openxmlformats-officedocument.drawingml.chart+xml"/>
  <Override PartName="/ppt/charts/style99.xml" ContentType="application/vnd.ms-office.chartstyle+xml"/>
  <Override PartName="/ppt/charts/colors99.xml" ContentType="application/vnd.ms-office.chartcolorstyle+xml"/>
  <Override PartName="/ppt/charts/chart101.xml" ContentType="application/vnd.openxmlformats-officedocument.drawingml.chart+xml"/>
  <Override PartName="/ppt/charts/style100.xml" ContentType="application/vnd.ms-office.chartstyle+xml"/>
  <Override PartName="/ppt/charts/colors100.xml" ContentType="application/vnd.ms-office.chartcolorstyle+xml"/>
  <Override PartName="/ppt/charts/chart102.xml" ContentType="application/vnd.openxmlformats-officedocument.drawingml.chart+xml"/>
  <Override PartName="/ppt/charts/style101.xml" ContentType="application/vnd.ms-office.chartstyle+xml"/>
  <Override PartName="/ppt/charts/colors101.xml" ContentType="application/vnd.ms-office.chartcolorstyle+xml"/>
  <Override PartName="/ppt/charts/chart103.xml" ContentType="application/vnd.openxmlformats-officedocument.drawingml.chart+xml"/>
  <Override PartName="/ppt/charts/style102.xml" ContentType="application/vnd.ms-office.chartstyle+xml"/>
  <Override PartName="/ppt/charts/colors102.xml" ContentType="application/vnd.ms-office.chartcolorstyle+xml"/>
  <Override PartName="/ppt/charts/chart104.xml" ContentType="application/vnd.openxmlformats-officedocument.drawingml.chart+xml"/>
  <Override PartName="/ppt/charts/style103.xml" ContentType="application/vnd.ms-office.chartstyle+xml"/>
  <Override PartName="/ppt/charts/colors103.xml" ContentType="application/vnd.ms-office.chartcolorstyle+xml"/>
  <Override PartName="/ppt/charts/chart105.xml" ContentType="application/vnd.openxmlformats-officedocument.drawingml.chart+xml"/>
  <Override PartName="/ppt/charts/style104.xml" ContentType="application/vnd.ms-office.chartstyle+xml"/>
  <Override PartName="/ppt/charts/colors104.xml" ContentType="application/vnd.ms-office.chartcolorstyle+xml"/>
  <Override PartName="/ppt/notesSlides/notesSlide50.xml" ContentType="application/vnd.openxmlformats-officedocument.presentationml.notesSlide+xml"/>
  <Override PartName="/ppt/charts/chart106.xml" ContentType="application/vnd.openxmlformats-officedocument.drawingml.chart+xml"/>
  <Override PartName="/ppt/charts/style105.xml" ContentType="application/vnd.ms-office.chartstyle+xml"/>
  <Override PartName="/ppt/charts/colors105.xml" ContentType="application/vnd.ms-office.chartcolorstyle+xml"/>
  <Override PartName="/ppt/notesSlides/notesSlide51.xml" ContentType="application/vnd.openxmlformats-officedocument.presentationml.notesSlide+xml"/>
  <Override PartName="/ppt/charts/chart107.xml" ContentType="application/vnd.openxmlformats-officedocument.drawingml.chart+xml"/>
  <Override PartName="/ppt/charts/style106.xml" ContentType="application/vnd.ms-office.chartstyle+xml"/>
  <Override PartName="/ppt/charts/colors106.xml" ContentType="application/vnd.ms-office.chartcolorstyle+xml"/>
  <Override PartName="/ppt/notesSlides/notesSlide52.xml" ContentType="application/vnd.openxmlformats-officedocument.presentationml.notesSlide+xml"/>
  <Override PartName="/ppt/charts/chart108.xml" ContentType="application/vnd.openxmlformats-officedocument.drawingml.chart+xml"/>
  <Override PartName="/ppt/charts/style107.xml" ContentType="application/vnd.ms-office.chartstyle+xml"/>
  <Override PartName="/ppt/charts/colors107.xml" ContentType="application/vnd.ms-office.chartcolorstyle+xml"/>
  <Override PartName="/ppt/notesSlides/notesSlide53.xml" ContentType="application/vnd.openxmlformats-officedocument.presentationml.notesSlide+xml"/>
  <Override PartName="/ppt/charts/chart109.xml" ContentType="application/vnd.openxmlformats-officedocument.drawingml.chart+xml"/>
  <Override PartName="/ppt/charts/style108.xml" ContentType="application/vnd.ms-office.chartstyle+xml"/>
  <Override PartName="/ppt/charts/colors108.xml" ContentType="application/vnd.ms-office.chartcolorstyle+xml"/>
  <Override PartName="/ppt/notesSlides/notesSlide54.xml" ContentType="application/vnd.openxmlformats-officedocument.presentationml.notesSlide+xml"/>
  <Override PartName="/ppt/charts/chart110.xml" ContentType="application/vnd.openxmlformats-officedocument.drawingml.chart+xml"/>
  <Override PartName="/ppt/charts/style109.xml" ContentType="application/vnd.ms-office.chartstyle+xml"/>
  <Override PartName="/ppt/charts/colors109.xml" ContentType="application/vnd.ms-office.chartcolorstyle+xml"/>
  <Override PartName="/ppt/notesSlides/notesSlide55.xml" ContentType="application/vnd.openxmlformats-officedocument.presentationml.notesSlide+xml"/>
  <Override PartName="/ppt/charts/chart111.xml" ContentType="application/vnd.openxmlformats-officedocument.drawingml.chart+xml"/>
  <Override PartName="/ppt/charts/style110.xml" ContentType="application/vnd.ms-office.chartstyle+xml"/>
  <Override PartName="/ppt/charts/colors110.xml" ContentType="application/vnd.ms-office.chartcolorstyle+xml"/>
  <Override PartName="/ppt/notesSlides/notesSlide56.xml" ContentType="application/vnd.openxmlformats-officedocument.presentationml.notesSlide+xml"/>
  <Override PartName="/ppt/charts/chart112.xml" ContentType="application/vnd.openxmlformats-officedocument.drawingml.chart+xml"/>
  <Override PartName="/ppt/charts/style111.xml" ContentType="application/vnd.ms-office.chartstyle+xml"/>
  <Override PartName="/ppt/charts/colors111.xml" ContentType="application/vnd.ms-office.chartcolorstyle+xml"/>
  <Override PartName="/ppt/notesSlides/notesSlide57.xml" ContentType="application/vnd.openxmlformats-officedocument.presentationml.notesSlide+xml"/>
  <Override PartName="/ppt/charts/chart113.xml" ContentType="application/vnd.openxmlformats-officedocument.drawingml.chart+xml"/>
  <Override PartName="/ppt/charts/style112.xml" ContentType="application/vnd.ms-office.chartstyle+xml"/>
  <Override PartName="/ppt/charts/colors112.xml" ContentType="application/vnd.ms-office.chartcolorstyle+xml"/>
  <Override PartName="/ppt/notesSlides/notesSlide58.xml" ContentType="application/vnd.openxmlformats-officedocument.presentationml.notesSlide+xml"/>
  <Override PartName="/ppt/charts/chart114.xml" ContentType="application/vnd.openxmlformats-officedocument.drawingml.chart+xml"/>
  <Override PartName="/ppt/charts/style113.xml" ContentType="application/vnd.ms-office.chartstyle+xml"/>
  <Override PartName="/ppt/charts/colors113.xml" ContentType="application/vnd.ms-office.chartcolorstyle+xml"/>
  <Override PartName="/ppt/notesSlides/notesSlide59.xml" ContentType="application/vnd.openxmlformats-officedocument.presentationml.notesSlide+xml"/>
  <Override PartName="/ppt/charts/chart115.xml" ContentType="application/vnd.openxmlformats-officedocument.drawingml.chart+xml"/>
  <Override PartName="/ppt/charts/style114.xml" ContentType="application/vnd.ms-office.chartstyle+xml"/>
  <Override PartName="/ppt/charts/colors114.xml" ContentType="application/vnd.ms-office.chartcolorstyle+xml"/>
  <Override PartName="/ppt/charts/chart116.xml" ContentType="application/vnd.openxmlformats-officedocument.drawingml.chart+xml"/>
  <Override PartName="/ppt/charts/style115.xml" ContentType="application/vnd.ms-office.chartstyle+xml"/>
  <Override PartName="/ppt/charts/colors115.xml" ContentType="application/vnd.ms-office.chartcolorstyle+xml"/>
  <Override PartName="/ppt/drawings/drawing16.xml" ContentType="application/vnd.openxmlformats-officedocument.drawingml.chartshapes+xml"/>
  <Override PartName="/ppt/charts/chart117.xml" ContentType="application/vnd.openxmlformats-officedocument.drawingml.chart+xml"/>
  <Override PartName="/ppt/charts/style116.xml" ContentType="application/vnd.ms-office.chartstyle+xml"/>
  <Override PartName="/ppt/charts/colors116.xml" ContentType="application/vnd.ms-office.chartcolorstyle+xml"/>
  <Override PartName="/ppt/charts/chart118.xml" ContentType="application/vnd.openxmlformats-officedocument.drawingml.chart+xml"/>
  <Override PartName="/ppt/charts/style117.xml" ContentType="application/vnd.ms-office.chartstyle+xml"/>
  <Override PartName="/ppt/charts/colors117.xml" ContentType="application/vnd.ms-office.chartcolorstyle+xml"/>
  <Override PartName="/ppt/charts/chart119.xml" ContentType="application/vnd.openxmlformats-officedocument.drawingml.chart+xml"/>
  <Override PartName="/ppt/charts/style118.xml" ContentType="application/vnd.ms-office.chartstyle+xml"/>
  <Override PartName="/ppt/charts/colors118.xml" ContentType="application/vnd.ms-office.chartcolorstyle+xml"/>
  <Override PartName="/ppt/charts/chart120.xml" ContentType="application/vnd.openxmlformats-officedocument.drawingml.chart+xml"/>
  <Override PartName="/ppt/charts/style119.xml" ContentType="application/vnd.ms-office.chartstyle+xml"/>
  <Override PartName="/ppt/charts/colors119.xml" ContentType="application/vnd.ms-office.chartcolorstyle+xml"/>
  <Override PartName="/ppt/charts/chart121.xml" ContentType="application/vnd.openxmlformats-officedocument.drawingml.chart+xml"/>
  <Override PartName="/ppt/charts/style120.xml" ContentType="application/vnd.ms-office.chartstyle+xml"/>
  <Override PartName="/ppt/charts/colors120.xml" ContentType="application/vnd.ms-office.chartcolorstyle+xml"/>
  <Override PartName="/ppt/charts/chart122.xml" ContentType="application/vnd.openxmlformats-officedocument.drawingml.chart+xml"/>
  <Override PartName="/ppt/charts/style121.xml" ContentType="application/vnd.ms-office.chartstyle+xml"/>
  <Override PartName="/ppt/charts/colors121.xml" ContentType="application/vnd.ms-office.chartcolorstyle+xml"/>
  <Override PartName="/ppt/charts/chart123.xml" ContentType="application/vnd.openxmlformats-officedocument.drawingml.chart+xml"/>
  <Override PartName="/ppt/charts/style122.xml" ContentType="application/vnd.ms-office.chartstyle+xml"/>
  <Override PartName="/ppt/charts/colors122.xml" ContentType="application/vnd.ms-office.chartcolorstyle+xml"/>
  <Override PartName="/ppt/charts/chart124.xml" ContentType="application/vnd.openxmlformats-officedocument.drawingml.chart+xml"/>
  <Override PartName="/ppt/charts/style123.xml" ContentType="application/vnd.ms-office.chartstyle+xml"/>
  <Override PartName="/ppt/charts/colors123.xml" ContentType="application/vnd.ms-office.chartcolorstyle+xml"/>
  <Override PartName="/ppt/charts/chart125.xml" ContentType="application/vnd.openxmlformats-officedocument.drawingml.chart+xml"/>
  <Override PartName="/ppt/charts/style124.xml" ContentType="application/vnd.ms-office.chartstyle+xml"/>
  <Override PartName="/ppt/charts/colors124.xml" ContentType="application/vnd.ms-office.chartcolorstyle+xml"/>
  <Override PartName="/ppt/charts/chart126.xml" ContentType="application/vnd.openxmlformats-officedocument.drawingml.chart+xml"/>
  <Override PartName="/ppt/charts/style125.xml" ContentType="application/vnd.ms-office.chartstyle+xml"/>
  <Override PartName="/ppt/charts/colors125.xml" ContentType="application/vnd.ms-office.chartcolorstyle+xml"/>
  <Override PartName="/ppt/drawings/drawing17.xml" ContentType="application/vnd.openxmlformats-officedocument.drawingml.chartshapes+xml"/>
  <Override PartName="/ppt/charts/chart127.xml" ContentType="application/vnd.openxmlformats-officedocument.drawingml.chart+xml"/>
  <Override PartName="/ppt/charts/style126.xml" ContentType="application/vnd.ms-office.chartstyle+xml"/>
  <Override PartName="/ppt/charts/colors126.xml" ContentType="application/vnd.ms-office.chartcolorstyle+xml"/>
  <Override PartName="/ppt/charts/chart128.xml" ContentType="application/vnd.openxmlformats-officedocument.drawingml.chart+xml"/>
  <Override PartName="/ppt/charts/style127.xml" ContentType="application/vnd.ms-office.chartstyle+xml"/>
  <Override PartName="/ppt/charts/colors127.xml" ContentType="application/vnd.ms-office.chartcolorstyle+xml"/>
  <Override PartName="/ppt/charts/chart129.xml" ContentType="application/vnd.openxmlformats-officedocument.drawingml.chart+xml"/>
  <Override PartName="/ppt/charts/style128.xml" ContentType="application/vnd.ms-office.chartstyle+xml"/>
  <Override PartName="/ppt/charts/colors128.xml" ContentType="application/vnd.ms-office.chartcolorstyle+xml"/>
  <Override PartName="/ppt/charts/chart130.xml" ContentType="application/vnd.openxmlformats-officedocument.drawingml.chart+xml"/>
  <Override PartName="/ppt/charts/style129.xml" ContentType="application/vnd.ms-office.chartstyle+xml"/>
  <Override PartName="/ppt/charts/colors129.xml" ContentType="application/vnd.ms-office.chartcolorstyle+xml"/>
  <Override PartName="/ppt/charts/chart131.xml" ContentType="application/vnd.openxmlformats-officedocument.drawingml.chart+xml"/>
  <Override PartName="/ppt/charts/style130.xml" ContentType="application/vnd.ms-office.chartstyle+xml"/>
  <Override PartName="/ppt/charts/colors130.xml" ContentType="application/vnd.ms-office.chartcolorstyle+xml"/>
  <Override PartName="/ppt/charts/chart132.xml" ContentType="application/vnd.openxmlformats-officedocument.drawingml.chart+xml"/>
  <Override PartName="/ppt/charts/style131.xml" ContentType="application/vnd.ms-office.chartstyle+xml"/>
  <Override PartName="/ppt/charts/colors131.xml" ContentType="application/vnd.ms-office.chartcolorstyle+xml"/>
  <Override PartName="/ppt/charts/chart133.xml" ContentType="application/vnd.openxmlformats-officedocument.drawingml.chart+xml"/>
  <Override PartName="/ppt/charts/style132.xml" ContentType="application/vnd.ms-office.chartstyle+xml"/>
  <Override PartName="/ppt/charts/colors132.xml" ContentType="application/vnd.ms-office.chartcolorstyle+xml"/>
  <Override PartName="/ppt/charts/chart134.xml" ContentType="application/vnd.openxmlformats-officedocument.drawingml.chart+xml"/>
  <Override PartName="/ppt/charts/style133.xml" ContentType="application/vnd.ms-office.chartstyle+xml"/>
  <Override PartName="/ppt/charts/colors133.xml" ContentType="application/vnd.ms-office.chartcolorstyle+xml"/>
  <Override PartName="/ppt/charts/chart135.xml" ContentType="application/vnd.openxmlformats-officedocument.drawingml.chart+xml"/>
  <Override PartName="/ppt/charts/style134.xml" ContentType="application/vnd.ms-office.chartstyle+xml"/>
  <Override PartName="/ppt/charts/colors134.xml" ContentType="application/vnd.ms-office.chartcolorstyle+xml"/>
  <Override PartName="/ppt/charts/chart136.xml" ContentType="application/vnd.openxmlformats-officedocument.drawingml.chart+xml"/>
  <Override PartName="/ppt/charts/style135.xml" ContentType="application/vnd.ms-office.chartstyle+xml"/>
  <Override PartName="/ppt/charts/colors135.xml" ContentType="application/vnd.ms-office.chartcolorstyle+xml"/>
  <Override PartName="/ppt/drawings/drawing18.xml" ContentType="application/vnd.openxmlformats-officedocument.drawingml.chartshapes+xml"/>
  <Override PartName="/ppt/charts/chart137.xml" ContentType="application/vnd.openxmlformats-officedocument.drawingml.chart+xml"/>
  <Override PartName="/ppt/charts/style136.xml" ContentType="application/vnd.ms-office.chartstyle+xml"/>
  <Override PartName="/ppt/charts/colors136.xml" ContentType="application/vnd.ms-office.chartcolorstyle+xml"/>
  <Override PartName="/ppt/charts/chart138.xml" ContentType="application/vnd.openxmlformats-officedocument.drawingml.chart+xml"/>
  <Override PartName="/ppt/charts/style137.xml" ContentType="application/vnd.ms-office.chartstyle+xml"/>
  <Override PartName="/ppt/charts/colors137.xml" ContentType="application/vnd.ms-office.chartcolorstyle+xml"/>
  <Override PartName="/ppt/charts/chart139.xml" ContentType="application/vnd.openxmlformats-officedocument.drawingml.chart+xml"/>
  <Override PartName="/ppt/charts/style138.xml" ContentType="application/vnd.ms-office.chartstyle+xml"/>
  <Override PartName="/ppt/charts/colors138.xml" ContentType="application/vnd.ms-office.chartcolorstyle+xml"/>
  <Override PartName="/ppt/charts/chart140.xml" ContentType="application/vnd.openxmlformats-officedocument.drawingml.chart+xml"/>
  <Override PartName="/ppt/charts/style139.xml" ContentType="application/vnd.ms-office.chartstyle+xml"/>
  <Override PartName="/ppt/charts/colors139.xml" ContentType="application/vnd.ms-office.chartcolorstyle+xml"/>
  <Override PartName="/ppt/charts/chart141.xml" ContentType="application/vnd.openxmlformats-officedocument.drawingml.chart+xml"/>
  <Override PartName="/ppt/charts/style140.xml" ContentType="application/vnd.ms-office.chartstyle+xml"/>
  <Override PartName="/ppt/charts/colors140.xml" ContentType="application/vnd.ms-office.chartcolorstyle+xml"/>
  <Override PartName="/ppt/charts/chart142.xml" ContentType="application/vnd.openxmlformats-officedocument.drawingml.chart+xml"/>
  <Override PartName="/ppt/charts/style141.xml" ContentType="application/vnd.ms-office.chartstyle+xml"/>
  <Override PartName="/ppt/charts/colors141.xml" ContentType="application/vnd.ms-office.chartcolorstyle+xml"/>
  <Override PartName="/ppt/charts/chart143.xml" ContentType="application/vnd.openxmlformats-officedocument.drawingml.chart+xml"/>
  <Override PartName="/ppt/charts/style142.xml" ContentType="application/vnd.ms-office.chartstyle+xml"/>
  <Override PartName="/ppt/charts/colors142.xml" ContentType="application/vnd.ms-office.chartcolorstyle+xml"/>
  <Override PartName="/ppt/charts/chart144.xml" ContentType="application/vnd.openxmlformats-officedocument.drawingml.chart+xml"/>
  <Override PartName="/ppt/charts/style143.xml" ContentType="application/vnd.ms-office.chartstyle+xml"/>
  <Override PartName="/ppt/charts/colors143.xml" ContentType="application/vnd.ms-office.chartcolorstyle+xml"/>
  <Override PartName="/ppt/charts/chart145.xml" ContentType="application/vnd.openxmlformats-officedocument.drawingml.chart+xml"/>
  <Override PartName="/ppt/charts/style144.xml" ContentType="application/vnd.ms-office.chartstyle+xml"/>
  <Override PartName="/ppt/charts/colors144.xml" ContentType="application/vnd.ms-office.chartcolorstyle+xml"/>
  <Override PartName="/ppt/charts/chart146.xml" ContentType="application/vnd.openxmlformats-officedocument.drawingml.chart+xml"/>
  <Override PartName="/ppt/charts/style145.xml" ContentType="application/vnd.ms-office.chartstyle+xml"/>
  <Override PartName="/ppt/charts/colors145.xml" ContentType="application/vnd.ms-office.chartcolorstyle+xml"/>
  <Override PartName="/ppt/charts/chart147.xml" ContentType="application/vnd.openxmlformats-officedocument.drawingml.chart+xml"/>
  <Override PartName="/ppt/charts/style146.xml" ContentType="application/vnd.ms-office.chartstyle+xml"/>
  <Override PartName="/ppt/charts/colors146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3" r:id="rId1"/>
  </p:sldMasterIdLst>
  <p:notesMasterIdLst>
    <p:notesMasterId r:id="rId179"/>
  </p:notesMasterIdLst>
  <p:sldIdLst>
    <p:sldId id="256" r:id="rId2"/>
    <p:sldId id="295" r:id="rId3"/>
    <p:sldId id="296" r:id="rId4"/>
    <p:sldId id="297" r:id="rId5"/>
    <p:sldId id="298" r:id="rId6"/>
    <p:sldId id="439" r:id="rId7"/>
    <p:sldId id="454" r:id="rId8"/>
    <p:sldId id="301" r:id="rId9"/>
    <p:sldId id="435" r:id="rId10"/>
    <p:sldId id="303" r:id="rId11"/>
    <p:sldId id="430" r:id="rId12"/>
    <p:sldId id="304" r:id="rId13"/>
    <p:sldId id="305" r:id="rId14"/>
    <p:sldId id="258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265" r:id="rId24"/>
    <p:sldId id="273" r:id="rId25"/>
    <p:sldId id="277" r:id="rId26"/>
    <p:sldId id="446" r:id="rId27"/>
    <p:sldId id="434" r:id="rId28"/>
    <p:sldId id="433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259" r:id="rId39"/>
    <p:sldId id="260" r:id="rId40"/>
    <p:sldId id="261" r:id="rId41"/>
    <p:sldId id="262" r:id="rId42"/>
    <p:sldId id="263" r:id="rId43"/>
    <p:sldId id="440" r:id="rId44"/>
    <p:sldId id="264" r:id="rId45"/>
    <p:sldId id="266" r:id="rId46"/>
    <p:sldId id="267" r:id="rId47"/>
    <p:sldId id="324" r:id="rId48"/>
    <p:sldId id="447" r:id="rId49"/>
    <p:sldId id="268" r:id="rId50"/>
    <p:sldId id="325" r:id="rId51"/>
    <p:sldId id="326" r:id="rId52"/>
    <p:sldId id="327" r:id="rId53"/>
    <p:sldId id="328" r:id="rId54"/>
    <p:sldId id="329" r:id="rId55"/>
    <p:sldId id="330" r:id="rId56"/>
    <p:sldId id="331" r:id="rId57"/>
    <p:sldId id="332" r:id="rId58"/>
    <p:sldId id="333" r:id="rId59"/>
    <p:sldId id="448" r:id="rId60"/>
    <p:sldId id="464" r:id="rId61"/>
    <p:sldId id="455" r:id="rId62"/>
    <p:sldId id="456" r:id="rId63"/>
    <p:sldId id="457" r:id="rId64"/>
    <p:sldId id="458" r:id="rId65"/>
    <p:sldId id="459" r:id="rId66"/>
    <p:sldId id="460" r:id="rId67"/>
    <p:sldId id="461" r:id="rId68"/>
    <p:sldId id="462" r:id="rId69"/>
    <p:sldId id="463" r:id="rId70"/>
    <p:sldId id="449" r:id="rId71"/>
    <p:sldId id="269" r:id="rId72"/>
    <p:sldId id="343" r:id="rId73"/>
    <p:sldId id="344" r:id="rId74"/>
    <p:sldId id="345" r:id="rId75"/>
    <p:sldId id="346" r:id="rId76"/>
    <p:sldId id="347" r:id="rId77"/>
    <p:sldId id="348" r:id="rId78"/>
    <p:sldId id="349" r:id="rId79"/>
    <p:sldId id="350" r:id="rId80"/>
    <p:sldId id="351" r:id="rId81"/>
    <p:sldId id="450" r:id="rId82"/>
    <p:sldId id="474" r:id="rId83"/>
    <p:sldId id="465" r:id="rId84"/>
    <p:sldId id="466" r:id="rId85"/>
    <p:sldId id="467" r:id="rId86"/>
    <p:sldId id="468" r:id="rId87"/>
    <p:sldId id="469" r:id="rId88"/>
    <p:sldId id="470" r:id="rId89"/>
    <p:sldId id="471" r:id="rId90"/>
    <p:sldId id="472" r:id="rId91"/>
    <p:sldId id="473" r:id="rId92"/>
    <p:sldId id="352" r:id="rId93"/>
    <p:sldId id="275" r:id="rId94"/>
    <p:sldId id="353" r:id="rId95"/>
    <p:sldId id="451" r:id="rId96"/>
    <p:sldId id="272" r:id="rId97"/>
    <p:sldId id="354" r:id="rId98"/>
    <p:sldId id="355" r:id="rId99"/>
    <p:sldId id="356" r:id="rId100"/>
    <p:sldId id="357" r:id="rId101"/>
    <p:sldId id="358" r:id="rId102"/>
    <p:sldId id="359" r:id="rId103"/>
    <p:sldId id="360" r:id="rId104"/>
    <p:sldId id="361" r:id="rId105"/>
    <p:sldId id="441" r:id="rId106"/>
    <p:sldId id="452" r:id="rId107"/>
    <p:sldId id="276" r:id="rId108"/>
    <p:sldId id="362" r:id="rId109"/>
    <p:sldId id="363" r:id="rId110"/>
    <p:sldId id="364" r:id="rId111"/>
    <p:sldId id="365" r:id="rId112"/>
    <p:sldId id="366" r:id="rId113"/>
    <p:sldId id="368" r:id="rId114"/>
    <p:sldId id="367" r:id="rId115"/>
    <p:sldId id="369" r:id="rId116"/>
    <p:sldId id="442" r:id="rId117"/>
    <p:sldId id="370" r:id="rId118"/>
    <p:sldId id="278" r:id="rId119"/>
    <p:sldId id="414" r:id="rId120"/>
    <p:sldId id="415" r:id="rId121"/>
    <p:sldId id="416" r:id="rId122"/>
    <p:sldId id="417" r:id="rId123"/>
    <p:sldId id="418" r:id="rId124"/>
    <p:sldId id="419" r:id="rId125"/>
    <p:sldId id="420" r:id="rId126"/>
    <p:sldId id="421" r:id="rId127"/>
    <p:sldId id="279" r:id="rId128"/>
    <p:sldId id="453" r:id="rId129"/>
    <p:sldId id="280" r:id="rId130"/>
    <p:sldId id="422" r:id="rId131"/>
    <p:sldId id="423" r:id="rId132"/>
    <p:sldId id="424" r:id="rId133"/>
    <p:sldId id="425" r:id="rId134"/>
    <p:sldId id="429" r:id="rId135"/>
    <p:sldId id="426" r:id="rId136"/>
    <p:sldId id="427" r:id="rId137"/>
    <p:sldId id="428" r:id="rId138"/>
    <p:sldId id="371" r:id="rId139"/>
    <p:sldId id="380" r:id="rId140"/>
    <p:sldId id="281" r:id="rId141"/>
    <p:sldId id="381" r:id="rId142"/>
    <p:sldId id="382" r:id="rId143"/>
    <p:sldId id="383" r:id="rId144"/>
    <p:sldId id="384" r:id="rId145"/>
    <p:sldId id="385" r:id="rId146"/>
    <p:sldId id="386" r:id="rId147"/>
    <p:sldId id="387" r:id="rId148"/>
    <p:sldId id="388" r:id="rId149"/>
    <p:sldId id="282" r:id="rId150"/>
    <p:sldId id="443" r:id="rId151"/>
    <p:sldId id="283" r:id="rId152"/>
    <p:sldId id="389" r:id="rId153"/>
    <p:sldId id="390" r:id="rId154"/>
    <p:sldId id="391" r:id="rId155"/>
    <p:sldId id="392" r:id="rId156"/>
    <p:sldId id="393" r:id="rId157"/>
    <p:sldId id="394" r:id="rId158"/>
    <p:sldId id="395" r:id="rId159"/>
    <p:sldId id="396" r:id="rId160"/>
    <p:sldId id="284" r:id="rId161"/>
    <p:sldId id="444" r:id="rId162"/>
    <p:sldId id="285" r:id="rId163"/>
    <p:sldId id="397" r:id="rId164"/>
    <p:sldId id="398" r:id="rId165"/>
    <p:sldId id="399" r:id="rId166"/>
    <p:sldId id="400" r:id="rId167"/>
    <p:sldId id="401" r:id="rId168"/>
    <p:sldId id="402" r:id="rId169"/>
    <p:sldId id="403" r:id="rId170"/>
    <p:sldId id="404" r:id="rId171"/>
    <p:sldId id="445" r:id="rId172"/>
    <p:sldId id="287" r:id="rId173"/>
    <p:sldId id="274" r:id="rId174"/>
    <p:sldId id="291" r:id="rId175"/>
    <p:sldId id="292" r:id="rId176"/>
    <p:sldId id="293" r:id="rId177"/>
    <p:sldId id="437" r:id="rId17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FF99"/>
    <a:srgbClr val="FFFFCC"/>
    <a:srgbClr val="D2ECF9"/>
    <a:srgbClr val="EAF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95" autoAdjust="0"/>
    <p:restoredTop sz="95777" autoAdjust="0"/>
  </p:normalViewPr>
  <p:slideViewPr>
    <p:cSldViewPr snapToGrid="0" snapToObjects="1">
      <p:cViewPr varScale="1">
        <p:scale>
          <a:sx n="65" d="100"/>
          <a:sy n="65" d="100"/>
        </p:scale>
        <p:origin x="516" y="5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774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viewProps" Target="viewProp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theme" Target="theme/theme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microsoft.com/office/2016/11/relationships/changesInfo" Target="changesInfos/changesInfo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notesMaster" Target="notesMasters/notes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presProps" Target="presProps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customXml" Target="../customXml/item2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nfrey Avant, Deneca" userId="bf81dfd3-d708-4cc2-99e1-403c79eacfc5" providerId="ADAL" clId="{917DEB4D-D1A2-4DA6-92C8-C2FE8F410BEE}"/>
    <pc:docChg chg="undo custSel modSld">
      <pc:chgData name="Winfrey Avant, Deneca" userId="bf81dfd3-d708-4cc2-99e1-403c79eacfc5" providerId="ADAL" clId="{917DEB4D-D1A2-4DA6-92C8-C2FE8F410BEE}" dt="2024-02-08T19:57:28.035" v="11" actId="20577"/>
      <pc:docMkLst>
        <pc:docMk/>
      </pc:docMkLst>
      <pc:sldChg chg="modSp mod">
        <pc:chgData name="Winfrey Avant, Deneca" userId="bf81dfd3-d708-4cc2-99e1-403c79eacfc5" providerId="ADAL" clId="{917DEB4D-D1A2-4DA6-92C8-C2FE8F410BEE}" dt="2024-02-08T19:57:28.035" v="11" actId="20577"/>
        <pc:sldMkLst>
          <pc:docMk/>
          <pc:sldMk cId="1354990045" sldId="256"/>
        </pc:sldMkLst>
        <pc:spChg chg="mod">
          <ac:chgData name="Winfrey Avant, Deneca" userId="bf81dfd3-d708-4cc2-99e1-403c79eacfc5" providerId="ADAL" clId="{917DEB4D-D1A2-4DA6-92C8-C2FE8F410BEE}" dt="2024-02-08T19:57:28.035" v="11" actId="20577"/>
          <ac:spMkLst>
            <pc:docMk/>
            <pc:sldMk cId="1354990045" sldId="256"/>
            <ac:spMk id="2" creationId="{DA16A8B1-0DF4-484E-8C0B-DFDE71D8951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3%20-%20Census%20Data%20FY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0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99.xml"/><Relationship Id="rId1" Type="http://schemas.microsoft.com/office/2011/relationships/chartStyle" Target="style99.xml"/></Relationships>
</file>

<file path=ppt/charts/_rels/chart10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00.xml"/><Relationship Id="rId1" Type="http://schemas.microsoft.com/office/2011/relationships/chartStyle" Target="style100.xml"/></Relationships>
</file>

<file path=ppt/charts/_rels/chart10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01.xml"/><Relationship Id="rId1" Type="http://schemas.microsoft.com/office/2011/relationships/chartStyle" Target="style101.xml"/></Relationships>
</file>

<file path=ppt/charts/_rels/chart10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02.xml"/><Relationship Id="rId1" Type="http://schemas.microsoft.com/office/2011/relationships/chartStyle" Target="style102.xml"/></Relationships>
</file>

<file path=ppt/charts/_rels/chart10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03.xml"/><Relationship Id="rId1" Type="http://schemas.microsoft.com/office/2011/relationships/chartStyle" Target="style103.xml"/></Relationships>
</file>

<file path=ppt/charts/_rels/chart10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04.xml"/><Relationship Id="rId1" Type="http://schemas.microsoft.com/office/2011/relationships/chartStyle" Target="style104.xml"/></Relationships>
</file>

<file path=ppt/charts/_rels/chart10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05.xml"/><Relationship Id="rId1" Type="http://schemas.microsoft.com/office/2011/relationships/chartStyle" Target="style105.xml"/></Relationships>
</file>

<file path=ppt/charts/_rels/chart10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06.xml"/><Relationship Id="rId1" Type="http://schemas.microsoft.com/office/2011/relationships/chartStyle" Target="style106.xml"/></Relationships>
</file>

<file path=ppt/charts/_rels/chart10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07.xml"/><Relationship Id="rId1" Type="http://schemas.microsoft.com/office/2011/relationships/chartStyle" Target="style107.xml"/></Relationships>
</file>

<file path=ppt/charts/_rels/chart10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08.xml"/><Relationship Id="rId1" Type="http://schemas.microsoft.com/office/2011/relationships/chartStyle" Target="style10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09.xml"/><Relationship Id="rId1" Type="http://schemas.microsoft.com/office/2011/relationships/chartStyle" Target="style109.xml"/></Relationships>
</file>

<file path=ppt/charts/_rels/chart1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10.xml"/><Relationship Id="rId1" Type="http://schemas.microsoft.com/office/2011/relationships/chartStyle" Target="style110.xml"/></Relationships>
</file>

<file path=ppt/charts/_rels/chart1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11.xml"/><Relationship Id="rId1" Type="http://schemas.microsoft.com/office/2011/relationships/chartStyle" Target="style111.xml"/></Relationships>
</file>

<file path=ppt/charts/_rels/chart1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12.xml"/><Relationship Id="rId1" Type="http://schemas.microsoft.com/office/2011/relationships/chartStyle" Target="style112.xml"/></Relationships>
</file>

<file path=ppt/charts/_rels/chart1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13.xml"/><Relationship Id="rId1" Type="http://schemas.microsoft.com/office/2011/relationships/chartStyle" Target="style113.xml"/></Relationships>
</file>

<file path=ppt/charts/_rels/chart1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14.xml"/><Relationship Id="rId1" Type="http://schemas.microsoft.com/office/2011/relationships/chartStyle" Target="style114.xml"/></Relationships>
</file>

<file path=ppt/charts/_rels/chart1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15.xml"/><Relationship Id="rId1" Type="http://schemas.microsoft.com/office/2011/relationships/chartStyle" Target="style115.xml"/><Relationship Id="rId4" Type="http://schemas.openxmlformats.org/officeDocument/2006/relationships/chartUserShapes" Target="../drawings/drawing16.xml"/></Relationships>
</file>

<file path=ppt/charts/_rels/chart1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16.xml"/><Relationship Id="rId1" Type="http://schemas.microsoft.com/office/2011/relationships/chartStyle" Target="style116.xml"/></Relationships>
</file>

<file path=ppt/charts/_rels/chart1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17.xml"/><Relationship Id="rId1" Type="http://schemas.microsoft.com/office/2011/relationships/chartStyle" Target="style117.xml"/></Relationships>
</file>

<file path=ppt/charts/_rels/chart1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18.xml"/><Relationship Id="rId1" Type="http://schemas.microsoft.com/office/2011/relationships/chartStyle" Target="style11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19.xml"/><Relationship Id="rId1" Type="http://schemas.microsoft.com/office/2011/relationships/chartStyle" Target="style119.xml"/></Relationships>
</file>

<file path=ppt/charts/_rels/chart1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20.xml"/><Relationship Id="rId1" Type="http://schemas.microsoft.com/office/2011/relationships/chartStyle" Target="style120.xml"/></Relationships>
</file>

<file path=ppt/charts/_rels/chart1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21.xml"/><Relationship Id="rId1" Type="http://schemas.microsoft.com/office/2011/relationships/chartStyle" Target="style121.xml"/></Relationships>
</file>

<file path=ppt/charts/_rels/chart1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22.xml"/><Relationship Id="rId1" Type="http://schemas.microsoft.com/office/2011/relationships/chartStyle" Target="style122.xml"/></Relationships>
</file>

<file path=ppt/charts/_rels/chart1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23.xml"/><Relationship Id="rId1" Type="http://schemas.microsoft.com/office/2011/relationships/chartStyle" Target="style123.xml"/></Relationships>
</file>

<file path=ppt/charts/_rels/chart1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24.xml"/><Relationship Id="rId1" Type="http://schemas.microsoft.com/office/2011/relationships/chartStyle" Target="style124.xml"/></Relationships>
</file>

<file path=ppt/charts/_rels/chart1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25.xml"/><Relationship Id="rId1" Type="http://schemas.microsoft.com/office/2011/relationships/chartStyle" Target="style125.xml"/><Relationship Id="rId4" Type="http://schemas.openxmlformats.org/officeDocument/2006/relationships/chartUserShapes" Target="../drawings/drawing17.xml"/></Relationships>
</file>

<file path=ppt/charts/_rels/chart1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26.xml"/><Relationship Id="rId1" Type="http://schemas.microsoft.com/office/2011/relationships/chartStyle" Target="style126.xml"/></Relationships>
</file>

<file path=ppt/charts/_rels/chart1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27.xml"/><Relationship Id="rId1" Type="http://schemas.microsoft.com/office/2011/relationships/chartStyle" Target="style127.xml"/></Relationships>
</file>

<file path=ppt/charts/_rels/chart1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28.xml"/><Relationship Id="rId1" Type="http://schemas.microsoft.com/office/2011/relationships/chartStyle" Target="style12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29.xml"/><Relationship Id="rId1" Type="http://schemas.microsoft.com/office/2011/relationships/chartStyle" Target="style129.xml"/></Relationships>
</file>

<file path=ppt/charts/_rels/chart1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30.xml"/><Relationship Id="rId1" Type="http://schemas.microsoft.com/office/2011/relationships/chartStyle" Target="style130.xml"/></Relationships>
</file>

<file path=ppt/charts/_rels/chart1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31.xml"/><Relationship Id="rId1" Type="http://schemas.microsoft.com/office/2011/relationships/chartStyle" Target="style131.xml"/></Relationships>
</file>

<file path=ppt/charts/_rels/chart1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32.xml"/><Relationship Id="rId1" Type="http://schemas.microsoft.com/office/2011/relationships/chartStyle" Target="style132.xml"/></Relationships>
</file>

<file path=ppt/charts/_rels/chart1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33.xml"/><Relationship Id="rId1" Type="http://schemas.microsoft.com/office/2011/relationships/chartStyle" Target="style133.xml"/></Relationships>
</file>

<file path=ppt/charts/_rels/chart13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34.xml"/><Relationship Id="rId1" Type="http://schemas.microsoft.com/office/2011/relationships/chartStyle" Target="style134.xml"/></Relationships>
</file>

<file path=ppt/charts/_rels/chart13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35.xml"/><Relationship Id="rId1" Type="http://schemas.microsoft.com/office/2011/relationships/chartStyle" Target="style135.xml"/><Relationship Id="rId4" Type="http://schemas.openxmlformats.org/officeDocument/2006/relationships/chartUserShapes" Target="../drawings/drawing18.xml"/></Relationships>
</file>

<file path=ppt/charts/_rels/chart13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36.xml"/><Relationship Id="rId1" Type="http://schemas.microsoft.com/office/2011/relationships/chartStyle" Target="style136.xml"/></Relationships>
</file>

<file path=ppt/charts/_rels/chart13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37.xml"/><Relationship Id="rId1" Type="http://schemas.microsoft.com/office/2011/relationships/chartStyle" Target="style137.xml"/></Relationships>
</file>

<file path=ppt/charts/_rels/chart1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38.xml"/><Relationship Id="rId1" Type="http://schemas.microsoft.com/office/2011/relationships/chartStyle" Target="style138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4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39.xml"/><Relationship Id="rId1" Type="http://schemas.microsoft.com/office/2011/relationships/chartStyle" Target="style139.xml"/></Relationships>
</file>

<file path=ppt/charts/_rels/chart14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40.xml"/><Relationship Id="rId1" Type="http://schemas.microsoft.com/office/2011/relationships/chartStyle" Target="style140.xml"/></Relationships>
</file>

<file path=ppt/charts/_rels/chart14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41.xml"/><Relationship Id="rId1" Type="http://schemas.microsoft.com/office/2011/relationships/chartStyle" Target="style141.xml"/></Relationships>
</file>

<file path=ppt/charts/_rels/chart14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42.xml"/><Relationship Id="rId1" Type="http://schemas.microsoft.com/office/2011/relationships/chartStyle" Target="style142.xml"/></Relationships>
</file>

<file path=ppt/charts/_rels/chart14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43.xml"/><Relationship Id="rId1" Type="http://schemas.microsoft.com/office/2011/relationships/chartStyle" Target="style143.xml"/></Relationships>
</file>

<file path=ppt/charts/_rels/chart14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44.xml"/><Relationship Id="rId1" Type="http://schemas.microsoft.com/office/2011/relationships/chartStyle" Target="style144.xml"/></Relationships>
</file>

<file path=ppt/charts/_rels/chart14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45.xml"/><Relationship Id="rId1" Type="http://schemas.microsoft.com/office/2011/relationships/chartStyle" Target="style145.xml"/></Relationships>
</file>

<file path=ppt/charts/_rels/chart14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46.xml"/><Relationship Id="rId1" Type="http://schemas.microsoft.com/office/2011/relationships/chartStyle" Target="style146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3%20-%20Census%20Data%20FY22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Mertens\Illinois%20State%20University\EVALUATIONS\PEP%20Project%20(Doris%20Houston)\Analyses\PEP%20Files\FY%2022\4%20-%20Unemploymment%20Data%20FY22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4%20-%20Unemploymment%20Data%20FY22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4%20-%20Unemploymment%20Data%20FY22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4%20-%20Unemploymment%20Data%20FY22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3%20-%20Census%20Data%20FY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4%20-%20Unemploymment%20Data%20FY22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4%20-%20Unemploymment%20Data%20FY22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4%20-%20Unemploymment%20Data%20FY22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4%20-%20Unemploymment%20Data%20FY22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chartUserShapes" Target="../drawings/drawing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chartUserShapes" Target="../drawings/drawing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chartUserShapes" Target="../drawings/drawing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chartUserShapes" Target="../drawings/drawing6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chartUserShapes" Target="../drawings/drawing7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chartUserShapes" Target="../drawings/drawing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3%20-%20Census%20Data%20FY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chartUserShapes" Target="../drawings/drawing9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chartUserShapes" Target="../drawings/drawing10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chartUserShapes" Target="../drawings/drawing11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chartUserShapes" Target="../drawings/drawing12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53.xml"/><Relationship Id="rId1" Type="http://schemas.microsoft.com/office/2011/relationships/chartStyle" Target="style53.xml"/><Relationship Id="rId4" Type="http://schemas.openxmlformats.org/officeDocument/2006/relationships/chartUserShapes" Target="../drawings/drawing13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72.xml"/><Relationship Id="rId1" Type="http://schemas.microsoft.com/office/2011/relationships/chartStyle" Target="style72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73.xml"/><Relationship Id="rId1" Type="http://schemas.microsoft.com/office/2011/relationships/chartStyle" Target="style73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74.xml"/><Relationship Id="rId1" Type="http://schemas.microsoft.com/office/2011/relationships/chartStyle" Target="style74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75.xml"/><Relationship Id="rId1" Type="http://schemas.microsoft.com/office/2011/relationships/chartStyle" Target="style75.xml"/><Relationship Id="rId4" Type="http://schemas.openxmlformats.org/officeDocument/2006/relationships/chartUserShapes" Target="../drawings/drawing14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76.xml"/><Relationship Id="rId1" Type="http://schemas.microsoft.com/office/2011/relationships/chartStyle" Target="style76.xm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77.xml"/><Relationship Id="rId1" Type="http://schemas.microsoft.com/office/2011/relationships/chartStyle" Target="style77.xml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78.xml"/><Relationship Id="rId1" Type="http://schemas.microsoft.com/office/2011/relationships/chartStyle" Target="style78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79.xml"/><Relationship Id="rId1" Type="http://schemas.microsoft.com/office/2011/relationships/chartStyle" Target="style79.xml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80.xml"/><Relationship Id="rId1" Type="http://schemas.microsoft.com/office/2011/relationships/chartStyle" Target="style80.xml"/></Relationships>
</file>

<file path=ppt/charts/_rels/chart8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81.xml"/><Relationship Id="rId1" Type="http://schemas.microsoft.com/office/2011/relationships/chartStyle" Target="style81.xml"/></Relationships>
</file>

<file path=ppt/charts/_rels/chart8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82.xml"/><Relationship Id="rId1" Type="http://schemas.microsoft.com/office/2011/relationships/chartStyle" Target="style82.xml"/></Relationships>
</file>

<file path=ppt/charts/_rels/chart8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83.xml"/><Relationship Id="rId1" Type="http://schemas.microsoft.com/office/2011/relationships/chartStyle" Target="style83.xml"/></Relationships>
</file>

<file path=ppt/charts/_rels/chart8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84.xml"/><Relationship Id="rId1" Type="http://schemas.microsoft.com/office/2011/relationships/chartStyle" Target="style84.xml"/></Relationships>
</file>

<file path=ppt/charts/_rels/chart8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85.xml"/><Relationship Id="rId1" Type="http://schemas.microsoft.com/office/2011/relationships/chartStyle" Target="style85.xml"/></Relationships>
</file>

<file path=ppt/charts/_rels/chart8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86.xml"/><Relationship Id="rId1" Type="http://schemas.microsoft.com/office/2011/relationships/chartStyle" Target="style86.xml"/></Relationships>
</file>

<file path=ppt/charts/_rels/chart8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87.xml"/><Relationship Id="rId1" Type="http://schemas.microsoft.com/office/2011/relationships/chartStyle" Target="style87.xml"/></Relationships>
</file>

<file path=ppt/charts/_rels/chart8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88.xml"/><Relationship Id="rId1" Type="http://schemas.microsoft.com/office/2011/relationships/chartStyle" Target="style8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89.xml"/><Relationship Id="rId1" Type="http://schemas.microsoft.com/office/2011/relationships/chartStyle" Target="style89.xml"/></Relationships>
</file>

<file path=ppt/charts/_rels/chart9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90.xml"/><Relationship Id="rId1" Type="http://schemas.microsoft.com/office/2011/relationships/chartStyle" Target="style90.xml"/></Relationships>
</file>

<file path=ppt/charts/_rels/chart9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91.xml"/><Relationship Id="rId1" Type="http://schemas.microsoft.com/office/2011/relationships/chartStyle" Target="style91.xml"/></Relationships>
</file>

<file path=ppt/charts/_rels/chart9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92.xml"/><Relationship Id="rId1" Type="http://schemas.microsoft.com/office/2011/relationships/chartStyle" Target="style92.xml"/></Relationships>
</file>

<file path=ppt/charts/_rels/chart9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93.xml"/><Relationship Id="rId1" Type="http://schemas.microsoft.com/office/2011/relationships/chartStyle" Target="style93.xml"/></Relationships>
</file>

<file path=ppt/charts/_rels/chart9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94.xml"/><Relationship Id="rId1" Type="http://schemas.microsoft.com/office/2011/relationships/chartStyle" Target="style94.xml"/></Relationships>
</file>

<file path=ppt/charts/_rels/chart9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95.xml"/><Relationship Id="rId1" Type="http://schemas.microsoft.com/office/2011/relationships/chartStyle" Target="style95.xml"/><Relationship Id="rId4" Type="http://schemas.openxmlformats.org/officeDocument/2006/relationships/chartUserShapes" Target="../drawings/drawing15.xml"/></Relationships>
</file>

<file path=ppt/charts/_rels/chart9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96.xml"/><Relationship Id="rId1" Type="http://schemas.microsoft.com/office/2011/relationships/chartStyle" Target="style96.xml"/></Relationships>
</file>

<file path=ppt/charts/_rels/chart9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97.xml"/><Relationship Id="rId1" Type="http://schemas.microsoft.com/office/2011/relationships/chartStyle" Target="style97.xml"/></Relationships>
</file>

<file path=ppt/charts/_rels/chart9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98.xml"/><Relationship Id="rId1" Type="http://schemas.microsoft.com/office/2011/relationships/chartStyle" Target="style9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'AFCARS Report'!$B$1</c:f>
              <c:strCache>
                <c:ptCount val="1"/>
                <c:pt idx="0">
                  <c:v>Youth in Care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'AFCARS Report'!$A$2:$A$7</c:f>
              <c:numCache>
                <c:formatCode>0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'AFCARS Report'!$B$2:$B$7</c:f>
              <c:numCache>
                <c:formatCode>#,##0</c:formatCode>
                <c:ptCount val="6"/>
                <c:pt idx="0">
                  <c:v>429961</c:v>
                </c:pt>
                <c:pt idx="1">
                  <c:v>436556</c:v>
                </c:pt>
                <c:pt idx="2">
                  <c:v>437337</c:v>
                </c:pt>
                <c:pt idx="3">
                  <c:v>426325</c:v>
                </c:pt>
                <c:pt idx="4">
                  <c:v>407318</c:v>
                </c:pt>
                <c:pt idx="5">
                  <c:v>391098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5F-478F-98E3-89135BBB0A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8206288"/>
        <c:axId val="1048372784"/>
      </c:lineChart>
      <c:catAx>
        <c:axId val="12282062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 dirty="0"/>
                  <a:t>Fiscal Year</a:t>
                </a:r>
              </a:p>
            </c:rich>
          </c:tx>
          <c:layout>
            <c:manualLayout>
              <c:xMode val="edge"/>
              <c:yMode val="edge"/>
              <c:x val="0.39886111111111111"/>
              <c:y val="0.906458151064450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8372784"/>
        <c:crosses val="autoZero"/>
        <c:auto val="1"/>
        <c:lblAlgn val="ctr"/>
        <c:lblOffset val="100"/>
        <c:noMultiLvlLbl val="0"/>
      </c:catAx>
      <c:valAx>
        <c:axId val="104837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/>
                  <a:t>Youth in Care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8206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43268311882055E-2"/>
          <c:y val="0.16447062884625704"/>
          <c:w val="0.94094904334367269"/>
          <c:h val="0.703534749205548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'CHILD CENSUS Graphs'!$B$4</c:f>
              <c:strCache>
                <c:ptCount val="1"/>
                <c:pt idx="0">
                  <c:v>White (N)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9CCE2D9-BAE0-4CA6-A69C-5EC4AAEE36A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999A-4330-BE0A-75E69CEE90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Graphs'!$E$10</c:f>
              <c:strCache>
                <c:ptCount val="1"/>
                <c:pt idx="0">
                  <c:v>21010
(65%)</c:v>
                </c:pt>
              </c:strCache>
            </c:strRef>
          </c:cat>
          <c:val>
            <c:numRef>
              <c:f>'CHILD CENSUS Graphs'!$B$10</c:f>
              <c:numCache>
                <c:formatCode>#,##0</c:formatCode>
                <c:ptCount val="1"/>
                <c:pt idx="0">
                  <c:v>21010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Graphs'!$E$10</c15:f>
                <c15:dlblRangeCache>
                  <c:ptCount val="1"/>
                  <c:pt idx="0">
                    <c:v>21010
(65%)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999A-4330-BE0A-75E69CEE90BD}"/>
            </c:ext>
          </c:extLst>
        </c:ser>
        <c:ser>
          <c:idx val="1"/>
          <c:order val="1"/>
          <c:tx>
            <c:strRef>
              <c:f>'CHILD CENSUS Graphs'!$F$4</c:f>
              <c:strCache>
                <c:ptCount val="1"/>
                <c:pt idx="0">
                  <c:v>Black (N)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0CEF4BC-6927-420E-826E-FACA196BDD8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999A-4330-BE0A-75E69CEE90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Graphs'!$E$10</c:f>
              <c:strCache>
                <c:ptCount val="1"/>
                <c:pt idx="0">
                  <c:v>21010
(65%)</c:v>
                </c:pt>
              </c:strCache>
            </c:strRef>
          </c:cat>
          <c:val>
            <c:numRef>
              <c:f>'CHILD CENSUS Graphs'!$F$10</c:f>
              <c:numCache>
                <c:formatCode>#,##0</c:formatCode>
                <c:ptCount val="1"/>
                <c:pt idx="0">
                  <c:v>5269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Graphs'!$I$10</c15:f>
                <c15:dlblRangeCache>
                  <c:ptCount val="1"/>
                  <c:pt idx="0">
                    <c:v>5269
(16%)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999A-4330-BE0A-75E69CEE90BD}"/>
            </c:ext>
          </c:extLst>
        </c:ser>
        <c:ser>
          <c:idx val="2"/>
          <c:order val="2"/>
          <c:tx>
            <c:strRef>
              <c:f>'CHILD CENSUS Graphs'!$J$4</c:f>
              <c:strCache>
                <c:ptCount val="1"/>
                <c:pt idx="0">
                  <c:v>Hispanic (N)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7D8AC9B-9B10-4D54-A0B5-B51F7283AE1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999A-4330-BE0A-75E69CEE90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Graphs'!$E$10</c:f>
              <c:strCache>
                <c:ptCount val="1"/>
                <c:pt idx="0">
                  <c:v>21010
(65%)</c:v>
                </c:pt>
              </c:strCache>
            </c:strRef>
          </c:cat>
          <c:val>
            <c:numRef>
              <c:f>'CHILD CENSUS Graphs'!$J$10</c:f>
              <c:numCache>
                <c:formatCode>#,##0</c:formatCode>
                <c:ptCount val="1"/>
                <c:pt idx="0">
                  <c:v>6700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Graphs'!$M$10</c15:f>
                <c15:dlblRangeCache>
                  <c:ptCount val="1"/>
                  <c:pt idx="0">
                    <c:v>6700
(21%)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999A-4330-BE0A-75E69CEE90B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61980720"/>
        <c:axId val="1464071008"/>
      </c:barChart>
      <c:catAx>
        <c:axId val="1461980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4071008"/>
        <c:crosses val="autoZero"/>
        <c:auto val="1"/>
        <c:lblAlgn val="ctr"/>
        <c:lblOffset val="100"/>
        <c:noMultiLvlLbl val="0"/>
      </c:catAx>
      <c:valAx>
        <c:axId val="146407100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198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285411802382149E-2"/>
          <c:y val="8.6897256049922808E-2"/>
          <c:w val="0.9529844676242375"/>
          <c:h val="0.807965924626924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Graphs'!$J$1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E11034E-7FDC-408A-9648-41CC1D497AE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15FA-4F8F-BBD8-6E6C939E20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Graphs'!$M$5</c:f>
              <c:strCache>
                <c:ptCount val="1"/>
                <c:pt idx="0">
                  <c:v>448
(44%)</c:v>
                </c:pt>
              </c:strCache>
            </c:strRef>
          </c:cat>
          <c:val>
            <c:numRef>
              <c:f>'CURRENT WARD REPORT Graphs'!$J$5</c:f>
              <c:numCache>
                <c:formatCode>0</c:formatCode>
                <c:ptCount val="1"/>
                <c:pt idx="0">
                  <c:v>448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Graphs'!$M$5</c15:f>
                <c15:dlblRangeCache>
                  <c:ptCount val="1"/>
                  <c:pt idx="0">
                    <c:v>448
(44%)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15FA-4F8F-BBD8-6E6C939E20A0}"/>
            </c:ext>
          </c:extLst>
        </c:ser>
        <c:ser>
          <c:idx val="1"/>
          <c:order val="1"/>
          <c:tx>
            <c:strRef>
              <c:f>'CURRENT WARD REPORT Graphs'!$N$1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9A2208A-04CC-4AF9-8248-16960BB02E1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5FA-4F8F-BBD8-6E6C939E20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Graphs'!$M$5</c:f>
              <c:strCache>
                <c:ptCount val="1"/>
                <c:pt idx="0">
                  <c:v>448
(44%)</c:v>
                </c:pt>
              </c:strCache>
            </c:strRef>
          </c:cat>
          <c:val>
            <c:numRef>
              <c:f>'CURRENT WARD REPORT Graphs'!$N$5</c:f>
              <c:numCache>
                <c:formatCode>0</c:formatCode>
                <c:ptCount val="1"/>
                <c:pt idx="0">
                  <c:v>437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Graphs'!$Q$5</c15:f>
                <c15:dlblRangeCache>
                  <c:ptCount val="1"/>
                  <c:pt idx="0">
                    <c:v>437
(43%)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15FA-4F8F-BBD8-6E6C939E20A0}"/>
            </c:ext>
          </c:extLst>
        </c:ser>
        <c:ser>
          <c:idx val="2"/>
          <c:order val="2"/>
          <c:tx>
            <c:strRef>
              <c:f>'CURRENT WARD REPORT Graphs'!$R$1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514FA8C-CD36-41DC-B33E-FE42CDD7B06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15FA-4F8F-BBD8-6E6C939E20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Graphs'!$M$5</c:f>
              <c:strCache>
                <c:ptCount val="1"/>
                <c:pt idx="0">
                  <c:v>448
(44%)</c:v>
                </c:pt>
              </c:strCache>
            </c:strRef>
          </c:cat>
          <c:val>
            <c:numRef>
              <c:f>'CURRENT WARD REPORT Graphs'!$R$5</c:f>
              <c:numCache>
                <c:formatCode>0</c:formatCode>
                <c:ptCount val="1"/>
                <c:pt idx="0">
                  <c:v>59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Graphs'!$U$5</c15:f>
                <c15:dlblRangeCache>
                  <c:ptCount val="1"/>
                  <c:pt idx="0">
                    <c:v>59
(6%)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15FA-4F8F-BBD8-6E6C939E20A0}"/>
            </c:ext>
          </c:extLst>
        </c:ser>
        <c:ser>
          <c:idx val="3"/>
          <c:order val="3"/>
          <c:tx>
            <c:strRef>
              <c:f>'CURRENT WARD REPORT Graphs'!$V$1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81649DD-BA13-4617-85DA-3851DA8A42C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15FA-4F8F-BBD8-6E6C939E20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Graphs'!$M$5</c:f>
              <c:strCache>
                <c:ptCount val="1"/>
                <c:pt idx="0">
                  <c:v>448
(44%)</c:v>
                </c:pt>
              </c:strCache>
            </c:strRef>
          </c:cat>
          <c:val>
            <c:numRef>
              <c:f>'CURRENT WARD REPORT Graphs'!$V$5</c:f>
              <c:numCache>
                <c:formatCode>0</c:formatCode>
                <c:ptCount val="1"/>
                <c:pt idx="0">
                  <c:v>75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Graphs'!$Y$5</c15:f>
                <c15:dlblRangeCache>
                  <c:ptCount val="1"/>
                  <c:pt idx="0">
                    <c:v>75
(7%)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15FA-4F8F-BBD8-6E6C939E20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4684944"/>
        <c:axId val="1453038400"/>
      </c:barChart>
      <c:catAx>
        <c:axId val="1454684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53038400"/>
        <c:crosses val="autoZero"/>
        <c:auto val="1"/>
        <c:lblAlgn val="ctr"/>
        <c:lblOffset val="100"/>
        <c:noMultiLvlLbl val="0"/>
      </c:catAx>
      <c:valAx>
        <c:axId val="145303840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468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285411802382149E-2"/>
          <c:y val="8.6897256049922808E-2"/>
          <c:w val="0.9529844676242375"/>
          <c:h val="0.807965924626924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Graphs'!$J$1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019295C-424F-4899-87C3-2114446E782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2EC7-4006-BC73-17E8744774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Graphs'!$M$6</c:f>
              <c:strCache>
                <c:ptCount val="1"/>
                <c:pt idx="0">
                  <c:v>2123
(53%)</c:v>
                </c:pt>
              </c:strCache>
            </c:strRef>
          </c:cat>
          <c:val>
            <c:numRef>
              <c:f>'CURRENT WARD REPORT Graphs'!$J$6</c:f>
              <c:numCache>
                <c:formatCode>0</c:formatCode>
                <c:ptCount val="1"/>
                <c:pt idx="0">
                  <c:v>2123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Graphs'!$M$6</c15:f>
                <c15:dlblRangeCache>
                  <c:ptCount val="1"/>
                  <c:pt idx="0">
                    <c:v>2123
(53%)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2EC7-4006-BC73-17E874477416}"/>
            </c:ext>
          </c:extLst>
        </c:ser>
        <c:ser>
          <c:idx val="1"/>
          <c:order val="1"/>
          <c:tx>
            <c:strRef>
              <c:f>'CURRENT WARD REPORT Graphs'!$N$1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DA4707B-38DE-4165-BC52-B4D4B711C1B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2EC7-4006-BC73-17E8744774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Graphs'!$M$6</c:f>
              <c:strCache>
                <c:ptCount val="1"/>
                <c:pt idx="0">
                  <c:v>2123
(53%)</c:v>
                </c:pt>
              </c:strCache>
            </c:strRef>
          </c:cat>
          <c:val>
            <c:numRef>
              <c:f>'CURRENT WARD REPORT Graphs'!$N$6</c:f>
              <c:numCache>
                <c:formatCode>0</c:formatCode>
                <c:ptCount val="1"/>
                <c:pt idx="0">
                  <c:v>1523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Graphs'!$Q$6</c15:f>
                <c15:dlblRangeCache>
                  <c:ptCount val="1"/>
                  <c:pt idx="0">
                    <c:v>1523
(38%)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2EC7-4006-BC73-17E874477416}"/>
            </c:ext>
          </c:extLst>
        </c:ser>
        <c:ser>
          <c:idx val="2"/>
          <c:order val="2"/>
          <c:tx>
            <c:strRef>
              <c:f>'CURRENT WARD REPORT Graphs'!$R$1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FE0599D-725B-40D5-B32E-DF6BFAB375B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2EC7-4006-BC73-17E8744774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Graphs'!$M$6</c:f>
              <c:strCache>
                <c:ptCount val="1"/>
                <c:pt idx="0">
                  <c:v>2123
(53%)</c:v>
                </c:pt>
              </c:strCache>
            </c:strRef>
          </c:cat>
          <c:val>
            <c:numRef>
              <c:f>'CURRENT WARD REPORT Graphs'!$R$6</c:f>
              <c:numCache>
                <c:formatCode>0</c:formatCode>
                <c:ptCount val="1"/>
                <c:pt idx="0">
                  <c:v>144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Graphs'!$U$6</c15:f>
                <c15:dlblRangeCache>
                  <c:ptCount val="1"/>
                  <c:pt idx="0">
                    <c:v>144
(4%)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2EC7-4006-BC73-17E874477416}"/>
            </c:ext>
          </c:extLst>
        </c:ser>
        <c:ser>
          <c:idx val="3"/>
          <c:order val="3"/>
          <c:tx>
            <c:strRef>
              <c:f>'CURRENT WARD REPORT Graphs'!$V$1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2947436-98CC-4F2D-B462-908E05B28AD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2EC7-4006-BC73-17E8744774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Graphs'!$M$6</c:f>
              <c:strCache>
                <c:ptCount val="1"/>
                <c:pt idx="0">
                  <c:v>2123
(53%)</c:v>
                </c:pt>
              </c:strCache>
            </c:strRef>
          </c:cat>
          <c:val>
            <c:numRef>
              <c:f>'CURRENT WARD REPORT Graphs'!$V$6</c:f>
              <c:numCache>
                <c:formatCode>0</c:formatCode>
                <c:ptCount val="1"/>
                <c:pt idx="0">
                  <c:v>179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Graphs'!$Y$6</c15:f>
                <c15:dlblRangeCache>
                  <c:ptCount val="1"/>
                  <c:pt idx="0">
                    <c:v>179
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2EC7-4006-BC73-17E8744774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4684944"/>
        <c:axId val="1453038400"/>
      </c:barChart>
      <c:catAx>
        <c:axId val="1454684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53038400"/>
        <c:crosses val="autoZero"/>
        <c:auto val="1"/>
        <c:lblAlgn val="ctr"/>
        <c:lblOffset val="100"/>
        <c:noMultiLvlLbl val="0"/>
      </c:catAx>
      <c:valAx>
        <c:axId val="145303840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468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285411802382149E-2"/>
          <c:y val="8.6897256049922808E-2"/>
          <c:w val="0.9529844676242375"/>
          <c:h val="0.807965924626924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Graphs'!$J$1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9A82502-2091-41E6-954E-6B06EC1D481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C377-4BEA-98D0-F381CAFBEE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Graphs'!$M$7</c:f>
              <c:strCache>
                <c:ptCount val="1"/>
                <c:pt idx="0">
                  <c:v>404
(27%)</c:v>
                </c:pt>
              </c:strCache>
            </c:strRef>
          </c:cat>
          <c:val>
            <c:numRef>
              <c:f>'CURRENT WARD REPORT Graphs'!$J$7</c:f>
              <c:numCache>
                <c:formatCode>0</c:formatCode>
                <c:ptCount val="1"/>
                <c:pt idx="0">
                  <c:v>404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Graphs'!$M$7</c15:f>
                <c15:dlblRangeCache>
                  <c:ptCount val="1"/>
                  <c:pt idx="0">
                    <c:v>404
(27%)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C377-4BEA-98D0-F381CAFBEE2D}"/>
            </c:ext>
          </c:extLst>
        </c:ser>
        <c:ser>
          <c:idx val="1"/>
          <c:order val="1"/>
          <c:tx>
            <c:strRef>
              <c:f>'CURRENT WARD REPORT Graphs'!$N$1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646C332-3571-485D-8F6D-D5907BFDDD2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C377-4BEA-98D0-F381CAFBEE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Graphs'!$M$7</c:f>
              <c:strCache>
                <c:ptCount val="1"/>
                <c:pt idx="0">
                  <c:v>404
(27%)</c:v>
                </c:pt>
              </c:strCache>
            </c:strRef>
          </c:cat>
          <c:val>
            <c:numRef>
              <c:f>'CURRENT WARD REPORT Graphs'!$N$7</c:f>
              <c:numCache>
                <c:formatCode>0</c:formatCode>
                <c:ptCount val="1"/>
                <c:pt idx="0">
                  <c:v>851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Graphs'!$Q$7</c15:f>
                <c15:dlblRangeCache>
                  <c:ptCount val="1"/>
                  <c:pt idx="0">
                    <c:v>851
(58%)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C377-4BEA-98D0-F381CAFBEE2D}"/>
            </c:ext>
          </c:extLst>
        </c:ser>
        <c:ser>
          <c:idx val="2"/>
          <c:order val="2"/>
          <c:tx>
            <c:strRef>
              <c:f>'CURRENT WARD REPORT Graphs'!$R$1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68C4189-6124-4C52-886F-F564C232377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C377-4BEA-98D0-F381CAFBEE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Graphs'!$M$7</c:f>
              <c:strCache>
                <c:ptCount val="1"/>
                <c:pt idx="0">
                  <c:v>404
(27%)</c:v>
                </c:pt>
              </c:strCache>
            </c:strRef>
          </c:cat>
          <c:val>
            <c:numRef>
              <c:f>'CURRENT WARD REPORT Graphs'!$R$7</c:f>
              <c:numCache>
                <c:formatCode>0</c:formatCode>
                <c:ptCount val="1"/>
                <c:pt idx="0">
                  <c:v>150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Graphs'!$U$7</c15:f>
                <c15:dlblRangeCache>
                  <c:ptCount val="1"/>
                  <c:pt idx="0">
                    <c:v>150
(10%)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C377-4BEA-98D0-F381CAFBEE2D}"/>
            </c:ext>
          </c:extLst>
        </c:ser>
        <c:ser>
          <c:idx val="3"/>
          <c:order val="3"/>
          <c:tx>
            <c:strRef>
              <c:f>'CURRENT WARD REPORT Graphs'!$V$1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FD8309B-CD73-4359-AF53-5564D480C45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C377-4BEA-98D0-F381CAFBEE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Graphs'!$M$7</c:f>
              <c:strCache>
                <c:ptCount val="1"/>
                <c:pt idx="0">
                  <c:v>404
(27%)</c:v>
                </c:pt>
              </c:strCache>
            </c:strRef>
          </c:cat>
          <c:val>
            <c:numRef>
              <c:f>'CURRENT WARD REPORT Graphs'!$V$7</c:f>
              <c:numCache>
                <c:formatCode>0</c:formatCode>
                <c:ptCount val="1"/>
                <c:pt idx="0">
                  <c:v>67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Graphs'!$Y$7</c15:f>
                <c15:dlblRangeCache>
                  <c:ptCount val="1"/>
                  <c:pt idx="0">
                    <c:v>67
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C377-4BEA-98D0-F381CAFBEE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4684944"/>
        <c:axId val="1453038400"/>
      </c:barChart>
      <c:catAx>
        <c:axId val="1454684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53038400"/>
        <c:crosses val="autoZero"/>
        <c:auto val="1"/>
        <c:lblAlgn val="ctr"/>
        <c:lblOffset val="100"/>
        <c:noMultiLvlLbl val="0"/>
      </c:catAx>
      <c:valAx>
        <c:axId val="145303840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468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285411802382149E-2"/>
          <c:y val="8.6897256049922808E-2"/>
          <c:w val="0.9529844676242375"/>
          <c:h val="0.807965924626924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Graphs'!$J$1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C97CCE2-1CC7-49EF-B139-06FE56B40B0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EE4C-4BAF-80A4-DB575BE001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Graphs'!$M$8</c:f>
              <c:strCache>
                <c:ptCount val="1"/>
                <c:pt idx="0">
                  <c:v>1168
(50%)</c:v>
                </c:pt>
              </c:strCache>
            </c:strRef>
          </c:cat>
          <c:val>
            <c:numRef>
              <c:f>'CURRENT WARD REPORT Graphs'!$J$8</c:f>
              <c:numCache>
                <c:formatCode>0</c:formatCode>
                <c:ptCount val="1"/>
                <c:pt idx="0">
                  <c:v>1168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Graphs'!$M$8</c15:f>
                <c15:dlblRangeCache>
                  <c:ptCount val="1"/>
                  <c:pt idx="0">
                    <c:v>1168
(50%)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EE4C-4BAF-80A4-DB575BE00113}"/>
            </c:ext>
          </c:extLst>
        </c:ser>
        <c:ser>
          <c:idx val="1"/>
          <c:order val="1"/>
          <c:tx>
            <c:strRef>
              <c:f>'CURRENT WARD REPORT Graphs'!$N$1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F281D03-50CD-495B-B9F0-E1FE9DFA2E5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EE4C-4BAF-80A4-DB575BE001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Graphs'!$M$8</c:f>
              <c:strCache>
                <c:ptCount val="1"/>
                <c:pt idx="0">
                  <c:v>1168
(50%)</c:v>
                </c:pt>
              </c:strCache>
            </c:strRef>
          </c:cat>
          <c:val>
            <c:numRef>
              <c:f>'CURRENT WARD REPORT Graphs'!$N$8</c:f>
              <c:numCache>
                <c:formatCode>0</c:formatCode>
                <c:ptCount val="1"/>
                <c:pt idx="0">
                  <c:v>1071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Graphs'!$Q$8</c15:f>
                <c15:dlblRangeCache>
                  <c:ptCount val="1"/>
                  <c:pt idx="0">
                    <c:v>1071
(45%)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EE4C-4BAF-80A4-DB575BE00113}"/>
            </c:ext>
          </c:extLst>
        </c:ser>
        <c:ser>
          <c:idx val="2"/>
          <c:order val="2"/>
          <c:tx>
            <c:strRef>
              <c:f>'CURRENT WARD REPORT Graphs'!$R$1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F9E8C79-8D33-470E-84F2-D6801703CB6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EE4C-4BAF-80A4-DB575BE001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Graphs'!$M$8</c:f>
              <c:strCache>
                <c:ptCount val="1"/>
                <c:pt idx="0">
                  <c:v>1168
(50%)</c:v>
                </c:pt>
              </c:strCache>
            </c:strRef>
          </c:cat>
          <c:val>
            <c:numRef>
              <c:f>'CURRENT WARD REPORT Graphs'!$R$8</c:f>
              <c:numCache>
                <c:formatCode>0</c:formatCode>
                <c:ptCount val="1"/>
                <c:pt idx="0">
                  <c:v>22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Graphs'!$U$8</c15:f>
                <c15:dlblRangeCache>
                  <c:ptCount val="1"/>
                  <c:pt idx="0">
                    <c:v>22
(1%)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EE4C-4BAF-80A4-DB575BE00113}"/>
            </c:ext>
          </c:extLst>
        </c:ser>
        <c:ser>
          <c:idx val="3"/>
          <c:order val="3"/>
          <c:tx>
            <c:strRef>
              <c:f>'CURRENT WARD REPORT Graphs'!$V$1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1A0EE33-3493-4F75-9E2B-243824C1D03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EE4C-4BAF-80A4-DB575BE001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Graphs'!$M$8</c:f>
              <c:strCache>
                <c:ptCount val="1"/>
                <c:pt idx="0">
                  <c:v>1168
(50%)</c:v>
                </c:pt>
              </c:strCache>
            </c:strRef>
          </c:cat>
          <c:val>
            <c:numRef>
              <c:f>'CURRENT WARD REPORT Graphs'!$V$8</c:f>
              <c:numCache>
                <c:formatCode>0</c:formatCode>
                <c:ptCount val="1"/>
                <c:pt idx="0">
                  <c:v>98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Graphs'!$Y$8</c15:f>
                <c15:dlblRangeCache>
                  <c:ptCount val="1"/>
                  <c:pt idx="0">
                    <c:v>98
(4%)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EE4C-4BAF-80A4-DB575BE001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4684944"/>
        <c:axId val="1453038400"/>
      </c:barChart>
      <c:catAx>
        <c:axId val="1454684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53038400"/>
        <c:crosses val="autoZero"/>
        <c:auto val="1"/>
        <c:lblAlgn val="ctr"/>
        <c:lblOffset val="100"/>
        <c:noMultiLvlLbl val="0"/>
      </c:catAx>
      <c:valAx>
        <c:axId val="145303840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468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285411802382149E-2"/>
          <c:y val="8.6897256049922808E-2"/>
          <c:w val="0.9529844676242375"/>
          <c:h val="0.807965924626924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Graphs'!$J$1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CBE18F3-121C-45DF-9774-304B4007605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2D53-4404-B7B4-0C61084F3C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Graphs'!$M$9</c:f>
              <c:strCache>
                <c:ptCount val="1"/>
                <c:pt idx="0">
                  <c:v>407
(28%)</c:v>
                </c:pt>
              </c:strCache>
            </c:strRef>
          </c:cat>
          <c:val>
            <c:numRef>
              <c:f>'CURRENT WARD REPORT Graphs'!$J$9</c:f>
              <c:numCache>
                <c:formatCode>0</c:formatCode>
                <c:ptCount val="1"/>
                <c:pt idx="0">
                  <c:v>407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Graphs'!$M$9</c15:f>
                <c15:dlblRangeCache>
                  <c:ptCount val="1"/>
                  <c:pt idx="0">
                    <c:v>407
(28%)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2D53-4404-B7B4-0C61084F3CB0}"/>
            </c:ext>
          </c:extLst>
        </c:ser>
        <c:ser>
          <c:idx val="1"/>
          <c:order val="1"/>
          <c:tx>
            <c:strRef>
              <c:f>'CURRENT WARD REPORT Graphs'!$N$1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8118DF3-2664-4288-95E3-3184DCDA22A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2D53-4404-B7B4-0C61084F3C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Graphs'!$M$9</c:f>
              <c:strCache>
                <c:ptCount val="1"/>
                <c:pt idx="0">
                  <c:v>407
(28%)</c:v>
                </c:pt>
              </c:strCache>
            </c:strRef>
          </c:cat>
          <c:val>
            <c:numRef>
              <c:f>'CURRENT WARD REPORT Graphs'!$N$9</c:f>
              <c:numCache>
                <c:formatCode>0</c:formatCode>
                <c:ptCount val="1"/>
                <c:pt idx="0">
                  <c:v>977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Graphs'!$Q$9</c15:f>
                <c15:dlblRangeCache>
                  <c:ptCount val="1"/>
                  <c:pt idx="0">
                    <c:v>977
(68%)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2D53-4404-B7B4-0C61084F3CB0}"/>
            </c:ext>
          </c:extLst>
        </c:ser>
        <c:ser>
          <c:idx val="2"/>
          <c:order val="2"/>
          <c:tx>
            <c:strRef>
              <c:f>'CURRENT WARD REPORT Graphs'!$R$1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6804FF0-FEFC-4DC1-9F20-986E2AA5DA1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2D53-4404-B7B4-0C61084F3C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Graphs'!$M$9</c:f>
              <c:strCache>
                <c:ptCount val="1"/>
                <c:pt idx="0">
                  <c:v>407
(28%)</c:v>
                </c:pt>
              </c:strCache>
            </c:strRef>
          </c:cat>
          <c:val>
            <c:numRef>
              <c:f>'CURRENT WARD REPORT Graphs'!$R$9</c:f>
              <c:numCache>
                <c:formatCode>0</c:formatCode>
                <c:ptCount val="1"/>
                <c:pt idx="0">
                  <c:v>27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Graphs'!$U$9</c15:f>
                <c15:dlblRangeCache>
                  <c:ptCount val="1"/>
                  <c:pt idx="0">
                    <c:v>27
(2%)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2D53-4404-B7B4-0C61084F3CB0}"/>
            </c:ext>
          </c:extLst>
        </c:ser>
        <c:ser>
          <c:idx val="3"/>
          <c:order val="3"/>
          <c:tx>
            <c:strRef>
              <c:f>'CURRENT WARD REPORT Graphs'!$V$1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DB06247-51DB-4860-95A9-42841CDB691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2D53-4404-B7B4-0C61084F3C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Graphs'!$M$9</c:f>
              <c:strCache>
                <c:ptCount val="1"/>
                <c:pt idx="0">
                  <c:v>407
(28%)</c:v>
                </c:pt>
              </c:strCache>
            </c:strRef>
          </c:cat>
          <c:val>
            <c:numRef>
              <c:f>'CURRENT WARD REPORT Graphs'!$V$9</c:f>
              <c:numCache>
                <c:formatCode>0</c:formatCode>
                <c:ptCount val="1"/>
                <c:pt idx="0">
                  <c:v>24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Graphs'!$Y$9</c15:f>
                <c15:dlblRangeCache>
                  <c:ptCount val="1"/>
                  <c:pt idx="0">
                    <c:v>24
(2%)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2D53-4404-B7B4-0C61084F3C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4684944"/>
        <c:axId val="1453038400"/>
      </c:barChart>
      <c:catAx>
        <c:axId val="1454684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53038400"/>
        <c:crosses val="autoZero"/>
        <c:auto val="1"/>
        <c:lblAlgn val="ctr"/>
        <c:lblOffset val="100"/>
        <c:noMultiLvlLbl val="0"/>
      </c:catAx>
      <c:valAx>
        <c:axId val="145303840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468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Graphs'!$J$1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0E686D4-64F1-4817-BAE2-D3B092E6D4D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B3DE-47D0-85EB-1DF2AD9385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Graphs'!$Y$10</c:f>
              <c:strCache>
                <c:ptCount val="1"/>
                <c:pt idx="0">
                  <c:v>2242
(2%)</c:v>
                </c:pt>
              </c:strCache>
            </c:strRef>
          </c:cat>
          <c:val>
            <c:numRef>
              <c:f>'CURRENT WARD REPORT Graphs'!$J$10</c:f>
              <c:numCache>
                <c:formatCode>0</c:formatCode>
                <c:ptCount val="1"/>
                <c:pt idx="0">
                  <c:v>34035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Graphs'!$M$10</c15:f>
                <c15:dlblRangeCache>
                  <c:ptCount val="1"/>
                  <c:pt idx="0">
                    <c:v>34035
(37%)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B3DE-47D0-85EB-1DF2AD93851C}"/>
            </c:ext>
          </c:extLst>
        </c:ser>
        <c:ser>
          <c:idx val="1"/>
          <c:order val="1"/>
          <c:tx>
            <c:strRef>
              <c:f>'CURRENT WARD REPORT Graphs'!$N$1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AD7CC96-AA92-4866-88F0-326E5E4071B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B3DE-47D0-85EB-1DF2AD9385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Graphs'!$Y$10</c:f>
              <c:strCache>
                <c:ptCount val="1"/>
                <c:pt idx="0">
                  <c:v>2242
(2%)</c:v>
                </c:pt>
              </c:strCache>
            </c:strRef>
          </c:cat>
          <c:val>
            <c:numRef>
              <c:f>'CURRENT WARD REPORT Graphs'!$N$10</c:f>
              <c:numCache>
                <c:formatCode>0</c:formatCode>
                <c:ptCount val="1"/>
                <c:pt idx="0">
                  <c:v>46668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Graphs'!$Q$10</c15:f>
                <c15:dlblRangeCache>
                  <c:ptCount val="1"/>
                  <c:pt idx="0">
                    <c:v>46668
(51%)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B3DE-47D0-85EB-1DF2AD93851C}"/>
            </c:ext>
          </c:extLst>
        </c:ser>
        <c:ser>
          <c:idx val="2"/>
          <c:order val="2"/>
          <c:tx>
            <c:strRef>
              <c:f>'CURRENT WARD REPORT Graphs'!$R$1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3300800-C757-4868-A864-DA082B15487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B3DE-47D0-85EB-1DF2AD9385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Graphs'!$Y$10</c:f>
              <c:strCache>
                <c:ptCount val="1"/>
                <c:pt idx="0">
                  <c:v>2242
(2%)</c:v>
                </c:pt>
              </c:strCache>
            </c:strRef>
          </c:cat>
          <c:val>
            <c:numRef>
              <c:f>'CURRENT WARD REPORT Graphs'!$R$10</c:f>
              <c:numCache>
                <c:formatCode>0</c:formatCode>
                <c:ptCount val="1"/>
                <c:pt idx="0">
                  <c:v>8733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Graphs'!$U$10</c15:f>
                <c15:dlblRangeCache>
                  <c:ptCount val="1"/>
                  <c:pt idx="0">
                    <c:v>8733
(10%)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B3DE-47D0-85EB-1DF2AD93851C}"/>
            </c:ext>
          </c:extLst>
        </c:ser>
        <c:ser>
          <c:idx val="3"/>
          <c:order val="3"/>
          <c:tx>
            <c:strRef>
              <c:f>'CURRENT WARD REPORT Graphs'!$V$1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A9EE60F-65B1-4CBA-839B-ECCF71DB6AE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B3DE-47D0-85EB-1DF2AD9385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Graphs'!$Y$10</c:f>
              <c:strCache>
                <c:ptCount val="1"/>
                <c:pt idx="0">
                  <c:v>2242
(2%)</c:v>
                </c:pt>
              </c:strCache>
            </c:strRef>
          </c:cat>
          <c:val>
            <c:numRef>
              <c:f>'CURRENT WARD REPORT Graphs'!$V$10</c:f>
              <c:numCache>
                <c:formatCode>0</c:formatCode>
                <c:ptCount val="1"/>
                <c:pt idx="0">
                  <c:v>2242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Graphs'!$Y$10</c15:f>
                <c15:dlblRangeCache>
                  <c:ptCount val="1"/>
                  <c:pt idx="0">
                    <c:v>2242
(2%)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B3DE-47D0-85EB-1DF2AD9385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2506112"/>
        <c:axId val="1461820992"/>
      </c:barChart>
      <c:catAx>
        <c:axId val="1382506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1820992"/>
        <c:crosses val="autoZero"/>
        <c:auto val="1"/>
        <c:lblAlgn val="ctr"/>
        <c:lblOffset val="100"/>
        <c:noMultiLvlLbl val="0"/>
      </c:catAx>
      <c:valAx>
        <c:axId val="1461820992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250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Graphs'!$AH$1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Graphs'!$AG$2:$AG$10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'CURRENT WARD REPORT Graphs'!$AH$2:$AH$10</c:f>
              <c:numCache>
                <c:formatCode>0.0</c:formatCode>
                <c:ptCount val="9"/>
                <c:pt idx="0">
                  <c:v>3.9889755648278657</c:v>
                </c:pt>
                <c:pt idx="1">
                  <c:v>1.7882162744745824</c:v>
                </c:pt>
                <c:pt idx="2">
                  <c:v>3.3239501481269285</c:v>
                </c:pt>
                <c:pt idx="3">
                  <c:v>7.1762013729977108</c:v>
                </c:pt>
                <c:pt idx="4">
                  <c:v>3.464137131361674</c:v>
                </c:pt>
                <c:pt idx="5">
                  <c:v>2.1956521739130439</c:v>
                </c:pt>
                <c:pt idx="6">
                  <c:v>4.2664039974964334</c:v>
                </c:pt>
                <c:pt idx="7">
                  <c:v>1.5042076125265338</c:v>
                </c:pt>
                <c:pt idx="8">
                  <c:v>3.0316024584171544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99-4E47-AC0D-368B3DF50939}"/>
            </c:ext>
          </c:extLst>
        </c:ser>
        <c:ser>
          <c:idx val="1"/>
          <c:order val="1"/>
          <c:tx>
            <c:strRef>
              <c:f>'CURRENT WARD REPORT Graphs'!$AI$1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Graphs'!$AG$2:$AG$10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'CURRENT WARD REPORT Graphs'!$AI$2:$AI$10</c:f>
              <c:numCache>
                <c:formatCode>0.0</c:formatCode>
                <c:ptCount val="9"/>
                <c:pt idx="0">
                  <c:v>1.0068858160603593</c:v>
                </c:pt>
                <c:pt idx="1">
                  <c:v>0.61774744027303763</c:v>
                </c:pt>
                <c:pt idx="2">
                  <c:v>0.34034047436878351</c:v>
                </c:pt>
                <c:pt idx="3">
                  <c:v>1.2640446224256292</c:v>
                </c:pt>
                <c:pt idx="4">
                  <c:v>0.70791454113844132</c:v>
                </c:pt>
                <c:pt idx="5">
                  <c:v>0.56986070071760242</c:v>
                </c:pt>
                <c:pt idx="6">
                  <c:v>0.41787381619314384</c:v>
                </c:pt>
                <c:pt idx="7">
                  <c:v>0.24405914343145355</c:v>
                </c:pt>
                <c:pt idx="8">
                  <c:v>0.48577515861062859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99-4E47-AC0D-368B3DF5093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7275856"/>
        <c:axId val="547890080"/>
      </c:barChart>
      <c:catAx>
        <c:axId val="54727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890080"/>
        <c:crosses val="autoZero"/>
        <c:auto val="1"/>
        <c:lblAlgn val="ctr"/>
        <c:lblOffset val="100"/>
        <c:noMultiLvlLbl val="0"/>
      </c:catAx>
      <c:valAx>
        <c:axId val="54789008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27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Graphs'!$AH$1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Graphs'!$AG$2</c:f>
              <c:strCache>
                <c:ptCount val="1"/>
                <c:pt idx="0">
                  <c:v>Champaign</c:v>
                </c:pt>
              </c:strCache>
            </c:strRef>
          </c:cat>
          <c:val>
            <c:numRef>
              <c:f>'CURRENT WARD REPORT Graphs'!$AH$2</c:f>
              <c:numCache>
                <c:formatCode>0.0</c:formatCode>
                <c:ptCount val="1"/>
                <c:pt idx="0">
                  <c:v>3.9889755648278657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DC-4B06-B0A3-ADC3127F1677}"/>
            </c:ext>
          </c:extLst>
        </c:ser>
        <c:ser>
          <c:idx val="1"/>
          <c:order val="1"/>
          <c:tx>
            <c:strRef>
              <c:f>'CURRENT WARD REPORT Graphs'!$AI$1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Graphs'!$AG$2</c:f>
              <c:strCache>
                <c:ptCount val="1"/>
                <c:pt idx="0">
                  <c:v>Champaign</c:v>
                </c:pt>
              </c:strCache>
            </c:strRef>
          </c:cat>
          <c:val>
            <c:numRef>
              <c:f>'CURRENT WARD REPORT Graphs'!$AI$2</c:f>
              <c:numCache>
                <c:formatCode>0.0</c:formatCode>
                <c:ptCount val="1"/>
                <c:pt idx="0">
                  <c:v>1.0068858160603593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DC-4B06-B0A3-ADC3127F16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7275856"/>
        <c:axId val="547890080"/>
      </c:barChart>
      <c:catAx>
        <c:axId val="54727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890080"/>
        <c:crosses val="autoZero"/>
        <c:auto val="1"/>
        <c:lblAlgn val="ctr"/>
        <c:lblOffset val="100"/>
        <c:noMultiLvlLbl val="0"/>
      </c:catAx>
      <c:valAx>
        <c:axId val="54789008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27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Graphs'!$AH$1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Graphs'!$AG$3</c:f>
              <c:strCache>
                <c:ptCount val="1"/>
                <c:pt idx="0">
                  <c:v>Coles</c:v>
                </c:pt>
              </c:strCache>
            </c:strRef>
          </c:cat>
          <c:val>
            <c:numRef>
              <c:f>'CURRENT WARD REPORT Graphs'!$AH$3</c:f>
              <c:numCache>
                <c:formatCode>0.0</c:formatCode>
                <c:ptCount val="1"/>
                <c:pt idx="0">
                  <c:v>1.7882162744745824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57-4C55-B0F5-FFEB86A75DBF}"/>
            </c:ext>
          </c:extLst>
        </c:ser>
        <c:ser>
          <c:idx val="1"/>
          <c:order val="1"/>
          <c:tx>
            <c:strRef>
              <c:f>'CURRENT WARD REPORT Graphs'!$AI$1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Graphs'!$AG$3</c:f>
              <c:strCache>
                <c:ptCount val="1"/>
                <c:pt idx="0">
                  <c:v>Coles</c:v>
                </c:pt>
              </c:strCache>
            </c:strRef>
          </c:cat>
          <c:val>
            <c:numRef>
              <c:f>'CURRENT WARD REPORT Graphs'!$AI$3</c:f>
              <c:numCache>
                <c:formatCode>0.0</c:formatCode>
                <c:ptCount val="1"/>
                <c:pt idx="0">
                  <c:v>0.61774744027303763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57-4C55-B0F5-FFEB86A75D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7275856"/>
        <c:axId val="547890080"/>
      </c:barChart>
      <c:catAx>
        <c:axId val="54727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890080"/>
        <c:crosses val="autoZero"/>
        <c:auto val="1"/>
        <c:lblAlgn val="ctr"/>
        <c:lblOffset val="100"/>
        <c:noMultiLvlLbl val="0"/>
      </c:catAx>
      <c:valAx>
        <c:axId val="54789008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27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Graphs'!$AH$1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Graphs'!$AG$4</c:f>
              <c:strCache>
                <c:ptCount val="1"/>
                <c:pt idx="0">
                  <c:v>Macon</c:v>
                </c:pt>
              </c:strCache>
            </c:strRef>
          </c:cat>
          <c:val>
            <c:numRef>
              <c:f>'CURRENT WARD REPORT Graphs'!$AH$4</c:f>
              <c:numCache>
                <c:formatCode>0.0</c:formatCode>
                <c:ptCount val="1"/>
                <c:pt idx="0">
                  <c:v>3.3239501481269285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FC-45A8-B79E-5051D5A0C66D}"/>
            </c:ext>
          </c:extLst>
        </c:ser>
        <c:ser>
          <c:idx val="1"/>
          <c:order val="1"/>
          <c:tx>
            <c:strRef>
              <c:f>'CURRENT WARD REPORT Graphs'!$AI$1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Graphs'!$AG$4</c:f>
              <c:strCache>
                <c:ptCount val="1"/>
                <c:pt idx="0">
                  <c:v>Macon</c:v>
                </c:pt>
              </c:strCache>
            </c:strRef>
          </c:cat>
          <c:val>
            <c:numRef>
              <c:f>'CURRENT WARD REPORT Graphs'!$AI$4</c:f>
              <c:numCache>
                <c:formatCode>0.0</c:formatCode>
                <c:ptCount val="1"/>
                <c:pt idx="0">
                  <c:v>0.34034047436878351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FC-45A8-B79E-5051D5A0C66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7275856"/>
        <c:axId val="547890080"/>
      </c:barChart>
      <c:catAx>
        <c:axId val="54727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890080"/>
        <c:crosses val="autoZero"/>
        <c:auto val="1"/>
        <c:lblAlgn val="ctr"/>
        <c:lblOffset val="100"/>
        <c:noMultiLvlLbl val="0"/>
      </c:catAx>
      <c:valAx>
        <c:axId val="54789008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27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43268311882055E-2"/>
          <c:y val="9.8158784325869081E-2"/>
          <c:w val="0.94094904334367269"/>
          <c:h val="0.769846582031372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'CHILD CENSUS Graphs'!$B$4</c:f>
              <c:strCache>
                <c:ptCount val="1"/>
                <c:pt idx="0">
                  <c:v>White (N)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1DFBCEB-C157-4C08-B398-81DD5CDD285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33EB-4CD8-A684-3FD33A8128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Graphs'!$E$11</c:f>
              <c:strCache>
                <c:ptCount val="1"/>
                <c:pt idx="0">
                  <c:v>30875
(71%)</c:v>
                </c:pt>
              </c:strCache>
            </c:strRef>
          </c:cat>
          <c:val>
            <c:numRef>
              <c:f>'CHILD CENSUS Graphs'!$B$11</c:f>
              <c:numCache>
                <c:formatCode>#,##0</c:formatCode>
                <c:ptCount val="1"/>
                <c:pt idx="0">
                  <c:v>30875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Graphs'!$E$11</c15:f>
                <c15:dlblRangeCache>
                  <c:ptCount val="1"/>
                  <c:pt idx="0">
                    <c:v>30875
(71%)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33EB-4CD8-A684-3FD33A8128C7}"/>
            </c:ext>
          </c:extLst>
        </c:ser>
        <c:ser>
          <c:idx val="1"/>
          <c:order val="1"/>
          <c:tx>
            <c:strRef>
              <c:f>'CHILD CENSUS Graphs'!$F$4</c:f>
              <c:strCache>
                <c:ptCount val="1"/>
                <c:pt idx="0">
                  <c:v>Black (N)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29D47A7-E06C-44F5-8F37-4A973767E7F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33EB-4CD8-A684-3FD33A8128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Graphs'!$E$11</c:f>
              <c:strCache>
                <c:ptCount val="1"/>
                <c:pt idx="0">
                  <c:v>30875
(71%)</c:v>
                </c:pt>
              </c:strCache>
            </c:strRef>
          </c:cat>
          <c:val>
            <c:numRef>
              <c:f>'CHILD CENSUS Graphs'!$F$11</c:f>
              <c:numCache>
                <c:formatCode>#,##0</c:formatCode>
                <c:ptCount val="1"/>
                <c:pt idx="0">
                  <c:v>7916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Graphs'!$I$11</c15:f>
                <c15:dlblRangeCache>
                  <c:ptCount val="1"/>
                  <c:pt idx="0">
                    <c:v>7916
(18%)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33EB-4CD8-A684-3FD33A8128C7}"/>
            </c:ext>
          </c:extLst>
        </c:ser>
        <c:ser>
          <c:idx val="2"/>
          <c:order val="2"/>
          <c:tx>
            <c:strRef>
              <c:f>'CHILD CENSUS Graphs'!$J$4</c:f>
              <c:strCache>
                <c:ptCount val="1"/>
                <c:pt idx="0">
                  <c:v>Hispanic (N)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147F7EB-5E4D-4725-92AE-E70C6FA4F6D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33EB-4CD8-A684-3FD33A8128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Graphs'!$E$11</c:f>
              <c:strCache>
                <c:ptCount val="1"/>
                <c:pt idx="0">
                  <c:v>30875
(71%)</c:v>
                </c:pt>
              </c:strCache>
            </c:strRef>
          </c:cat>
          <c:val>
            <c:numRef>
              <c:f>'CHILD CENSUS Graphs'!$J$11</c:f>
              <c:numCache>
                <c:formatCode>#,##0</c:formatCode>
                <c:ptCount val="1"/>
                <c:pt idx="0">
                  <c:v>1531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Graphs'!$M$11</c15:f>
                <c15:dlblRangeCache>
                  <c:ptCount val="1"/>
                  <c:pt idx="0">
                    <c:v>1531
(4%)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33EB-4CD8-A684-3FD33A8128C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61980720"/>
        <c:axId val="1464071008"/>
      </c:barChart>
      <c:catAx>
        <c:axId val="1461980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4071008"/>
        <c:crosses val="autoZero"/>
        <c:auto val="1"/>
        <c:lblAlgn val="ctr"/>
        <c:lblOffset val="100"/>
        <c:noMultiLvlLbl val="0"/>
      </c:catAx>
      <c:valAx>
        <c:axId val="146407100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198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Graphs'!$AH$1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Graphs'!$AG$5</c:f>
              <c:strCache>
                <c:ptCount val="1"/>
                <c:pt idx="0">
                  <c:v>McLean</c:v>
                </c:pt>
              </c:strCache>
            </c:strRef>
          </c:cat>
          <c:val>
            <c:numRef>
              <c:f>'CURRENT WARD REPORT Graphs'!$AH$5</c:f>
              <c:numCache>
                <c:formatCode>0.0</c:formatCode>
                <c:ptCount val="1"/>
                <c:pt idx="0">
                  <c:v>7.1762013729977108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E1-4057-829C-C5165D577A14}"/>
            </c:ext>
          </c:extLst>
        </c:ser>
        <c:ser>
          <c:idx val="1"/>
          <c:order val="1"/>
          <c:tx>
            <c:strRef>
              <c:f>'CURRENT WARD REPORT Graphs'!$AI$1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Graphs'!$AG$5</c:f>
              <c:strCache>
                <c:ptCount val="1"/>
                <c:pt idx="0">
                  <c:v>McLean</c:v>
                </c:pt>
              </c:strCache>
            </c:strRef>
          </c:cat>
          <c:val>
            <c:numRef>
              <c:f>'CURRENT WARD REPORT Graphs'!$AI$5</c:f>
              <c:numCache>
                <c:formatCode>0.0</c:formatCode>
                <c:ptCount val="1"/>
                <c:pt idx="0">
                  <c:v>1.2640446224256292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E1-4057-829C-C5165D577A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7275856"/>
        <c:axId val="547890080"/>
      </c:barChart>
      <c:catAx>
        <c:axId val="54727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890080"/>
        <c:crosses val="autoZero"/>
        <c:auto val="1"/>
        <c:lblAlgn val="ctr"/>
        <c:lblOffset val="100"/>
        <c:noMultiLvlLbl val="0"/>
      </c:catAx>
      <c:valAx>
        <c:axId val="54789008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27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Graphs'!$AH$1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Graphs'!$AG$6</c:f>
              <c:strCache>
                <c:ptCount val="1"/>
                <c:pt idx="0">
                  <c:v>Peoria</c:v>
                </c:pt>
              </c:strCache>
            </c:strRef>
          </c:cat>
          <c:val>
            <c:numRef>
              <c:f>'CURRENT WARD REPORT Graphs'!$AH$6</c:f>
              <c:numCache>
                <c:formatCode>0.0</c:formatCode>
                <c:ptCount val="1"/>
                <c:pt idx="0">
                  <c:v>3.464137131361674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BF-468B-9CB8-902E1F25263D}"/>
            </c:ext>
          </c:extLst>
        </c:ser>
        <c:ser>
          <c:idx val="1"/>
          <c:order val="1"/>
          <c:tx>
            <c:strRef>
              <c:f>'CURRENT WARD REPORT Graphs'!$AI$1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Graphs'!$AG$6</c:f>
              <c:strCache>
                <c:ptCount val="1"/>
                <c:pt idx="0">
                  <c:v>Peoria</c:v>
                </c:pt>
              </c:strCache>
            </c:strRef>
          </c:cat>
          <c:val>
            <c:numRef>
              <c:f>'CURRENT WARD REPORT Graphs'!$AI$6</c:f>
              <c:numCache>
                <c:formatCode>0.0</c:formatCode>
                <c:ptCount val="1"/>
                <c:pt idx="0">
                  <c:v>0.70791454113844132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BF-468B-9CB8-902E1F25263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7275856"/>
        <c:axId val="547890080"/>
      </c:barChart>
      <c:catAx>
        <c:axId val="54727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890080"/>
        <c:crosses val="autoZero"/>
        <c:auto val="1"/>
        <c:lblAlgn val="ctr"/>
        <c:lblOffset val="100"/>
        <c:noMultiLvlLbl val="0"/>
      </c:catAx>
      <c:valAx>
        <c:axId val="54789008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27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Graphs'!$AH$1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Graphs'!$AG$7</c:f>
              <c:strCache>
                <c:ptCount val="1"/>
                <c:pt idx="0">
                  <c:v>Rock Island</c:v>
                </c:pt>
              </c:strCache>
            </c:strRef>
          </c:cat>
          <c:val>
            <c:numRef>
              <c:f>'CURRENT WARD REPORT Graphs'!$AH$7</c:f>
              <c:numCache>
                <c:formatCode>0.0</c:formatCode>
                <c:ptCount val="1"/>
                <c:pt idx="0">
                  <c:v>2.1956521739130439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AD-4FFF-9783-3419A0F8BD08}"/>
            </c:ext>
          </c:extLst>
        </c:ser>
        <c:ser>
          <c:idx val="1"/>
          <c:order val="1"/>
          <c:tx>
            <c:strRef>
              <c:f>'CURRENT WARD REPORT Graphs'!$AI$1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Graphs'!$AG$7</c:f>
              <c:strCache>
                <c:ptCount val="1"/>
                <c:pt idx="0">
                  <c:v>Rock Island</c:v>
                </c:pt>
              </c:strCache>
            </c:strRef>
          </c:cat>
          <c:val>
            <c:numRef>
              <c:f>'CURRENT WARD REPORT Graphs'!$AI$7</c:f>
              <c:numCache>
                <c:formatCode>0.0</c:formatCode>
                <c:ptCount val="1"/>
                <c:pt idx="0">
                  <c:v>0.56986070071760242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AD-4FFF-9783-3419A0F8BD0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7275856"/>
        <c:axId val="547890080"/>
      </c:barChart>
      <c:catAx>
        <c:axId val="54727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890080"/>
        <c:crosses val="autoZero"/>
        <c:auto val="1"/>
        <c:lblAlgn val="ctr"/>
        <c:lblOffset val="100"/>
        <c:noMultiLvlLbl val="0"/>
      </c:catAx>
      <c:valAx>
        <c:axId val="54789008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27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Graphs'!$AH$1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Graphs'!$AG$8</c:f>
              <c:strCache>
                <c:ptCount val="1"/>
                <c:pt idx="0">
                  <c:v>Sangamon</c:v>
                </c:pt>
              </c:strCache>
            </c:strRef>
          </c:cat>
          <c:val>
            <c:numRef>
              <c:f>'CURRENT WARD REPORT Graphs'!$AH$8</c:f>
              <c:numCache>
                <c:formatCode>0.0</c:formatCode>
                <c:ptCount val="1"/>
                <c:pt idx="0">
                  <c:v>4.2664039974964334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78-4E0A-9B50-F35C09B808E3}"/>
            </c:ext>
          </c:extLst>
        </c:ser>
        <c:ser>
          <c:idx val="1"/>
          <c:order val="1"/>
          <c:tx>
            <c:strRef>
              <c:f>'CURRENT WARD REPORT Graphs'!$AI$1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Graphs'!$AG$8</c:f>
              <c:strCache>
                <c:ptCount val="1"/>
                <c:pt idx="0">
                  <c:v>Sangamon</c:v>
                </c:pt>
              </c:strCache>
            </c:strRef>
          </c:cat>
          <c:val>
            <c:numRef>
              <c:f>'CURRENT WARD REPORT Graphs'!$AI$8</c:f>
              <c:numCache>
                <c:formatCode>0.0</c:formatCode>
                <c:ptCount val="1"/>
                <c:pt idx="0">
                  <c:v>0.41787381619314384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78-4E0A-9B50-F35C09B808E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7275856"/>
        <c:axId val="547890080"/>
      </c:barChart>
      <c:catAx>
        <c:axId val="54727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890080"/>
        <c:crosses val="autoZero"/>
        <c:auto val="1"/>
        <c:lblAlgn val="ctr"/>
        <c:lblOffset val="100"/>
        <c:noMultiLvlLbl val="0"/>
      </c:catAx>
      <c:valAx>
        <c:axId val="54789008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27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Graphs'!$AH$1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Graphs'!$AG$9</c:f>
              <c:strCache>
                <c:ptCount val="1"/>
                <c:pt idx="0">
                  <c:v>Vermilion</c:v>
                </c:pt>
              </c:strCache>
            </c:strRef>
          </c:cat>
          <c:val>
            <c:numRef>
              <c:f>'CURRENT WARD REPORT Graphs'!$AH$9</c:f>
              <c:numCache>
                <c:formatCode>0.0</c:formatCode>
                <c:ptCount val="1"/>
                <c:pt idx="0">
                  <c:v>1.5042076125265338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83-4715-B33A-7FCFD6080A62}"/>
            </c:ext>
          </c:extLst>
        </c:ser>
        <c:ser>
          <c:idx val="1"/>
          <c:order val="1"/>
          <c:tx>
            <c:strRef>
              <c:f>'CURRENT WARD REPORT Graphs'!$AI$1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Graphs'!$AG$9</c:f>
              <c:strCache>
                <c:ptCount val="1"/>
                <c:pt idx="0">
                  <c:v>Vermilion</c:v>
                </c:pt>
              </c:strCache>
            </c:strRef>
          </c:cat>
          <c:val>
            <c:numRef>
              <c:f>'CURRENT WARD REPORT Graphs'!$AI$9</c:f>
              <c:numCache>
                <c:formatCode>0.0</c:formatCode>
                <c:ptCount val="1"/>
                <c:pt idx="0">
                  <c:v>0.24405914343145355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83-4715-B33A-7FCFD6080A6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7275856"/>
        <c:axId val="547890080"/>
      </c:barChart>
      <c:catAx>
        <c:axId val="54727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890080"/>
        <c:crosses val="autoZero"/>
        <c:auto val="1"/>
        <c:lblAlgn val="ctr"/>
        <c:lblOffset val="100"/>
        <c:noMultiLvlLbl val="0"/>
      </c:catAx>
      <c:valAx>
        <c:axId val="54789008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27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Graphs'!$AH$1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Graphs'!$AG$10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'CURRENT WARD REPORT Graphs'!$AH$10</c:f>
              <c:numCache>
                <c:formatCode>0.0</c:formatCode>
                <c:ptCount val="1"/>
                <c:pt idx="0">
                  <c:v>3.0316024584171544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DA-4654-862F-C34D61D52D75}"/>
            </c:ext>
          </c:extLst>
        </c:ser>
        <c:ser>
          <c:idx val="1"/>
          <c:order val="1"/>
          <c:tx>
            <c:strRef>
              <c:f>'CURRENT WARD REPORT Graphs'!$AI$1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Graphs'!$AG$10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'CURRENT WARD REPORT Graphs'!$AI$10</c:f>
              <c:numCache>
                <c:formatCode>0.0</c:formatCode>
                <c:ptCount val="1"/>
                <c:pt idx="0">
                  <c:v>0.48577515861062859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DA-4654-862F-C34D61D52D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7275856"/>
        <c:axId val="547890080"/>
      </c:barChart>
      <c:catAx>
        <c:axId val="54727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890080"/>
        <c:crosses val="autoZero"/>
        <c:auto val="1"/>
        <c:lblAlgn val="ctr"/>
        <c:lblOffset val="100"/>
        <c:noMultiLvlLbl val="0"/>
      </c:catAx>
      <c:valAx>
        <c:axId val="54789008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27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341065780578118E-2"/>
          <c:y val="8.8478053435114501E-2"/>
          <c:w val="0.95518916470753523"/>
          <c:h val="0.76183149756566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F9D9B5C-33A3-4615-A76A-6DD0A29E041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FB35-4372-8319-E478BADAFDB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332091C-A68A-44EF-977B-6B18C82CC18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FB35-4372-8319-E478BADAFDB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9C54FA8-76E0-4E50-BCDA-36E91AD05BE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FB35-4372-8319-E478BADAFDB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EA10835-3B84-4421-BFD7-09E6F574250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FB35-4372-8319-E478BADAFDB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F37B6EB-D20A-4AEC-9F5F-36545F54BE8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FB35-4372-8319-E478BADAFDB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6664415-C9D6-434C-85F3-99187C6FAFD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FB35-4372-8319-E478BADAFDB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F3D6BC22-41DB-49ED-B524-36B030367BC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FB35-4372-8319-E478BADAFDB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B6447A0D-00FC-4A66-8E0B-47C00D6E905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FB35-4372-8319-E478BADAFD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Graphs'!$Y$3:$Y$10</c:f>
              <c:strCache>
                <c:ptCount val="8"/>
                <c:pt idx="0">
                  <c:v>0
 (0%)</c:v>
                </c:pt>
                <c:pt idx="1">
                  <c:v>3
(3%)</c:v>
                </c:pt>
                <c:pt idx="2">
                  <c:v>1
(1%)</c:v>
                </c:pt>
                <c:pt idx="3">
                  <c:v>15
(17%)</c:v>
                </c:pt>
                <c:pt idx="4">
                  <c:v>11
(4%)</c:v>
                </c:pt>
                <c:pt idx="5">
                  <c:v>0
(0%)</c:v>
                </c:pt>
                <c:pt idx="6">
                  <c:v>11
(6%)</c:v>
                </c:pt>
                <c:pt idx="7">
                  <c:v>0
(0%)</c:v>
                </c:pt>
              </c:strCache>
            </c:strRef>
          </c:cat>
          <c:val>
            <c:numRef>
              <c:f>'PERMANENCY Graphs'!$J$3:$J$10</c:f>
              <c:numCache>
                <c:formatCode>0</c:formatCode>
                <c:ptCount val="8"/>
                <c:pt idx="0">
                  <c:v>22</c:v>
                </c:pt>
                <c:pt idx="1">
                  <c:v>0</c:v>
                </c:pt>
                <c:pt idx="2">
                  <c:v>70</c:v>
                </c:pt>
                <c:pt idx="3">
                  <c:v>25</c:v>
                </c:pt>
                <c:pt idx="4">
                  <c:v>175</c:v>
                </c:pt>
                <c:pt idx="5">
                  <c:v>30</c:v>
                </c:pt>
                <c:pt idx="6">
                  <c:v>87</c:v>
                </c:pt>
                <c:pt idx="7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Graphs'!$M$3:$M$10</c15:f>
                <c15:dlblRangeCache>
                  <c:ptCount val="8"/>
                  <c:pt idx="0">
                    <c:v>22
 (31%)</c:v>
                  </c:pt>
                  <c:pt idx="1">
                    <c:v>0
(0%)</c:v>
                  </c:pt>
                  <c:pt idx="2">
                    <c:v>70
(51%)</c:v>
                  </c:pt>
                  <c:pt idx="3">
                    <c:v>25
(28%)</c:v>
                  </c:pt>
                  <c:pt idx="4">
                    <c:v>175
(56%)</c:v>
                  </c:pt>
                  <c:pt idx="5">
                    <c:v>30
(45%)</c:v>
                  </c:pt>
                  <c:pt idx="6">
                    <c:v>87
(45%)</c:v>
                  </c:pt>
                  <c:pt idx="7">
                    <c:v>10
(9%)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FB35-4372-8319-E478BADAFDB5}"/>
            </c:ext>
          </c:extLst>
        </c:ser>
        <c:ser>
          <c:idx val="1"/>
          <c:order val="1"/>
          <c:tx>
            <c:strRef>
              <c:f>'PERMANENCY Graphs'!$N$2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8ABB18C-70A6-47F8-9958-067C73CA4BC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FB35-4372-8319-E478BADAFDB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6D9EB0A-4DC7-4933-B90D-104CAF76DE3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FB35-4372-8319-E478BADAFDB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55605FD-1642-4045-A1EF-6D37E8C0870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FB35-4372-8319-E478BADAFDB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248F975-A572-42D0-9367-A83E674042B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FB35-4372-8319-E478BADAFDB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CC13CA7-3004-4DD9-93B7-06872A7B86F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FB35-4372-8319-E478BADAFDB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CB1B3F2-1262-4509-B9F3-C75B9EF974D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FB35-4372-8319-E478BADAFDB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7015959-BCBE-4C79-BF44-98D4C8C5E86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FB35-4372-8319-E478BADAFDB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5A0CD5F-F448-4DA7-A48F-F0A3165DC28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FB35-4372-8319-E478BADAFD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Graphs'!$Y$3:$Y$10</c:f>
              <c:strCache>
                <c:ptCount val="8"/>
                <c:pt idx="0">
                  <c:v>0
 (0%)</c:v>
                </c:pt>
                <c:pt idx="1">
                  <c:v>3
(3%)</c:v>
                </c:pt>
                <c:pt idx="2">
                  <c:v>1
(1%)</c:v>
                </c:pt>
                <c:pt idx="3">
                  <c:v>15
(17%)</c:v>
                </c:pt>
                <c:pt idx="4">
                  <c:v>11
(4%)</c:v>
                </c:pt>
                <c:pt idx="5">
                  <c:v>0
(0%)</c:v>
                </c:pt>
                <c:pt idx="6">
                  <c:v>11
(6%)</c:v>
                </c:pt>
                <c:pt idx="7">
                  <c:v>0
(0%)</c:v>
                </c:pt>
              </c:strCache>
            </c:strRef>
          </c:cat>
          <c:val>
            <c:numRef>
              <c:f>'PERMANENCY Graphs'!$N$3:$N$10</c:f>
              <c:numCache>
                <c:formatCode>0</c:formatCode>
                <c:ptCount val="8"/>
                <c:pt idx="0">
                  <c:v>48</c:v>
                </c:pt>
                <c:pt idx="1">
                  <c:v>75</c:v>
                </c:pt>
                <c:pt idx="2">
                  <c:v>66</c:v>
                </c:pt>
                <c:pt idx="3">
                  <c:v>37</c:v>
                </c:pt>
                <c:pt idx="4">
                  <c:v>126</c:v>
                </c:pt>
                <c:pt idx="5">
                  <c:v>37</c:v>
                </c:pt>
                <c:pt idx="6">
                  <c:v>96</c:v>
                </c:pt>
                <c:pt idx="7">
                  <c:v>97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Graphs'!$Q$3:$Q$10</c15:f>
                <c15:dlblRangeCache>
                  <c:ptCount val="8"/>
                  <c:pt idx="0">
                    <c:v>48
 (69%)</c:v>
                  </c:pt>
                  <c:pt idx="1">
                    <c:v>75
(86%)</c:v>
                  </c:pt>
                  <c:pt idx="2">
                    <c:v>66
(48%)</c:v>
                  </c:pt>
                  <c:pt idx="3">
                    <c:v>37
(42%)</c:v>
                  </c:pt>
                  <c:pt idx="4">
                    <c:v>126
(40%)</c:v>
                  </c:pt>
                  <c:pt idx="5">
                    <c:v>37
(55%)</c:v>
                  </c:pt>
                  <c:pt idx="6">
                    <c:v>96
(49%)</c:v>
                  </c:pt>
                  <c:pt idx="7">
                    <c:v>97
(88%)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FB35-4372-8319-E478BADAFDB5}"/>
            </c:ext>
          </c:extLst>
        </c:ser>
        <c:ser>
          <c:idx val="2"/>
          <c:order val="2"/>
          <c:tx>
            <c:strRef>
              <c:f>'PERMANENCY Graphs'!$R$2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C14FFC4-FF9E-4F13-A8DA-52369B990A3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FB35-4372-8319-E478BADAFDB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F5237C2-85CA-4906-8F78-8123135A13B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FB35-4372-8319-E478BADAFDB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52CEE04-0D74-4DC0-B8E9-634045ABDA6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FB35-4372-8319-E478BADAFDB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FF2488E-1E8C-4BA6-BF3B-525F03B4277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FB35-4372-8319-E478BADAFDB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69135F5-D57F-415B-A7C1-9213D2B2983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FB35-4372-8319-E478BADAFDB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926409D-84A6-4EB8-98CC-25A43A5B63D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FB35-4372-8319-E478BADAFDB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67FAC48-EA14-4FB0-8F4F-F4E21F91DAA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FB35-4372-8319-E478BADAFDB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DB2B9E53-20AB-4ACA-ADFC-8199DFAB23E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FB35-4372-8319-E478BADAFD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Graphs'!$Y$3:$Y$10</c:f>
              <c:strCache>
                <c:ptCount val="8"/>
                <c:pt idx="0">
                  <c:v>0
 (0%)</c:v>
                </c:pt>
                <c:pt idx="1">
                  <c:v>3
(3%)</c:v>
                </c:pt>
                <c:pt idx="2">
                  <c:v>1
(1%)</c:v>
                </c:pt>
                <c:pt idx="3">
                  <c:v>15
(17%)</c:v>
                </c:pt>
                <c:pt idx="4">
                  <c:v>11
(4%)</c:v>
                </c:pt>
                <c:pt idx="5">
                  <c:v>0
(0%)</c:v>
                </c:pt>
                <c:pt idx="6">
                  <c:v>11
(6%)</c:v>
                </c:pt>
                <c:pt idx="7">
                  <c:v>0
(0%)</c:v>
                </c:pt>
              </c:strCache>
            </c:strRef>
          </c:cat>
          <c:val>
            <c:numRef>
              <c:f>'PERMANENCY Graphs'!$R$3:$R$10</c:f>
              <c:numCache>
                <c:formatCode>General</c:formatCode>
                <c:ptCount val="8"/>
                <c:pt idx="0">
                  <c:v>0</c:v>
                </c:pt>
                <c:pt idx="1">
                  <c:v>9</c:v>
                </c:pt>
                <c:pt idx="2">
                  <c:v>0</c:v>
                </c:pt>
                <c:pt idx="3">
                  <c:v>12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Graphs'!$U$3:$U$10</c15:f>
                <c15:dlblRangeCache>
                  <c:ptCount val="8"/>
                  <c:pt idx="0">
                    <c:v>0
 (0%)</c:v>
                  </c:pt>
                  <c:pt idx="1">
                    <c:v>9
(10%)</c:v>
                  </c:pt>
                  <c:pt idx="2">
                    <c:v>0
(0%)</c:v>
                  </c:pt>
                  <c:pt idx="3">
                    <c:v>12
(13%)</c:v>
                  </c:pt>
                  <c:pt idx="4">
                    <c:v>0
(0%)</c:v>
                  </c:pt>
                  <c:pt idx="5">
                    <c:v>0
(0%)</c:v>
                  </c:pt>
                  <c:pt idx="6">
                    <c:v>0
(0%)</c:v>
                  </c:pt>
                  <c:pt idx="7">
                    <c:v>3
(3%)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FB35-4372-8319-E478BADAFDB5}"/>
            </c:ext>
          </c:extLst>
        </c:ser>
        <c:ser>
          <c:idx val="3"/>
          <c:order val="3"/>
          <c:tx>
            <c:strRef>
              <c:f>'PERMANENCY Graphs'!$V$2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9525A21-94AC-4CA4-BDA5-2B7152E8FEF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FB35-4372-8319-E478BADAFDB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CCC7DF1-277C-456C-B302-805B4620FA8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FB35-4372-8319-E478BADAFDB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A9881E0-8626-4182-B0D4-91438C7E999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FB35-4372-8319-E478BADAFDB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4A6DAEF-4C22-472D-B553-260B025981D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FB35-4372-8319-E478BADAFDB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1BFA672-E4C6-4C85-9B7D-CA6EA3CB397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FB35-4372-8319-E478BADAFDB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03C7227-BBA4-4D09-8A7B-4DD0670693B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FB35-4372-8319-E478BADAFDB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5EF4B578-0085-4B25-8FCB-EB79DB7DAA5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FB35-4372-8319-E478BADAFDB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137F687-9694-4042-9631-927AE613912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FB35-4372-8319-E478BADAFD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Graphs'!$Y$3:$Y$10</c:f>
              <c:strCache>
                <c:ptCount val="8"/>
                <c:pt idx="0">
                  <c:v>0
 (0%)</c:v>
                </c:pt>
                <c:pt idx="1">
                  <c:v>3
(3%)</c:v>
                </c:pt>
                <c:pt idx="2">
                  <c:v>1
(1%)</c:v>
                </c:pt>
                <c:pt idx="3">
                  <c:v>15
(17%)</c:v>
                </c:pt>
                <c:pt idx="4">
                  <c:v>11
(4%)</c:v>
                </c:pt>
                <c:pt idx="5">
                  <c:v>0
(0%)</c:v>
                </c:pt>
                <c:pt idx="6">
                  <c:v>11
(6%)</c:v>
                </c:pt>
                <c:pt idx="7">
                  <c:v>0
(0%)</c:v>
                </c:pt>
              </c:strCache>
            </c:strRef>
          </c:cat>
          <c:val>
            <c:numRef>
              <c:f>'PERMANENCY Graphs'!$V$3:$V$10</c:f>
              <c:numCache>
                <c:formatCode>General</c:formatCode>
                <c:ptCount val="8"/>
                <c:pt idx="0">
                  <c:v>0</c:v>
                </c:pt>
                <c:pt idx="1">
                  <c:v>3</c:v>
                </c:pt>
                <c:pt idx="2">
                  <c:v>1</c:v>
                </c:pt>
                <c:pt idx="3">
                  <c:v>15</c:v>
                </c:pt>
                <c:pt idx="4">
                  <c:v>11</c:v>
                </c:pt>
                <c:pt idx="5">
                  <c:v>0</c:v>
                </c:pt>
                <c:pt idx="6">
                  <c:v>11</c:v>
                </c:pt>
                <c:pt idx="7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Graphs'!$Y$3:$Y$10</c15:f>
                <c15:dlblRangeCache>
                  <c:ptCount val="8"/>
                  <c:pt idx="0">
                    <c:v>0
 (0%)</c:v>
                  </c:pt>
                  <c:pt idx="1">
                    <c:v>3
(3%)</c:v>
                  </c:pt>
                  <c:pt idx="2">
                    <c:v>1
(1%)</c:v>
                  </c:pt>
                  <c:pt idx="3">
                    <c:v>15
(17%)</c:v>
                  </c:pt>
                  <c:pt idx="4">
                    <c:v>11
(4%)</c:v>
                  </c:pt>
                  <c:pt idx="5">
                    <c:v>0
(0%)</c:v>
                  </c:pt>
                  <c:pt idx="6">
                    <c:v>11
(6%)</c:v>
                  </c:pt>
                  <c:pt idx="7">
                    <c:v>0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3-FB35-4372-8319-E478BADAFD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95255728"/>
        <c:axId val="1046152656"/>
      </c:barChart>
      <c:catAx>
        <c:axId val="1395255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6152656"/>
        <c:crosses val="autoZero"/>
        <c:auto val="1"/>
        <c:lblAlgn val="ctr"/>
        <c:lblOffset val="100"/>
        <c:noMultiLvlLbl val="0"/>
      </c:catAx>
      <c:valAx>
        <c:axId val="104615265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25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341065780578118E-2"/>
          <c:y val="8.8478053435114501E-2"/>
          <c:w val="0.95518916470753523"/>
          <c:h val="0.76183149756566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A989E2E-A9D6-439C-9B17-54DD9DD343D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D160-49F9-9F4D-FDCD4348D2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</c:f>
              <c:strCache>
                <c:ptCount val="1"/>
                <c:pt idx="0">
                  <c:v>0
 (0%)</c:v>
                </c:pt>
              </c:strCache>
            </c:strRef>
          </c:cat>
          <c:val>
            <c:numRef>
              <c:f>'PERMANENCY Graphs'!$J$3</c:f>
              <c:numCache>
                <c:formatCode>0</c:formatCode>
                <c:ptCount val="1"/>
                <c:pt idx="0">
                  <c:v>22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Graphs'!$M$3</c15:f>
                <c15:dlblRangeCache>
                  <c:ptCount val="1"/>
                  <c:pt idx="0">
                    <c:v>22
 (31%)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D160-49F9-9F4D-FDCD4348D202}"/>
            </c:ext>
          </c:extLst>
        </c:ser>
        <c:ser>
          <c:idx val="1"/>
          <c:order val="1"/>
          <c:tx>
            <c:strRef>
              <c:f>'PERMANENCY Graphs'!$N$2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7F88D47-1856-447C-856E-E5BE584B09B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D160-49F9-9F4D-FDCD4348D2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</c:f>
              <c:strCache>
                <c:ptCount val="1"/>
                <c:pt idx="0">
                  <c:v>0
 (0%)</c:v>
                </c:pt>
              </c:strCache>
            </c:strRef>
          </c:cat>
          <c:val>
            <c:numRef>
              <c:f>'PERMANENCY Graphs'!$N$3</c:f>
              <c:numCache>
                <c:formatCode>0</c:formatCode>
                <c:ptCount val="1"/>
                <c:pt idx="0">
                  <c:v>48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Graphs'!$Q$3</c15:f>
                <c15:dlblRangeCache>
                  <c:ptCount val="1"/>
                  <c:pt idx="0">
                    <c:v>48
 (69%)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D160-49F9-9F4D-FDCD4348D202}"/>
            </c:ext>
          </c:extLst>
        </c:ser>
        <c:ser>
          <c:idx val="2"/>
          <c:order val="2"/>
          <c:tx>
            <c:strRef>
              <c:f>'PERMANENCY Graphs'!$R$2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A3F2502-D11B-4B8F-A747-DC0F47DEFF5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D160-49F9-9F4D-FDCD4348D2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</c:f>
              <c:strCache>
                <c:ptCount val="1"/>
                <c:pt idx="0">
                  <c:v>0
 (0%)</c:v>
                </c:pt>
              </c:strCache>
            </c:strRef>
          </c:cat>
          <c:val>
            <c:numRef>
              <c:f>'PERMANENCY Graphs'!$R$3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Graphs'!$U$3</c15:f>
                <c15:dlblRangeCache>
                  <c:ptCount val="1"/>
                  <c:pt idx="0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D160-49F9-9F4D-FDCD4348D202}"/>
            </c:ext>
          </c:extLst>
        </c:ser>
        <c:ser>
          <c:idx val="3"/>
          <c:order val="3"/>
          <c:tx>
            <c:strRef>
              <c:f>'PERMANENCY Graphs'!$V$2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5DD7F24-DEA7-446E-89BA-593FC687408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D160-49F9-9F4D-FDCD4348D2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</c:f>
              <c:strCache>
                <c:ptCount val="1"/>
                <c:pt idx="0">
                  <c:v>0
 (0%)</c:v>
                </c:pt>
              </c:strCache>
            </c:strRef>
          </c:cat>
          <c:val>
            <c:numRef>
              <c:f>'PERMANENCY Graphs'!$V$3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Graphs'!$Y$3</c15:f>
                <c15:dlblRangeCache>
                  <c:ptCount val="1"/>
                  <c:pt idx="0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D160-49F9-9F4D-FDCD4348D20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95255728"/>
        <c:axId val="1046152656"/>
      </c:barChart>
      <c:catAx>
        <c:axId val="1395255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6152656"/>
        <c:crosses val="autoZero"/>
        <c:auto val="1"/>
        <c:lblAlgn val="ctr"/>
        <c:lblOffset val="100"/>
        <c:noMultiLvlLbl val="0"/>
      </c:catAx>
      <c:valAx>
        <c:axId val="104615265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25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341065780578118E-2"/>
          <c:y val="8.8478053435114501E-2"/>
          <c:w val="0.95518916470753523"/>
          <c:h val="0.76183149756566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7582E71-D96B-4929-8CCE-B9CE4D9B968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2979-4E6B-88C8-93EC432EE0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Graphs'!$Y$4</c:f>
              <c:strCache>
                <c:ptCount val="1"/>
                <c:pt idx="0">
                  <c:v>3
(3%)</c:v>
                </c:pt>
              </c:strCache>
            </c:strRef>
          </c:cat>
          <c:val>
            <c:numRef>
              <c:f>'PERMANENCY Graphs'!$J$4</c:f>
              <c:numCache>
                <c:formatCode>0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Graphs'!$M$4</c15:f>
                <c15:dlblRangeCache>
                  <c:ptCount val="1"/>
                  <c:pt idx="0">
                    <c:v>0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2979-4E6B-88C8-93EC432EE028}"/>
            </c:ext>
          </c:extLst>
        </c:ser>
        <c:ser>
          <c:idx val="1"/>
          <c:order val="1"/>
          <c:tx>
            <c:strRef>
              <c:f>'PERMANENCY Graphs'!$N$2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D16CB55-25E0-4808-9FDF-F118E906DB8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2979-4E6B-88C8-93EC432EE0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Graphs'!$Y$4</c:f>
              <c:strCache>
                <c:ptCount val="1"/>
                <c:pt idx="0">
                  <c:v>3
(3%)</c:v>
                </c:pt>
              </c:strCache>
            </c:strRef>
          </c:cat>
          <c:val>
            <c:numRef>
              <c:f>'PERMANENCY Graphs'!$N$4</c:f>
              <c:numCache>
                <c:formatCode>0</c:formatCode>
                <c:ptCount val="1"/>
                <c:pt idx="0">
                  <c:v>75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Graphs'!$Q$4</c15:f>
                <c15:dlblRangeCache>
                  <c:ptCount val="1"/>
                  <c:pt idx="0">
                    <c:v>75
(86%)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2979-4E6B-88C8-93EC432EE028}"/>
            </c:ext>
          </c:extLst>
        </c:ser>
        <c:ser>
          <c:idx val="2"/>
          <c:order val="2"/>
          <c:tx>
            <c:strRef>
              <c:f>'PERMANENCY Graphs'!$R$2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8609B12-1B6C-4D2C-A3D8-10DA8C5B353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2979-4E6B-88C8-93EC432EE0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Graphs'!$Y$4</c:f>
              <c:strCache>
                <c:ptCount val="1"/>
                <c:pt idx="0">
                  <c:v>3
(3%)</c:v>
                </c:pt>
              </c:strCache>
            </c:strRef>
          </c:cat>
          <c:val>
            <c:numRef>
              <c:f>'PERMANENCY Graphs'!$R$4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Graphs'!$U$4</c15:f>
                <c15:dlblRangeCache>
                  <c:ptCount val="1"/>
                  <c:pt idx="0">
                    <c:v>9
(10%)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2979-4E6B-88C8-93EC432EE028}"/>
            </c:ext>
          </c:extLst>
        </c:ser>
        <c:ser>
          <c:idx val="3"/>
          <c:order val="3"/>
          <c:tx>
            <c:strRef>
              <c:f>'PERMANENCY Graphs'!$V$2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02B113C-5AED-4389-925E-F41D155B9B1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2979-4E6B-88C8-93EC432EE0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Graphs'!$Y$4</c:f>
              <c:strCache>
                <c:ptCount val="1"/>
                <c:pt idx="0">
                  <c:v>3
(3%)</c:v>
                </c:pt>
              </c:strCache>
            </c:strRef>
          </c:cat>
          <c:val>
            <c:numRef>
              <c:f>'PERMANENCY Graphs'!$V$4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Graphs'!$Y$4</c15:f>
                <c15:dlblRangeCache>
                  <c:ptCount val="1"/>
                  <c:pt idx="0">
                    <c:v>3
(3%)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2979-4E6B-88C8-93EC432EE0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95255728"/>
        <c:axId val="1046152656"/>
      </c:barChart>
      <c:catAx>
        <c:axId val="1395255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6152656"/>
        <c:crosses val="autoZero"/>
        <c:auto val="1"/>
        <c:lblAlgn val="ctr"/>
        <c:lblOffset val="100"/>
        <c:noMultiLvlLbl val="0"/>
      </c:catAx>
      <c:valAx>
        <c:axId val="104615265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25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341065780578118E-2"/>
          <c:y val="8.8478053435114501E-2"/>
          <c:w val="0.95518916470753523"/>
          <c:h val="0.76183149756566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3BAE312-2542-4191-BD3F-A23387BE952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60CC-43B8-B725-BE8D1B857B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Graphs'!$Y$5</c:f>
              <c:strCache>
                <c:ptCount val="1"/>
                <c:pt idx="0">
                  <c:v>1
(1%)</c:v>
                </c:pt>
              </c:strCache>
            </c:strRef>
          </c:cat>
          <c:val>
            <c:numRef>
              <c:f>'PERMANENCY Graphs'!$J$5</c:f>
              <c:numCache>
                <c:formatCode>0</c:formatCode>
                <c:ptCount val="1"/>
                <c:pt idx="0">
                  <c:v>70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Graphs'!$M$5</c15:f>
                <c15:dlblRangeCache>
                  <c:ptCount val="1"/>
                  <c:pt idx="0">
                    <c:v>70
(51%)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60CC-43B8-B725-BE8D1B857BC3}"/>
            </c:ext>
          </c:extLst>
        </c:ser>
        <c:ser>
          <c:idx val="1"/>
          <c:order val="1"/>
          <c:tx>
            <c:strRef>
              <c:f>'PERMANENCY Graphs'!$N$2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AC247ED-F3EC-4837-8B9D-DF8C117BF78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60CC-43B8-B725-BE8D1B857B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Graphs'!$Y$5</c:f>
              <c:strCache>
                <c:ptCount val="1"/>
                <c:pt idx="0">
                  <c:v>1
(1%)</c:v>
                </c:pt>
              </c:strCache>
            </c:strRef>
          </c:cat>
          <c:val>
            <c:numRef>
              <c:f>'PERMANENCY Graphs'!$N$5</c:f>
              <c:numCache>
                <c:formatCode>0</c:formatCode>
                <c:ptCount val="1"/>
                <c:pt idx="0">
                  <c:v>66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Graphs'!$Q$5</c15:f>
                <c15:dlblRangeCache>
                  <c:ptCount val="1"/>
                  <c:pt idx="0">
                    <c:v>66
(48%)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60CC-43B8-B725-BE8D1B857BC3}"/>
            </c:ext>
          </c:extLst>
        </c:ser>
        <c:ser>
          <c:idx val="2"/>
          <c:order val="2"/>
          <c:tx>
            <c:strRef>
              <c:f>'PERMANENCY Graphs'!$R$2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F9F1ABC-BDB2-4973-97F8-18CE0FBEEE0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60CC-43B8-B725-BE8D1B857B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Graphs'!$Y$5</c:f>
              <c:strCache>
                <c:ptCount val="1"/>
                <c:pt idx="0">
                  <c:v>1
(1%)</c:v>
                </c:pt>
              </c:strCache>
            </c:strRef>
          </c:cat>
          <c:val>
            <c:numRef>
              <c:f>'PERMANENCY Graphs'!$R$5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Graphs'!$U$5</c15:f>
                <c15:dlblRangeCache>
                  <c:ptCount val="1"/>
                  <c:pt idx="0">
                    <c:v>0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60CC-43B8-B725-BE8D1B857BC3}"/>
            </c:ext>
          </c:extLst>
        </c:ser>
        <c:ser>
          <c:idx val="3"/>
          <c:order val="3"/>
          <c:tx>
            <c:strRef>
              <c:f>'PERMANENCY Graphs'!$V$2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DB6AF27-57A7-483A-8F57-8FF1977EBA5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60CC-43B8-B725-BE8D1B857B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Graphs'!$Y$5</c:f>
              <c:strCache>
                <c:ptCount val="1"/>
                <c:pt idx="0">
                  <c:v>1
(1%)</c:v>
                </c:pt>
              </c:strCache>
            </c:strRef>
          </c:cat>
          <c:val>
            <c:numRef>
              <c:f>'PERMANENCY Graphs'!$V$5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Graphs'!$Y$5</c15:f>
                <c15:dlblRangeCache>
                  <c:ptCount val="1"/>
                  <c:pt idx="0">
                    <c:v>1
(1%)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60CC-43B8-B725-BE8D1B857BC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95255728"/>
        <c:axId val="1046152656"/>
      </c:barChart>
      <c:catAx>
        <c:axId val="1395255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6152656"/>
        <c:crosses val="autoZero"/>
        <c:auto val="1"/>
        <c:lblAlgn val="ctr"/>
        <c:lblOffset val="100"/>
        <c:noMultiLvlLbl val="0"/>
      </c:catAx>
      <c:valAx>
        <c:axId val="104615265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25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43268311882055E-2"/>
          <c:y val="9.8158784325869081E-2"/>
          <c:w val="0.94094904334367269"/>
          <c:h val="0.769846582031372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'CHILD CENSUS Graphs'!$B$4</c:f>
              <c:strCache>
                <c:ptCount val="1"/>
                <c:pt idx="0">
                  <c:v>White (N)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40F6D77-6797-4257-A7CB-4252CC969F6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EF77-459E-82A5-CE03F09A64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Graphs'!$E$12</c:f>
              <c:strCache>
                <c:ptCount val="1"/>
                <c:pt idx="0">
                  <c:v>12654
(72%)</c:v>
                </c:pt>
              </c:strCache>
            </c:strRef>
          </c:cat>
          <c:val>
            <c:numRef>
              <c:f>'CHILD CENSUS Graphs'!$B$12</c:f>
              <c:numCache>
                <c:formatCode>#,##0</c:formatCode>
                <c:ptCount val="1"/>
                <c:pt idx="0">
                  <c:v>12654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Graphs'!$E$12</c15:f>
                <c15:dlblRangeCache>
                  <c:ptCount val="1"/>
                  <c:pt idx="0">
                    <c:v>12654
(72%)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EF77-459E-82A5-CE03F09A64A2}"/>
            </c:ext>
          </c:extLst>
        </c:ser>
        <c:ser>
          <c:idx val="1"/>
          <c:order val="1"/>
          <c:tx>
            <c:strRef>
              <c:f>'CHILD CENSUS Graphs'!$F$4</c:f>
              <c:strCache>
                <c:ptCount val="1"/>
                <c:pt idx="0">
                  <c:v>Black (N)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5F9F62B-E560-419A-A706-EEF3C3577F0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EF77-459E-82A5-CE03F09A64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Graphs'!$E$12</c:f>
              <c:strCache>
                <c:ptCount val="1"/>
                <c:pt idx="0">
                  <c:v>12654
(72%)</c:v>
                </c:pt>
              </c:strCache>
            </c:strRef>
          </c:cat>
          <c:val>
            <c:numRef>
              <c:f>'CHILD CENSUS Graphs'!$F$12</c:f>
              <c:numCache>
                <c:formatCode>#,##0</c:formatCode>
                <c:ptCount val="1"/>
                <c:pt idx="0">
                  <c:v>3620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Graphs'!$I$12</c15:f>
                <c15:dlblRangeCache>
                  <c:ptCount val="1"/>
                  <c:pt idx="0">
                    <c:v>3620
(21%)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EF77-459E-82A5-CE03F09A64A2}"/>
            </c:ext>
          </c:extLst>
        </c:ser>
        <c:ser>
          <c:idx val="2"/>
          <c:order val="2"/>
          <c:tx>
            <c:strRef>
              <c:f>'CHILD CENSUS Graphs'!$J$4</c:f>
              <c:strCache>
                <c:ptCount val="1"/>
                <c:pt idx="0">
                  <c:v>Hispanic (N)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93DBE5E-F48F-4041-8643-FA790ECF2E2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EF77-459E-82A5-CE03F09A64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Graphs'!$E$12</c:f>
              <c:strCache>
                <c:ptCount val="1"/>
                <c:pt idx="0">
                  <c:v>12654
(72%)</c:v>
                </c:pt>
              </c:strCache>
            </c:strRef>
          </c:cat>
          <c:val>
            <c:numRef>
              <c:f>'CHILD CENSUS Graphs'!$J$12</c:f>
              <c:numCache>
                <c:formatCode>#,##0</c:formatCode>
                <c:ptCount val="1"/>
                <c:pt idx="0">
                  <c:v>1476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Graphs'!$M$12</c15:f>
                <c15:dlblRangeCache>
                  <c:ptCount val="1"/>
                  <c:pt idx="0">
                    <c:v>1476
(8%)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EF77-459E-82A5-CE03F09A64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61980720"/>
        <c:axId val="1464071008"/>
      </c:barChart>
      <c:catAx>
        <c:axId val="1461980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4071008"/>
        <c:crosses val="autoZero"/>
        <c:auto val="1"/>
        <c:lblAlgn val="ctr"/>
        <c:lblOffset val="100"/>
        <c:noMultiLvlLbl val="0"/>
      </c:catAx>
      <c:valAx>
        <c:axId val="146407100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198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341065780578118E-2"/>
          <c:y val="8.8478053435114501E-2"/>
          <c:w val="0.95518916470753523"/>
          <c:h val="0.76183149756566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B510D01-2B03-412C-B345-2AD226D1C20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5574-4181-93E1-7F179142C6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Graphs'!$Y$6</c:f>
              <c:strCache>
                <c:ptCount val="1"/>
                <c:pt idx="0">
                  <c:v>15
(17%)</c:v>
                </c:pt>
              </c:strCache>
            </c:strRef>
          </c:cat>
          <c:val>
            <c:numRef>
              <c:f>'PERMANENCY Graphs'!$J$6</c:f>
              <c:numCache>
                <c:formatCode>0</c:formatCode>
                <c:ptCount val="1"/>
                <c:pt idx="0">
                  <c:v>25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Graphs'!$M$6</c15:f>
                <c15:dlblRangeCache>
                  <c:ptCount val="1"/>
                  <c:pt idx="0">
                    <c:v>25
(28%)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5574-4181-93E1-7F179142C68F}"/>
            </c:ext>
          </c:extLst>
        </c:ser>
        <c:ser>
          <c:idx val="1"/>
          <c:order val="1"/>
          <c:tx>
            <c:strRef>
              <c:f>'PERMANENCY Graphs'!$N$2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866AE7D-E215-4341-9DA0-B7422A0AFF1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5574-4181-93E1-7F179142C6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Graphs'!$Y$6</c:f>
              <c:strCache>
                <c:ptCount val="1"/>
                <c:pt idx="0">
                  <c:v>15
(17%)</c:v>
                </c:pt>
              </c:strCache>
            </c:strRef>
          </c:cat>
          <c:val>
            <c:numRef>
              <c:f>'PERMANENCY Graphs'!$N$6</c:f>
              <c:numCache>
                <c:formatCode>0</c:formatCode>
                <c:ptCount val="1"/>
                <c:pt idx="0">
                  <c:v>37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Graphs'!$Q$6</c15:f>
                <c15:dlblRangeCache>
                  <c:ptCount val="1"/>
                  <c:pt idx="0">
                    <c:v>37
(42%)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5574-4181-93E1-7F179142C68F}"/>
            </c:ext>
          </c:extLst>
        </c:ser>
        <c:ser>
          <c:idx val="2"/>
          <c:order val="2"/>
          <c:tx>
            <c:strRef>
              <c:f>'PERMANENCY Graphs'!$R$2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3C42BC2-7540-469A-960D-418044020D3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5574-4181-93E1-7F179142C6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Graphs'!$Y$6</c:f>
              <c:strCache>
                <c:ptCount val="1"/>
                <c:pt idx="0">
                  <c:v>15
(17%)</c:v>
                </c:pt>
              </c:strCache>
            </c:strRef>
          </c:cat>
          <c:val>
            <c:numRef>
              <c:f>'PERMANENCY Graphs'!$R$6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Graphs'!$U$6</c15:f>
                <c15:dlblRangeCache>
                  <c:ptCount val="1"/>
                  <c:pt idx="0">
                    <c:v>12
(13%)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5574-4181-93E1-7F179142C68F}"/>
            </c:ext>
          </c:extLst>
        </c:ser>
        <c:ser>
          <c:idx val="3"/>
          <c:order val="3"/>
          <c:tx>
            <c:strRef>
              <c:f>'PERMANENCY Graphs'!$V$2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A685B14-569B-4F6C-9C61-7C1E4ADA750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5574-4181-93E1-7F179142C6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Graphs'!$Y$6</c:f>
              <c:strCache>
                <c:ptCount val="1"/>
                <c:pt idx="0">
                  <c:v>15
(17%)</c:v>
                </c:pt>
              </c:strCache>
            </c:strRef>
          </c:cat>
          <c:val>
            <c:numRef>
              <c:f>'PERMANENCY Graphs'!$V$6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Graphs'!$Y$6</c15:f>
                <c15:dlblRangeCache>
                  <c:ptCount val="1"/>
                  <c:pt idx="0">
                    <c:v>15
(17%)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5574-4181-93E1-7F179142C6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95255728"/>
        <c:axId val="1046152656"/>
      </c:barChart>
      <c:catAx>
        <c:axId val="1395255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6152656"/>
        <c:crosses val="autoZero"/>
        <c:auto val="1"/>
        <c:lblAlgn val="ctr"/>
        <c:lblOffset val="100"/>
        <c:noMultiLvlLbl val="0"/>
      </c:catAx>
      <c:valAx>
        <c:axId val="104615265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25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341065780578118E-2"/>
          <c:y val="8.8478053435114501E-2"/>
          <c:w val="0.95518916470753523"/>
          <c:h val="0.76183149756566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1628710-0597-4489-B4D4-EC26A17AF5C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3DF1-4FE4-91CB-A2B31EE933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Graphs'!$Y$7</c:f>
              <c:strCache>
                <c:ptCount val="1"/>
                <c:pt idx="0">
                  <c:v>11
(4%)</c:v>
                </c:pt>
              </c:strCache>
            </c:strRef>
          </c:cat>
          <c:val>
            <c:numRef>
              <c:f>'PERMANENCY Graphs'!$J$7</c:f>
              <c:numCache>
                <c:formatCode>0</c:formatCode>
                <c:ptCount val="1"/>
                <c:pt idx="0">
                  <c:v>175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Graphs'!$M$7</c15:f>
                <c15:dlblRangeCache>
                  <c:ptCount val="1"/>
                  <c:pt idx="0">
                    <c:v>175
(56%)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3DF1-4FE4-91CB-A2B31EE93391}"/>
            </c:ext>
          </c:extLst>
        </c:ser>
        <c:ser>
          <c:idx val="1"/>
          <c:order val="1"/>
          <c:tx>
            <c:strRef>
              <c:f>'PERMANENCY Graphs'!$N$2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3CC8028-1F91-420B-8C39-BB27A25F030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3DF1-4FE4-91CB-A2B31EE933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Graphs'!$Y$7</c:f>
              <c:strCache>
                <c:ptCount val="1"/>
                <c:pt idx="0">
                  <c:v>11
(4%)</c:v>
                </c:pt>
              </c:strCache>
            </c:strRef>
          </c:cat>
          <c:val>
            <c:numRef>
              <c:f>'PERMANENCY Graphs'!$N$7</c:f>
              <c:numCache>
                <c:formatCode>0</c:formatCode>
                <c:ptCount val="1"/>
                <c:pt idx="0">
                  <c:v>126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Graphs'!$Q$7</c15:f>
                <c15:dlblRangeCache>
                  <c:ptCount val="1"/>
                  <c:pt idx="0">
                    <c:v>126
(40%)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3DF1-4FE4-91CB-A2B31EE93391}"/>
            </c:ext>
          </c:extLst>
        </c:ser>
        <c:ser>
          <c:idx val="2"/>
          <c:order val="2"/>
          <c:tx>
            <c:strRef>
              <c:f>'PERMANENCY Graphs'!$R$2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860DA94-35C3-46BA-A2B6-4DDE3629D8A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3DF1-4FE4-91CB-A2B31EE933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Graphs'!$Y$7</c:f>
              <c:strCache>
                <c:ptCount val="1"/>
                <c:pt idx="0">
                  <c:v>11
(4%)</c:v>
                </c:pt>
              </c:strCache>
            </c:strRef>
          </c:cat>
          <c:val>
            <c:numRef>
              <c:f>'PERMANENCY Graphs'!$R$7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Graphs'!$U$7</c15:f>
                <c15:dlblRangeCache>
                  <c:ptCount val="1"/>
                  <c:pt idx="0">
                    <c:v>0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3DF1-4FE4-91CB-A2B31EE93391}"/>
            </c:ext>
          </c:extLst>
        </c:ser>
        <c:ser>
          <c:idx val="3"/>
          <c:order val="3"/>
          <c:tx>
            <c:strRef>
              <c:f>'PERMANENCY Graphs'!$V$2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FBCAA77-E07B-4758-8F9D-1B2CDC383C6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3DF1-4FE4-91CB-A2B31EE933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Graphs'!$Y$7</c:f>
              <c:strCache>
                <c:ptCount val="1"/>
                <c:pt idx="0">
                  <c:v>11
(4%)</c:v>
                </c:pt>
              </c:strCache>
            </c:strRef>
          </c:cat>
          <c:val>
            <c:numRef>
              <c:f>'PERMANENCY Graphs'!$V$7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Graphs'!$Y$7</c15:f>
                <c15:dlblRangeCache>
                  <c:ptCount val="1"/>
                  <c:pt idx="0">
                    <c:v>11
(4%)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3DF1-4FE4-91CB-A2B31EE933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95255728"/>
        <c:axId val="1046152656"/>
      </c:barChart>
      <c:catAx>
        <c:axId val="1395255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6152656"/>
        <c:crosses val="autoZero"/>
        <c:auto val="1"/>
        <c:lblAlgn val="ctr"/>
        <c:lblOffset val="100"/>
        <c:noMultiLvlLbl val="0"/>
      </c:catAx>
      <c:valAx>
        <c:axId val="104615265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25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341065780578118E-2"/>
          <c:y val="8.8478053435114501E-2"/>
          <c:w val="0.95518916470753523"/>
          <c:h val="0.76183149756566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6C26492-6FD1-4E3A-8B21-21B0C17D9E5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5743-4969-86E8-9CEE0AE0C8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Graphs'!$Y$8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Graphs'!$J$8</c:f>
              <c:numCache>
                <c:formatCode>0</c:formatCode>
                <c:ptCount val="1"/>
                <c:pt idx="0">
                  <c:v>30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Graphs'!$M$8</c15:f>
                <c15:dlblRangeCache>
                  <c:ptCount val="1"/>
                  <c:pt idx="0">
                    <c:v>30
(45%)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5743-4969-86E8-9CEE0AE0C8CD}"/>
            </c:ext>
          </c:extLst>
        </c:ser>
        <c:ser>
          <c:idx val="1"/>
          <c:order val="1"/>
          <c:tx>
            <c:strRef>
              <c:f>'PERMANENCY Graphs'!$N$2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E0C627F-7536-490A-827B-9B65AE7E98D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5743-4969-86E8-9CEE0AE0C8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Graphs'!$Y$8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Graphs'!$N$8</c:f>
              <c:numCache>
                <c:formatCode>0</c:formatCode>
                <c:ptCount val="1"/>
                <c:pt idx="0">
                  <c:v>37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Graphs'!$Q$8</c15:f>
                <c15:dlblRangeCache>
                  <c:ptCount val="1"/>
                  <c:pt idx="0">
                    <c:v>37
(55%)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5743-4969-86E8-9CEE0AE0C8CD}"/>
            </c:ext>
          </c:extLst>
        </c:ser>
        <c:ser>
          <c:idx val="2"/>
          <c:order val="2"/>
          <c:tx>
            <c:strRef>
              <c:f>'PERMANENCY Graphs'!$R$2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AB533BC-E08C-45B2-949E-F4D63B4DB7E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5743-4969-86E8-9CEE0AE0C8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Graphs'!$Y$8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Graphs'!$R$8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Graphs'!$U$8</c15:f>
                <c15:dlblRangeCache>
                  <c:ptCount val="1"/>
                  <c:pt idx="0">
                    <c:v>0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5743-4969-86E8-9CEE0AE0C8CD}"/>
            </c:ext>
          </c:extLst>
        </c:ser>
        <c:ser>
          <c:idx val="3"/>
          <c:order val="3"/>
          <c:tx>
            <c:strRef>
              <c:f>'PERMANENCY Graphs'!$V$2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CAA8D10-C54D-4A57-A97D-077A45D1DB2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5743-4969-86E8-9CEE0AE0C8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Graphs'!$Y$8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Graphs'!$V$8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Graphs'!$Y$8</c15:f>
                <c15:dlblRangeCache>
                  <c:ptCount val="1"/>
                  <c:pt idx="0">
                    <c:v>0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5743-4969-86E8-9CEE0AE0C8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95255728"/>
        <c:axId val="1046152656"/>
      </c:barChart>
      <c:catAx>
        <c:axId val="1395255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6152656"/>
        <c:crosses val="autoZero"/>
        <c:auto val="1"/>
        <c:lblAlgn val="ctr"/>
        <c:lblOffset val="100"/>
        <c:noMultiLvlLbl val="0"/>
      </c:catAx>
      <c:valAx>
        <c:axId val="104615265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25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341065780578118E-2"/>
          <c:y val="8.8478053435114501E-2"/>
          <c:w val="0.95518916470753523"/>
          <c:h val="0.76183149756566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044A587-1BB8-4D9F-9394-6DB42D65D3C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8105-4123-96F5-340F8607D2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Graphs'!$Y$9</c:f>
              <c:strCache>
                <c:ptCount val="1"/>
                <c:pt idx="0">
                  <c:v>11
(6%)</c:v>
                </c:pt>
              </c:strCache>
            </c:strRef>
          </c:cat>
          <c:val>
            <c:numRef>
              <c:f>'PERMANENCY Graphs'!$J$9</c:f>
              <c:numCache>
                <c:formatCode>0</c:formatCode>
                <c:ptCount val="1"/>
                <c:pt idx="0">
                  <c:v>87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Graphs'!$M$9</c15:f>
                <c15:dlblRangeCache>
                  <c:ptCount val="1"/>
                  <c:pt idx="0">
                    <c:v>87
(45%)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8105-4123-96F5-340F8607D2A5}"/>
            </c:ext>
          </c:extLst>
        </c:ser>
        <c:ser>
          <c:idx val="1"/>
          <c:order val="1"/>
          <c:tx>
            <c:strRef>
              <c:f>'PERMANENCY Graphs'!$N$2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62C2AE1-5DC9-4FB9-85A1-9C01F5F5099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8105-4123-96F5-340F8607D2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Graphs'!$Y$9</c:f>
              <c:strCache>
                <c:ptCount val="1"/>
                <c:pt idx="0">
                  <c:v>11
(6%)</c:v>
                </c:pt>
              </c:strCache>
            </c:strRef>
          </c:cat>
          <c:val>
            <c:numRef>
              <c:f>'PERMANENCY Graphs'!$N$9</c:f>
              <c:numCache>
                <c:formatCode>0</c:formatCode>
                <c:ptCount val="1"/>
                <c:pt idx="0">
                  <c:v>96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Graphs'!$Q$9</c15:f>
                <c15:dlblRangeCache>
                  <c:ptCount val="1"/>
                  <c:pt idx="0">
                    <c:v>96
(49%)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8105-4123-96F5-340F8607D2A5}"/>
            </c:ext>
          </c:extLst>
        </c:ser>
        <c:ser>
          <c:idx val="2"/>
          <c:order val="2"/>
          <c:tx>
            <c:strRef>
              <c:f>'PERMANENCY Graphs'!$R$2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8DB406E-6E7B-4511-89DF-FB471A63C70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8105-4123-96F5-340F8607D2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Graphs'!$Y$9</c:f>
              <c:strCache>
                <c:ptCount val="1"/>
                <c:pt idx="0">
                  <c:v>11
(6%)</c:v>
                </c:pt>
              </c:strCache>
            </c:strRef>
          </c:cat>
          <c:val>
            <c:numRef>
              <c:f>'PERMANENCY Graphs'!$R$9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Graphs'!$U$9</c15:f>
                <c15:dlblRangeCache>
                  <c:ptCount val="1"/>
                  <c:pt idx="0">
                    <c:v>0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8105-4123-96F5-340F8607D2A5}"/>
            </c:ext>
          </c:extLst>
        </c:ser>
        <c:ser>
          <c:idx val="3"/>
          <c:order val="3"/>
          <c:tx>
            <c:strRef>
              <c:f>'PERMANENCY Graphs'!$V$2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67C055E-94FA-4DD2-8DC3-9272AF04D45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8105-4123-96F5-340F8607D2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Graphs'!$Y$9</c:f>
              <c:strCache>
                <c:ptCount val="1"/>
                <c:pt idx="0">
                  <c:v>11
(6%)</c:v>
                </c:pt>
              </c:strCache>
            </c:strRef>
          </c:cat>
          <c:val>
            <c:numRef>
              <c:f>'PERMANENCY Graphs'!$V$9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Graphs'!$Y$9</c15:f>
                <c15:dlblRangeCache>
                  <c:ptCount val="1"/>
                  <c:pt idx="0">
                    <c:v>11
(6%)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8105-4123-96F5-340F8607D2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95255728"/>
        <c:axId val="1046152656"/>
      </c:barChart>
      <c:catAx>
        <c:axId val="1395255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6152656"/>
        <c:crosses val="autoZero"/>
        <c:auto val="1"/>
        <c:lblAlgn val="ctr"/>
        <c:lblOffset val="100"/>
        <c:noMultiLvlLbl val="0"/>
      </c:catAx>
      <c:valAx>
        <c:axId val="104615265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25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341065780578118E-2"/>
          <c:y val="8.8478053435114501E-2"/>
          <c:w val="0.95518916470753523"/>
          <c:h val="0.76183149756566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CB6E780-9C67-4E15-BD31-1F4CF3B330C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2C44-4C96-AF2C-7E3B5E77F7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Graphs'!$Y$10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Graphs'!$J$10</c:f>
              <c:numCache>
                <c:formatCode>0</c:formatCode>
                <c:ptCount val="1"/>
                <c:pt idx="0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Graphs'!$M$10</c15:f>
                <c15:dlblRangeCache>
                  <c:ptCount val="1"/>
                  <c:pt idx="0">
                    <c:v>10
(9%)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2C44-4C96-AF2C-7E3B5E77F793}"/>
            </c:ext>
          </c:extLst>
        </c:ser>
        <c:ser>
          <c:idx val="1"/>
          <c:order val="1"/>
          <c:tx>
            <c:strRef>
              <c:f>'PERMANENCY Graphs'!$N$2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D4B655C-701D-4BAB-A079-4DB4813431E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2C44-4C96-AF2C-7E3B5E77F7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Graphs'!$Y$10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Graphs'!$N$10</c:f>
              <c:numCache>
                <c:formatCode>0</c:formatCode>
                <c:ptCount val="1"/>
                <c:pt idx="0">
                  <c:v>97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Graphs'!$Q$10</c15:f>
                <c15:dlblRangeCache>
                  <c:ptCount val="1"/>
                  <c:pt idx="0">
                    <c:v>97
(88%)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2C44-4C96-AF2C-7E3B5E77F793}"/>
            </c:ext>
          </c:extLst>
        </c:ser>
        <c:ser>
          <c:idx val="2"/>
          <c:order val="2"/>
          <c:tx>
            <c:strRef>
              <c:f>'PERMANENCY Graphs'!$R$2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A7B930B-E5D0-4D9C-A2E0-F9C601B58C5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2C44-4C96-AF2C-7E3B5E77F7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Graphs'!$Y$10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Graphs'!$R$10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Graphs'!$U$10</c15:f>
                <c15:dlblRangeCache>
                  <c:ptCount val="1"/>
                  <c:pt idx="0">
                    <c:v>3
(3%)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2C44-4C96-AF2C-7E3B5E77F793}"/>
            </c:ext>
          </c:extLst>
        </c:ser>
        <c:ser>
          <c:idx val="3"/>
          <c:order val="3"/>
          <c:tx>
            <c:strRef>
              <c:f>'PERMANENCY Graphs'!$V$2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14EA4CA-8E5C-473A-B5E9-F851BB9EA81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2C44-4C96-AF2C-7E3B5E77F7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Graphs'!$Y$10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Graphs'!$V$10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Graphs'!$Y$10</c15:f>
                <c15:dlblRangeCache>
                  <c:ptCount val="1"/>
                  <c:pt idx="0">
                    <c:v>0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2C44-4C96-AF2C-7E3B5E77F7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95255728"/>
        <c:axId val="1046152656"/>
      </c:barChart>
      <c:catAx>
        <c:axId val="1395255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6152656"/>
        <c:crosses val="autoZero"/>
        <c:auto val="1"/>
        <c:lblAlgn val="ctr"/>
        <c:lblOffset val="100"/>
        <c:noMultiLvlLbl val="0"/>
      </c:catAx>
      <c:valAx>
        <c:axId val="104615265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25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'PERMANENCY Graphs'!$J$2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8AD953B-6329-41F8-BA4E-2DE6745BC2D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DD11-42FD-A5C7-43F91FBE1F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Graphs'!$Y$11</c:f>
              <c:strCache>
                <c:ptCount val="1"/>
                <c:pt idx="0">
                  <c:v>199
(5%)</c:v>
                </c:pt>
              </c:strCache>
            </c:strRef>
          </c:cat>
          <c:val>
            <c:numRef>
              <c:f>'PERMANENCY Graphs'!$J$11</c:f>
              <c:numCache>
                <c:formatCode>0</c:formatCode>
                <c:ptCount val="1"/>
                <c:pt idx="0">
                  <c:v>1302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Graphs'!$M$11</c15:f>
                <c15:dlblRangeCache>
                  <c:ptCount val="1"/>
                  <c:pt idx="0">
                    <c:v>1302
(31%)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DD11-42FD-A5C7-43F91FBE1F96}"/>
            </c:ext>
          </c:extLst>
        </c:ser>
        <c:ser>
          <c:idx val="1"/>
          <c:order val="1"/>
          <c:tx>
            <c:strRef>
              <c:f>'PERMANENCY Graphs'!$N$2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89DBB9B-E8F6-40EC-A411-C4C23099A44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DD11-42FD-A5C7-43F91FBE1F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Graphs'!$Y$11</c:f>
              <c:strCache>
                <c:ptCount val="1"/>
                <c:pt idx="0">
                  <c:v>199
(5%)</c:v>
                </c:pt>
              </c:strCache>
            </c:strRef>
          </c:cat>
          <c:val>
            <c:numRef>
              <c:f>'PERMANENCY Graphs'!$N$11</c:f>
              <c:numCache>
                <c:formatCode>0</c:formatCode>
                <c:ptCount val="1"/>
                <c:pt idx="0">
                  <c:v>2447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Graphs'!$Q$11</c15:f>
                <c15:dlblRangeCache>
                  <c:ptCount val="1"/>
                  <c:pt idx="0">
                    <c:v>2447
(59%)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DD11-42FD-A5C7-43F91FBE1F96}"/>
            </c:ext>
          </c:extLst>
        </c:ser>
        <c:ser>
          <c:idx val="2"/>
          <c:order val="2"/>
          <c:tx>
            <c:strRef>
              <c:f>'PERMANENCY Graphs'!$R$2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C1EA5D5-7140-4C76-8D09-FE105F3AF73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DD11-42FD-A5C7-43F91FBE1F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Graphs'!$Y$11</c:f>
              <c:strCache>
                <c:ptCount val="1"/>
                <c:pt idx="0">
                  <c:v>199
(5%)</c:v>
                </c:pt>
              </c:strCache>
            </c:strRef>
          </c:cat>
          <c:val>
            <c:numRef>
              <c:f>'PERMANENCY Graphs'!$R$11</c:f>
              <c:numCache>
                <c:formatCode>General</c:formatCode>
                <c:ptCount val="1"/>
                <c:pt idx="0">
                  <c:v>294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Graphs'!$U$11</c15:f>
                <c15:dlblRangeCache>
                  <c:ptCount val="1"/>
                  <c:pt idx="0">
                    <c:v>294
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DD11-42FD-A5C7-43F91FBE1F96}"/>
            </c:ext>
          </c:extLst>
        </c:ser>
        <c:ser>
          <c:idx val="3"/>
          <c:order val="3"/>
          <c:tx>
            <c:strRef>
              <c:f>'PERMANENCY Graphs'!$V$2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4AA3B7B-B3AD-44CE-8E35-7E309E45EBA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DD11-42FD-A5C7-43F91FBE1F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Graphs'!$Y$11</c:f>
              <c:strCache>
                <c:ptCount val="1"/>
                <c:pt idx="0">
                  <c:v>199
(5%)</c:v>
                </c:pt>
              </c:strCache>
            </c:strRef>
          </c:cat>
          <c:val>
            <c:numRef>
              <c:f>'PERMANENCY Graphs'!$V$11</c:f>
              <c:numCache>
                <c:formatCode>General</c:formatCode>
                <c:ptCount val="1"/>
                <c:pt idx="0">
                  <c:v>199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Graphs'!$Y$11</c15:f>
                <c15:dlblRangeCache>
                  <c:ptCount val="1"/>
                  <c:pt idx="0">
                    <c:v>199
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DD11-42FD-A5C7-43F91FBE1F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95255728"/>
        <c:axId val="1046152656"/>
      </c:barChart>
      <c:catAx>
        <c:axId val="1395255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6152656"/>
        <c:crosses val="autoZero"/>
        <c:auto val="1"/>
        <c:lblAlgn val="ctr"/>
        <c:lblOffset val="100"/>
        <c:noMultiLvlLbl val="0"/>
      </c:catAx>
      <c:valAx>
        <c:axId val="104615265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25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171781935577968E-2"/>
          <c:y val="8.4999483914368762E-2"/>
          <c:w val="0.96035844743947052"/>
          <c:h val="0.766611822042125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Graphs'!$J$12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0FE9CBB-120B-4C65-8023-3B5354EDAA0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F4AF-46F1-AA61-DFC646A39C5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1-F4AF-46F1-AA61-DFC646A39C5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F67D357-A531-480F-90E3-ED0FAD9696D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F4AF-46F1-AA61-DFC646A39C5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8D864D8-2A9B-45E9-8FFF-0312EC22E00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F4AF-46F1-AA61-DFC646A39C5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7B0BE91-C9D2-410A-BB2C-C71B9CBA5A6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F4AF-46F1-AA61-DFC646A39C5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0D672BB5-FCE6-4D11-AB3D-DC64A466ED4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F4AF-46F1-AA61-DFC646A39C5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F0939E7A-BDB2-41A5-AFE5-BD4A8D147C6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F4AF-46F1-AA61-DFC646A39C5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F618D3CD-2B71-4C1F-8A9D-9338B1E0766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F4AF-46F1-AA61-DFC646A39C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Graphs'!$Y$13:$Y$20</c:f>
              <c:strCache>
                <c:ptCount val="8"/>
                <c:pt idx="0">
                  <c:v>0
 (0%)</c:v>
                </c:pt>
                <c:pt idx="1">
                  <c:v>#DIV/0!</c:v>
                </c:pt>
                <c:pt idx="2">
                  <c:v>0
(0%)</c:v>
                </c:pt>
                <c:pt idx="3">
                  <c:v>0
(0%)</c:v>
                </c:pt>
                <c:pt idx="4">
                  <c:v>3
(5%)</c:v>
                </c:pt>
                <c:pt idx="5">
                  <c:v>0
(0%)</c:v>
                </c:pt>
                <c:pt idx="6">
                  <c:v>0
(0%)</c:v>
                </c:pt>
                <c:pt idx="7">
                  <c:v>0
(0%)</c:v>
                </c:pt>
              </c:strCache>
            </c:strRef>
          </c:cat>
          <c:val>
            <c:numRef>
              <c:f>'PERMANENCY Graphs'!$J$13:$J$20</c:f>
              <c:numCache>
                <c:formatCode>0</c:formatCode>
                <c:ptCount val="8"/>
                <c:pt idx="0">
                  <c:v>4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25</c:v>
                </c:pt>
                <c:pt idx="5">
                  <c:v>5</c:v>
                </c:pt>
                <c:pt idx="6">
                  <c:v>0</c:v>
                </c:pt>
                <c:pt idx="7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Graphs'!$M$13:$M$20</c15:f>
                <c15:dlblRangeCache>
                  <c:ptCount val="8"/>
                  <c:pt idx="0">
                    <c:v>4
 (50%)</c:v>
                  </c:pt>
                  <c:pt idx="1">
                    <c:v>#DIV/0!</c:v>
                  </c:pt>
                  <c:pt idx="2">
                    <c:v>2
(15%)</c:v>
                  </c:pt>
                  <c:pt idx="3">
                    <c:v>2
(8%)</c:v>
                  </c:pt>
                  <c:pt idx="4">
                    <c:v>25
(44%)</c:v>
                  </c:pt>
                  <c:pt idx="5">
                    <c:v>5
(100%)</c:v>
                  </c:pt>
                  <c:pt idx="6">
                    <c:v>0
(0%)</c:v>
                  </c:pt>
                  <c:pt idx="7">
                    <c:v>3
(21%)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F4AF-46F1-AA61-DFC646A39C51}"/>
            </c:ext>
          </c:extLst>
        </c:ser>
        <c:ser>
          <c:idx val="1"/>
          <c:order val="1"/>
          <c:tx>
            <c:strRef>
              <c:f>'PERMANENCY Graphs'!$N$12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89D5454-5788-4CC1-939B-1476CE5C428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F4AF-46F1-AA61-DFC646A39C5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A-F4AF-46F1-AA61-DFC646A39C5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066A84C-7308-45C3-A9AD-A1AD8142169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F4AF-46F1-AA61-DFC646A39C5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98B837D-54F2-499D-A7EC-9A129A7F0B5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F4AF-46F1-AA61-DFC646A39C5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36AE3E7-975E-45BE-81C4-C44F27222E8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F4AF-46F1-AA61-DFC646A39C5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5595EA4-E8FA-4B93-9220-850C7A3907C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F4AF-46F1-AA61-DFC646A39C5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9455BAE2-CEB6-4A1C-839F-95836957233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F4AF-46F1-AA61-DFC646A39C5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540204E-4CD0-49C1-A7BE-0B615C00E58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F4AF-46F1-AA61-DFC646A39C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Graphs'!$Y$13:$Y$20</c:f>
              <c:strCache>
                <c:ptCount val="8"/>
                <c:pt idx="0">
                  <c:v>0
 (0%)</c:v>
                </c:pt>
                <c:pt idx="1">
                  <c:v>#DIV/0!</c:v>
                </c:pt>
                <c:pt idx="2">
                  <c:v>0
(0%)</c:v>
                </c:pt>
                <c:pt idx="3">
                  <c:v>0
(0%)</c:v>
                </c:pt>
                <c:pt idx="4">
                  <c:v>3
(5%)</c:v>
                </c:pt>
                <c:pt idx="5">
                  <c:v>0
(0%)</c:v>
                </c:pt>
                <c:pt idx="6">
                  <c:v>0
(0%)</c:v>
                </c:pt>
                <c:pt idx="7">
                  <c:v>0
(0%)</c:v>
                </c:pt>
              </c:strCache>
            </c:strRef>
          </c:cat>
          <c:val>
            <c:numRef>
              <c:f>'PERMANENCY Graphs'!$N$13:$N$20</c:f>
              <c:numCache>
                <c:formatCode>0</c:formatCode>
                <c:ptCount val="8"/>
                <c:pt idx="0">
                  <c:v>4</c:v>
                </c:pt>
                <c:pt idx="1">
                  <c:v>0</c:v>
                </c:pt>
                <c:pt idx="2">
                  <c:v>11</c:v>
                </c:pt>
                <c:pt idx="3">
                  <c:v>22</c:v>
                </c:pt>
                <c:pt idx="4">
                  <c:v>26</c:v>
                </c:pt>
                <c:pt idx="5">
                  <c:v>0</c:v>
                </c:pt>
                <c:pt idx="6">
                  <c:v>14</c:v>
                </c:pt>
                <c:pt idx="7">
                  <c:v>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Graphs'!$Q$13:$Q$20</c15:f>
                <c15:dlblRangeCache>
                  <c:ptCount val="8"/>
                  <c:pt idx="0">
                    <c:v>4
 (50%)</c:v>
                  </c:pt>
                  <c:pt idx="1">
                    <c:v>#DIV/0!</c:v>
                  </c:pt>
                  <c:pt idx="2">
                    <c:v>11
(85%)</c:v>
                  </c:pt>
                  <c:pt idx="3">
                    <c:v>22
(92%)</c:v>
                  </c:pt>
                  <c:pt idx="4">
                    <c:v>26
(46%)</c:v>
                  </c:pt>
                  <c:pt idx="5">
                    <c:v>0
(0%)</c:v>
                  </c:pt>
                  <c:pt idx="6">
                    <c:v>14
(100%)</c:v>
                  </c:pt>
                  <c:pt idx="7">
                    <c:v>8
(57%)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F4AF-46F1-AA61-DFC646A39C51}"/>
            </c:ext>
          </c:extLst>
        </c:ser>
        <c:ser>
          <c:idx val="2"/>
          <c:order val="2"/>
          <c:tx>
            <c:strRef>
              <c:f>'PERMANENCY Graphs'!$R$12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DCEB2D2-AA57-4519-8EE9-3A7F6BB91B1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F4AF-46F1-AA61-DFC646A39C5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13-F4AF-46F1-AA61-DFC646A39C5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9D0280A-C9BC-445F-8AEE-5A09F9DE834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F4AF-46F1-AA61-DFC646A39C5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32ECF9C-2AAB-499C-BE54-DC05DA6BC12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F4AF-46F1-AA61-DFC646A39C5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B2F3C6C-AFFD-4288-B1D7-57F55E0904B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F4AF-46F1-AA61-DFC646A39C5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8B11C8F-8966-4C13-8A43-FB616CB4A59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F4AF-46F1-AA61-DFC646A39C5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EBA1AD7-51A8-4CC4-A05A-AE5E611866F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F4AF-46F1-AA61-DFC646A39C5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64ED3F0-EA08-4BC7-BE8D-EC2334B3BF6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F4AF-46F1-AA61-DFC646A39C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Graphs'!$Y$13:$Y$20</c:f>
              <c:strCache>
                <c:ptCount val="8"/>
                <c:pt idx="0">
                  <c:v>0
 (0%)</c:v>
                </c:pt>
                <c:pt idx="1">
                  <c:v>#DIV/0!</c:v>
                </c:pt>
                <c:pt idx="2">
                  <c:v>0
(0%)</c:v>
                </c:pt>
                <c:pt idx="3">
                  <c:v>0
(0%)</c:v>
                </c:pt>
                <c:pt idx="4">
                  <c:v>3
(5%)</c:v>
                </c:pt>
                <c:pt idx="5">
                  <c:v>0
(0%)</c:v>
                </c:pt>
                <c:pt idx="6">
                  <c:v>0
(0%)</c:v>
                </c:pt>
                <c:pt idx="7">
                  <c:v>0
(0%)</c:v>
                </c:pt>
              </c:strCache>
            </c:strRef>
          </c:cat>
          <c:val>
            <c:numRef>
              <c:f>'PERMANENCY Graphs'!$R$13:$R$20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Graphs'!$U$13:$U$20</c15:f>
                <c15:dlblRangeCache>
                  <c:ptCount val="8"/>
                  <c:pt idx="0">
                    <c:v>0
 (0%)</c:v>
                  </c:pt>
                  <c:pt idx="1">
                    <c:v>#DIV/0!</c:v>
                  </c:pt>
                  <c:pt idx="2">
                    <c:v>0
(0%)</c:v>
                  </c:pt>
                  <c:pt idx="3">
                    <c:v>0
(0%)</c:v>
                  </c:pt>
                  <c:pt idx="4">
                    <c:v>3
(5%)</c:v>
                  </c:pt>
                  <c:pt idx="5">
                    <c:v>0
(0%)</c:v>
                  </c:pt>
                  <c:pt idx="6">
                    <c:v>0
(0%)</c:v>
                  </c:pt>
                  <c:pt idx="7">
                    <c:v>3
(21%)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F4AF-46F1-AA61-DFC646A39C51}"/>
            </c:ext>
          </c:extLst>
        </c:ser>
        <c:ser>
          <c:idx val="3"/>
          <c:order val="3"/>
          <c:tx>
            <c:strRef>
              <c:f>'PERMANENCY Graphs'!$V$12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B4D9915-FD78-4F0E-9D31-BDE9749743F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F4AF-46F1-AA61-DFC646A39C5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1C-F4AF-46F1-AA61-DFC646A39C5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D45D8C1-E2F8-4201-98CE-ED55F1D0C1D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F4AF-46F1-AA61-DFC646A39C5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98A9A96-BC24-4B54-B814-24421CC1FA1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F4AF-46F1-AA61-DFC646A39C5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86B31C1-204A-4904-B990-D811F9265E5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F4AF-46F1-AA61-DFC646A39C5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D8757B8-18BB-4AB1-BC22-D55AD5C5A1A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F4AF-46F1-AA61-DFC646A39C5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323B985-38C3-4C49-9034-FA07FDAD366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F4AF-46F1-AA61-DFC646A39C5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05FF1DC-21FD-4880-B569-B1A15F96D71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F4AF-46F1-AA61-DFC646A39C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Graphs'!$Y$13:$Y$20</c:f>
              <c:strCache>
                <c:ptCount val="8"/>
                <c:pt idx="0">
                  <c:v>0
 (0%)</c:v>
                </c:pt>
                <c:pt idx="1">
                  <c:v>#DIV/0!</c:v>
                </c:pt>
                <c:pt idx="2">
                  <c:v>0
(0%)</c:v>
                </c:pt>
                <c:pt idx="3">
                  <c:v>0
(0%)</c:v>
                </c:pt>
                <c:pt idx="4">
                  <c:v>3
(5%)</c:v>
                </c:pt>
                <c:pt idx="5">
                  <c:v>0
(0%)</c:v>
                </c:pt>
                <c:pt idx="6">
                  <c:v>0
(0%)</c:v>
                </c:pt>
                <c:pt idx="7">
                  <c:v>0
(0%)</c:v>
                </c:pt>
              </c:strCache>
            </c:strRef>
          </c:cat>
          <c:val>
            <c:numRef>
              <c:f>'PERMANENCY Graphs'!$V$13:$V$20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Graphs'!$Y$13:$Y$20</c15:f>
                <c15:dlblRangeCache>
                  <c:ptCount val="8"/>
                  <c:pt idx="0">
                    <c:v>0
 (0%)</c:v>
                  </c:pt>
                  <c:pt idx="1">
                    <c:v>#DIV/0!</c:v>
                  </c:pt>
                  <c:pt idx="2">
                    <c:v>0
(0%)</c:v>
                  </c:pt>
                  <c:pt idx="3">
                    <c:v>0
(0%)</c:v>
                  </c:pt>
                  <c:pt idx="4">
                    <c:v>3
(5%)</c:v>
                  </c:pt>
                  <c:pt idx="5">
                    <c:v>0
(0%)</c:v>
                  </c:pt>
                  <c:pt idx="6">
                    <c:v>0
(0%)</c:v>
                  </c:pt>
                  <c:pt idx="7">
                    <c:v>0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3-F4AF-46F1-AA61-DFC646A39C5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89546112"/>
        <c:axId val="1477876416"/>
      </c:barChart>
      <c:catAx>
        <c:axId val="989546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77876416"/>
        <c:crosses val="autoZero"/>
        <c:auto val="1"/>
        <c:lblAlgn val="ctr"/>
        <c:lblOffset val="100"/>
        <c:noMultiLvlLbl val="0"/>
      </c:catAx>
      <c:valAx>
        <c:axId val="147787641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954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171781935577968E-2"/>
          <c:y val="0.15035877868207653"/>
          <c:w val="0.96035844743947052"/>
          <c:h val="0.70125241697728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Graphs'!$J$12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F7DB3BB-DC5B-4B9C-9C40-CB8C29D0BB5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6C83-4501-92BE-5E043042A0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Graphs'!$Y$13</c:f>
              <c:strCache>
                <c:ptCount val="1"/>
                <c:pt idx="0">
                  <c:v>0
 (0%)</c:v>
                </c:pt>
              </c:strCache>
            </c:strRef>
          </c:cat>
          <c:val>
            <c:numRef>
              <c:f>'PERMANENCY Graphs'!$J$13</c:f>
              <c:numCache>
                <c:formatCode>0</c:formatCode>
                <c:ptCount val="1"/>
                <c:pt idx="0">
                  <c:v>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Graphs'!$M$13</c15:f>
                <c15:dlblRangeCache>
                  <c:ptCount val="1"/>
                  <c:pt idx="0">
                    <c:v>4
 (50%)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6C83-4501-92BE-5E043042A044}"/>
            </c:ext>
          </c:extLst>
        </c:ser>
        <c:ser>
          <c:idx val="1"/>
          <c:order val="1"/>
          <c:tx>
            <c:strRef>
              <c:f>'PERMANENCY Graphs'!$N$12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A3576F2-6555-416B-B65F-7669532D1DF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6C83-4501-92BE-5E043042A0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Graphs'!$Y$13</c:f>
              <c:strCache>
                <c:ptCount val="1"/>
                <c:pt idx="0">
                  <c:v>0
 (0%)</c:v>
                </c:pt>
              </c:strCache>
            </c:strRef>
          </c:cat>
          <c:val>
            <c:numRef>
              <c:f>'PERMANENCY Graphs'!$N$13</c:f>
              <c:numCache>
                <c:formatCode>0</c:formatCode>
                <c:ptCount val="1"/>
                <c:pt idx="0">
                  <c:v>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Graphs'!$Q$14</c15:f>
                <c15:dlblRangeCache>
                  <c:ptCount val="1"/>
                  <c:pt idx="0">
                    <c:v>#DIV/0!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6C83-4501-92BE-5E043042A044}"/>
            </c:ext>
          </c:extLst>
        </c:ser>
        <c:ser>
          <c:idx val="2"/>
          <c:order val="2"/>
          <c:tx>
            <c:strRef>
              <c:f>'PERMANENCY Graphs'!$R$12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0 (0%)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4-6C83-4501-92BE-5E043042A0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Graphs'!$Y$13</c:f>
              <c:strCache>
                <c:ptCount val="1"/>
                <c:pt idx="0">
                  <c:v>0
 (0%)</c:v>
                </c:pt>
              </c:strCache>
            </c:strRef>
          </c:cat>
          <c:val>
            <c:numRef>
              <c:f>'PERMANENCY Graphs'!$R$13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Graphs'!$U$14</c15:f>
                <c15:dlblRangeCache>
                  <c:ptCount val="1"/>
                  <c:pt idx="0">
                    <c:v>#DIV/0!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6C83-4501-92BE-5E043042A044}"/>
            </c:ext>
          </c:extLst>
        </c:ser>
        <c:ser>
          <c:idx val="3"/>
          <c:order val="3"/>
          <c:tx>
            <c:strRef>
              <c:f>'PERMANENCY Graphs'!$V$12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0 (0%)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6-6C83-4501-92BE-5E043042A0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Graphs'!$Y$13</c:f>
              <c:strCache>
                <c:ptCount val="1"/>
                <c:pt idx="0">
                  <c:v>0
 (0%)</c:v>
                </c:pt>
              </c:strCache>
            </c:strRef>
          </c:cat>
          <c:val>
            <c:numRef>
              <c:f>'PERMANENCY Graphs'!$V$13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Graphs'!$Y$13</c15:f>
                <c15:dlblRangeCache>
                  <c:ptCount val="1"/>
                  <c:pt idx="0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6C83-4501-92BE-5E043042A0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89546112"/>
        <c:axId val="1477876416"/>
      </c:barChart>
      <c:catAx>
        <c:axId val="989546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77876416"/>
        <c:crosses val="autoZero"/>
        <c:auto val="1"/>
        <c:lblAlgn val="ctr"/>
        <c:lblOffset val="100"/>
        <c:noMultiLvlLbl val="0"/>
      </c:catAx>
      <c:valAx>
        <c:axId val="147787641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954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171781935577968E-2"/>
          <c:y val="8.4999483914368762E-2"/>
          <c:w val="0.96035844743947052"/>
          <c:h val="0.766611822042125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Graphs'!$J$12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anchor="ctr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0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0 (0%)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0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0-6F12-49C2-8944-70992D07F2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'PERMANENCY Graphs'!$Y$14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'PERMANENCY Graphs'!$J$14</c:f>
              <c:numCache>
                <c:formatCode>0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Graphs'!$M$14</c15:f>
                <c15:dlblRangeCache>
                  <c:ptCount val="1"/>
                  <c:pt idx="0">
                    <c:v>#DIV/0!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6F12-49C2-8944-70992D07F2A3}"/>
            </c:ext>
          </c:extLst>
        </c:ser>
        <c:ser>
          <c:idx val="1"/>
          <c:order val="1"/>
          <c:tx>
            <c:strRef>
              <c:f>'PERMANENCY Graphs'!$N$12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0 (0%)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2-6F12-49C2-8944-70992D07F2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'PERMANENCY Graphs'!$Y$14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'PERMANENCY Graphs'!$N$14</c:f>
              <c:numCache>
                <c:formatCode>0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Graphs'!$Q$13:$Q$20</c15:f>
                <c15:dlblRangeCache>
                  <c:ptCount val="8"/>
                  <c:pt idx="0">
                    <c:v>4
 (50%)</c:v>
                  </c:pt>
                  <c:pt idx="1">
                    <c:v>#DIV/0!</c:v>
                  </c:pt>
                  <c:pt idx="2">
                    <c:v>11
(85%)</c:v>
                  </c:pt>
                  <c:pt idx="3">
                    <c:v>22
(92%)</c:v>
                  </c:pt>
                  <c:pt idx="4">
                    <c:v>26
(46%)</c:v>
                  </c:pt>
                  <c:pt idx="5">
                    <c:v>0
(0%)</c:v>
                  </c:pt>
                  <c:pt idx="6">
                    <c:v>14
(100%)</c:v>
                  </c:pt>
                  <c:pt idx="7">
                    <c:v>8
(57%)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6F12-49C2-8944-70992D07F2A3}"/>
            </c:ext>
          </c:extLst>
        </c:ser>
        <c:ser>
          <c:idx val="2"/>
          <c:order val="2"/>
          <c:tx>
            <c:strRef>
              <c:f>'PERMANENCY Graphs'!$R$12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anchor="ctr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0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0 (0%)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0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4-6F12-49C2-8944-70992D07F2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'PERMANENCY Graphs'!$Y$14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'PERMANENCY Graphs'!$R$14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Graphs'!$U$13:$U$20</c15:f>
                <c15:dlblRangeCache>
                  <c:ptCount val="8"/>
                  <c:pt idx="0">
                    <c:v>0
 (0%)</c:v>
                  </c:pt>
                  <c:pt idx="1">
                    <c:v>#DIV/0!</c:v>
                  </c:pt>
                  <c:pt idx="2">
                    <c:v>0
(0%)</c:v>
                  </c:pt>
                  <c:pt idx="3">
                    <c:v>0
(0%)</c:v>
                  </c:pt>
                  <c:pt idx="4">
                    <c:v>3
(5%)</c:v>
                  </c:pt>
                  <c:pt idx="5">
                    <c:v>0
(0%)</c:v>
                  </c:pt>
                  <c:pt idx="6">
                    <c:v>0
(0%)</c:v>
                  </c:pt>
                  <c:pt idx="7">
                    <c:v>3
(21%)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6F12-49C2-8944-70992D07F2A3}"/>
            </c:ext>
          </c:extLst>
        </c:ser>
        <c:ser>
          <c:idx val="3"/>
          <c:order val="3"/>
          <c:tx>
            <c:strRef>
              <c:f>'PERMANENCY Graphs'!$V$12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anchor="ctr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0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0 (0%)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0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6-6F12-49C2-8944-70992D07F2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'PERMANENCY Graphs'!$Y$14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'PERMANENCY Graphs'!$V$14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Graphs'!$Y$14</c15:f>
                <c15:dlblRangeCache>
                  <c:ptCount val="1"/>
                  <c:pt idx="0">
                    <c:v>#DIV/0!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6F12-49C2-8944-70992D07F2A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89546112"/>
        <c:axId val="1477876416"/>
      </c:barChart>
      <c:catAx>
        <c:axId val="989546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77876416"/>
        <c:crosses val="autoZero"/>
        <c:auto val="1"/>
        <c:lblAlgn val="ctr"/>
        <c:lblOffset val="100"/>
        <c:noMultiLvlLbl val="0"/>
      </c:catAx>
      <c:valAx>
        <c:axId val="147787641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954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171781935577968E-2"/>
          <c:y val="8.4999483914368762E-2"/>
          <c:w val="0.96035844743947052"/>
          <c:h val="0.766611822042125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Graphs'!$J$12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5E73FEC-7AA0-4590-B3B7-6AA24CD92D4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50C1-4A2A-ADC9-BACEA1BF31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Graphs'!$Y$15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Graphs'!$J$15</c:f>
              <c:numCache>
                <c:formatCode>0</c:formatCode>
                <c:ptCount val="1"/>
                <c:pt idx="0">
                  <c:v>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Graphs'!$M$15</c15:f>
                <c15:dlblRangeCache>
                  <c:ptCount val="1"/>
                  <c:pt idx="0">
                    <c:v>2
(15%)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50C1-4A2A-ADC9-BACEA1BF31D5}"/>
            </c:ext>
          </c:extLst>
        </c:ser>
        <c:ser>
          <c:idx val="1"/>
          <c:order val="1"/>
          <c:tx>
            <c:strRef>
              <c:f>'PERMANENCY Graphs'!$N$12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81B43C1-7500-4BA8-8970-D251AD4435B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50C1-4A2A-ADC9-BACEA1BF31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Graphs'!$Y$15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Graphs'!$N$15</c:f>
              <c:numCache>
                <c:formatCode>0</c:formatCode>
                <c:ptCount val="1"/>
                <c:pt idx="0">
                  <c:v>11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Graphs'!$Q$15</c15:f>
                <c15:dlblRangeCache>
                  <c:ptCount val="1"/>
                  <c:pt idx="0">
                    <c:v>11
(85%)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50C1-4A2A-ADC9-BACEA1BF31D5}"/>
            </c:ext>
          </c:extLst>
        </c:ser>
        <c:ser>
          <c:idx val="2"/>
          <c:order val="2"/>
          <c:tx>
            <c:strRef>
              <c:f>'PERMANENCY Graphs'!$R$12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3CB2F49-CFFE-4611-9FCE-B2E21CCD7FE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50C1-4A2A-ADC9-BACEA1BF31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Graphs'!$Y$15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Graphs'!$R$15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Graphs'!$U$15</c15:f>
                <c15:dlblRangeCache>
                  <c:ptCount val="1"/>
                  <c:pt idx="0">
                    <c:v>0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50C1-4A2A-ADC9-BACEA1BF31D5}"/>
            </c:ext>
          </c:extLst>
        </c:ser>
        <c:ser>
          <c:idx val="3"/>
          <c:order val="3"/>
          <c:tx>
            <c:strRef>
              <c:f>'PERMANENCY Graphs'!$V$12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01C9575-719E-4DE9-8BFB-5D6BA78C8C2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50C1-4A2A-ADC9-BACEA1BF31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Graphs'!$Y$15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Graphs'!$V$15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Graphs'!$Y$15</c15:f>
                <c15:dlblRangeCache>
                  <c:ptCount val="1"/>
                  <c:pt idx="0">
                    <c:v>0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50C1-4A2A-ADC9-BACEA1BF31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89546112"/>
        <c:axId val="1477876416"/>
      </c:barChart>
      <c:catAx>
        <c:axId val="989546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77876416"/>
        <c:crosses val="autoZero"/>
        <c:auto val="1"/>
        <c:lblAlgn val="ctr"/>
        <c:lblOffset val="100"/>
        <c:noMultiLvlLbl val="0"/>
      </c:catAx>
      <c:valAx>
        <c:axId val="147787641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954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CENSUS Graphs'!$B$4</c:f>
              <c:strCache>
                <c:ptCount val="1"/>
                <c:pt idx="0">
                  <c:v>White (N)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A209CF3-7C90-4D30-BB9A-2614C06D83F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49A8-4EE1-8558-74637A0FE8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Graphs'!$M$13</c:f>
              <c:strCache>
                <c:ptCount val="1"/>
                <c:pt idx="0">
                  <c:v>690192
(25%)</c:v>
                </c:pt>
              </c:strCache>
            </c:strRef>
          </c:cat>
          <c:val>
            <c:numRef>
              <c:f>'CHILD CENSUS Graphs'!$B$13</c:f>
              <c:numCache>
                <c:formatCode>#,##0</c:formatCode>
                <c:ptCount val="1"/>
                <c:pt idx="0">
                  <c:v>1480978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Graphs'!$E$13</c15:f>
                <c15:dlblRangeCache>
                  <c:ptCount val="1"/>
                  <c:pt idx="0">
                    <c:v>1480978
(53%)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49A8-4EE1-8558-74637A0FE8D7}"/>
            </c:ext>
          </c:extLst>
        </c:ser>
        <c:ser>
          <c:idx val="1"/>
          <c:order val="1"/>
          <c:tx>
            <c:strRef>
              <c:f>'CHILD CENSUS Graphs'!$F$4</c:f>
              <c:strCache>
                <c:ptCount val="1"/>
                <c:pt idx="0">
                  <c:v>Black (N)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1CCFC41-8A6C-42E8-BC4F-F1165077AB8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49A8-4EE1-8558-74637A0FE8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Graphs'!$M$13</c:f>
              <c:strCache>
                <c:ptCount val="1"/>
                <c:pt idx="0">
                  <c:v>690192
(25%)</c:v>
                </c:pt>
              </c:strCache>
            </c:strRef>
          </c:cat>
          <c:val>
            <c:numRef>
              <c:f>'CHILD CENSUS Graphs'!$F$13</c:f>
              <c:numCache>
                <c:formatCode>#,##0</c:formatCode>
                <c:ptCount val="1"/>
                <c:pt idx="0">
                  <c:v>407968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Graphs'!$I$13</c15:f>
                <c15:dlblRangeCache>
                  <c:ptCount val="1"/>
                  <c:pt idx="0">
                    <c:v>407968
(15%)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49A8-4EE1-8558-74637A0FE8D7}"/>
            </c:ext>
          </c:extLst>
        </c:ser>
        <c:ser>
          <c:idx val="2"/>
          <c:order val="2"/>
          <c:tx>
            <c:strRef>
              <c:f>'CHILD CENSUS Graphs'!$J$4</c:f>
              <c:strCache>
                <c:ptCount val="1"/>
                <c:pt idx="0">
                  <c:v>Hispanic (N)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D372DC3-FD35-4BD4-99A7-9CDE2C41090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49A8-4EE1-8558-74637A0FE8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Graphs'!$M$13</c:f>
              <c:strCache>
                <c:ptCount val="1"/>
                <c:pt idx="0">
                  <c:v>690192
(25%)</c:v>
                </c:pt>
              </c:strCache>
            </c:strRef>
          </c:cat>
          <c:val>
            <c:numRef>
              <c:f>'CHILD CENSUS Graphs'!$J$13</c:f>
              <c:numCache>
                <c:formatCode>#,##0</c:formatCode>
                <c:ptCount val="1"/>
                <c:pt idx="0">
                  <c:v>690192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Graphs'!$M$13</c15:f>
                <c15:dlblRangeCache>
                  <c:ptCount val="1"/>
                  <c:pt idx="0">
                    <c:v>690192
(25%)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49A8-4EE1-8558-74637A0FE8D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61980720"/>
        <c:axId val="1464071008"/>
      </c:barChart>
      <c:catAx>
        <c:axId val="1461980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4071008"/>
        <c:crosses val="autoZero"/>
        <c:auto val="1"/>
        <c:lblAlgn val="ctr"/>
        <c:lblOffset val="100"/>
        <c:noMultiLvlLbl val="0"/>
      </c:catAx>
      <c:valAx>
        <c:axId val="146407100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198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171781935577968E-2"/>
          <c:y val="0.18770705132446683"/>
          <c:w val="0.96035844743947052"/>
          <c:h val="0.66390414433489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Graphs'!$J$12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91379AA-635A-41FE-9D75-8761DFF8E1C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AF0B-4AB7-B011-54F4D93C12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Graphs'!$Y$16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Graphs'!$J$16</c:f>
              <c:numCache>
                <c:formatCode>0</c:formatCode>
                <c:ptCount val="1"/>
                <c:pt idx="0">
                  <c:v>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Graphs'!$M$16</c15:f>
                <c15:dlblRangeCache>
                  <c:ptCount val="1"/>
                  <c:pt idx="0">
                    <c:v>2
(8%)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AF0B-4AB7-B011-54F4D93C1290}"/>
            </c:ext>
          </c:extLst>
        </c:ser>
        <c:ser>
          <c:idx val="1"/>
          <c:order val="1"/>
          <c:tx>
            <c:strRef>
              <c:f>'PERMANENCY Graphs'!$N$12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9982B0B-7D2A-4EF7-94B5-0AB0AA92C64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AF0B-4AB7-B011-54F4D93C12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Graphs'!$Y$16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Graphs'!$N$16</c:f>
              <c:numCache>
                <c:formatCode>0</c:formatCode>
                <c:ptCount val="1"/>
                <c:pt idx="0">
                  <c:v>22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Graphs'!$Q$16</c15:f>
                <c15:dlblRangeCache>
                  <c:ptCount val="1"/>
                  <c:pt idx="0">
                    <c:v>22
(92%)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AF0B-4AB7-B011-54F4D93C1290}"/>
            </c:ext>
          </c:extLst>
        </c:ser>
        <c:ser>
          <c:idx val="2"/>
          <c:order val="2"/>
          <c:tx>
            <c:strRef>
              <c:f>'PERMANENCY Graphs'!$R$12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D631A94-EB54-4AD7-B63B-BDA97C46090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AF0B-4AB7-B011-54F4D93C12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Graphs'!$Y$16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Graphs'!$R$16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Graphs'!$U$16</c15:f>
                <c15:dlblRangeCache>
                  <c:ptCount val="1"/>
                  <c:pt idx="0">
                    <c:v>0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AF0B-4AB7-B011-54F4D93C1290}"/>
            </c:ext>
          </c:extLst>
        </c:ser>
        <c:ser>
          <c:idx val="3"/>
          <c:order val="3"/>
          <c:tx>
            <c:strRef>
              <c:f>'PERMANENCY Graphs'!$V$12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570C73F-605A-4C58-9BB8-F12D7FBDBDE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AF0B-4AB7-B011-54F4D93C12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Graphs'!$Y$16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Graphs'!$V$16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Graphs'!$Y$16</c15:f>
                <c15:dlblRangeCache>
                  <c:ptCount val="1"/>
                  <c:pt idx="0">
                    <c:v>0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AF0B-4AB7-B011-54F4D93C12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89546112"/>
        <c:axId val="1477876416"/>
      </c:barChart>
      <c:catAx>
        <c:axId val="989546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77876416"/>
        <c:crosses val="autoZero"/>
        <c:auto val="1"/>
        <c:lblAlgn val="ctr"/>
        <c:lblOffset val="100"/>
        <c:noMultiLvlLbl val="0"/>
      </c:catAx>
      <c:valAx>
        <c:axId val="147787641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954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171781935577968E-2"/>
          <c:y val="0.1550273127623753"/>
          <c:w val="0.96035844743947052"/>
          <c:h val="0.69658388289699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Graphs'!$J$12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716A91C-A5C5-4A7E-873F-504D82CC45C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C666-4E37-AB6C-41CE857C68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Graphs'!$Y$17</c:f>
              <c:strCache>
                <c:ptCount val="1"/>
                <c:pt idx="0">
                  <c:v>3
(5%)</c:v>
                </c:pt>
              </c:strCache>
            </c:strRef>
          </c:cat>
          <c:val>
            <c:numRef>
              <c:f>'PERMANENCY Graphs'!$J$17</c:f>
              <c:numCache>
                <c:formatCode>0</c:formatCode>
                <c:ptCount val="1"/>
                <c:pt idx="0">
                  <c:v>25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Graphs'!$M$17</c15:f>
                <c15:dlblRangeCache>
                  <c:ptCount val="1"/>
                  <c:pt idx="0">
                    <c:v>25
(44%)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C666-4E37-AB6C-41CE857C68B7}"/>
            </c:ext>
          </c:extLst>
        </c:ser>
        <c:ser>
          <c:idx val="1"/>
          <c:order val="1"/>
          <c:tx>
            <c:strRef>
              <c:f>'PERMANENCY Graphs'!$N$12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2FE0891-36D9-4D87-96AD-C3FC69C8FEB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C666-4E37-AB6C-41CE857C68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Graphs'!$Y$17</c:f>
              <c:strCache>
                <c:ptCount val="1"/>
                <c:pt idx="0">
                  <c:v>3
(5%)</c:v>
                </c:pt>
              </c:strCache>
            </c:strRef>
          </c:cat>
          <c:val>
            <c:numRef>
              <c:f>'PERMANENCY Graphs'!$N$17</c:f>
              <c:numCache>
                <c:formatCode>0</c:formatCode>
                <c:ptCount val="1"/>
                <c:pt idx="0">
                  <c:v>26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Graphs'!$Q$17</c15:f>
                <c15:dlblRangeCache>
                  <c:ptCount val="1"/>
                  <c:pt idx="0">
                    <c:v>26
(46%)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C666-4E37-AB6C-41CE857C68B7}"/>
            </c:ext>
          </c:extLst>
        </c:ser>
        <c:ser>
          <c:idx val="2"/>
          <c:order val="2"/>
          <c:tx>
            <c:strRef>
              <c:f>'PERMANENCY Graphs'!$R$12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F90FF4C-185B-44BD-8879-D73D6C9A5AB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C666-4E37-AB6C-41CE857C68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Graphs'!$Y$17</c:f>
              <c:strCache>
                <c:ptCount val="1"/>
                <c:pt idx="0">
                  <c:v>3
(5%)</c:v>
                </c:pt>
              </c:strCache>
            </c:strRef>
          </c:cat>
          <c:val>
            <c:numRef>
              <c:f>'PERMANENCY Graphs'!$R$17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Graphs'!$U$17</c15:f>
                <c15:dlblRangeCache>
                  <c:ptCount val="1"/>
                  <c:pt idx="0">
                    <c:v>3
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C666-4E37-AB6C-41CE857C68B7}"/>
            </c:ext>
          </c:extLst>
        </c:ser>
        <c:ser>
          <c:idx val="3"/>
          <c:order val="3"/>
          <c:tx>
            <c:strRef>
              <c:f>'PERMANENCY Graphs'!$V$12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5352F6C-D9A5-476F-8BC6-335F41F97AC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C666-4E37-AB6C-41CE857C68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Graphs'!$Y$17</c:f>
              <c:strCache>
                <c:ptCount val="1"/>
                <c:pt idx="0">
                  <c:v>3
(5%)</c:v>
                </c:pt>
              </c:strCache>
            </c:strRef>
          </c:cat>
          <c:val>
            <c:numRef>
              <c:f>'PERMANENCY Graphs'!$V$17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Graphs'!$Y$17</c15:f>
                <c15:dlblRangeCache>
                  <c:ptCount val="1"/>
                  <c:pt idx="0">
                    <c:v>3
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C666-4E37-AB6C-41CE857C68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89546112"/>
        <c:axId val="1477876416"/>
      </c:barChart>
      <c:catAx>
        <c:axId val="989546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77876416"/>
        <c:crosses val="autoZero"/>
        <c:auto val="1"/>
        <c:lblAlgn val="ctr"/>
        <c:lblOffset val="100"/>
        <c:noMultiLvlLbl val="0"/>
      </c:catAx>
      <c:valAx>
        <c:axId val="147787641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954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171781935577968E-2"/>
          <c:y val="8.4999483914368762E-2"/>
          <c:w val="0.96035844743947052"/>
          <c:h val="0.766611822042125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Graphs'!$J$12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11A9A26-0ECE-4CE8-9B15-6A6E37F25CA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0AC8-465A-A46E-C98C59EA50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Graphs'!$Y$18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Graphs'!$J$18</c:f>
              <c:numCache>
                <c:formatCode>0</c:formatCode>
                <c:ptCount val="1"/>
                <c:pt idx="0">
                  <c:v>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Graphs'!$M$18</c15:f>
                <c15:dlblRangeCache>
                  <c:ptCount val="1"/>
                  <c:pt idx="0">
                    <c:v>5
(100%)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0AC8-465A-A46E-C98C59EA50DC}"/>
            </c:ext>
          </c:extLst>
        </c:ser>
        <c:ser>
          <c:idx val="1"/>
          <c:order val="1"/>
          <c:tx>
            <c:strRef>
              <c:f>'PERMANENCY Graphs'!$N$12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F288246-B7CB-4A86-80DA-2EB910063E8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0AC8-465A-A46E-C98C59EA50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Graphs'!$Y$18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Graphs'!$N$18</c:f>
              <c:numCache>
                <c:formatCode>0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Graphs'!$Q$18</c15:f>
                <c15:dlblRangeCache>
                  <c:ptCount val="1"/>
                  <c:pt idx="0">
                    <c:v>0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0AC8-465A-A46E-C98C59EA50DC}"/>
            </c:ext>
          </c:extLst>
        </c:ser>
        <c:ser>
          <c:idx val="2"/>
          <c:order val="2"/>
          <c:tx>
            <c:strRef>
              <c:f>'PERMANENCY Graphs'!$R$12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96E6BC9-B694-4A59-807E-B2694EE724A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0AC8-465A-A46E-C98C59EA50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Graphs'!$Y$18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Graphs'!$R$18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Graphs'!$U$18</c15:f>
                <c15:dlblRangeCache>
                  <c:ptCount val="1"/>
                  <c:pt idx="0">
                    <c:v>0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0AC8-465A-A46E-C98C59EA50DC}"/>
            </c:ext>
          </c:extLst>
        </c:ser>
        <c:ser>
          <c:idx val="3"/>
          <c:order val="3"/>
          <c:tx>
            <c:strRef>
              <c:f>'PERMANENCY Graphs'!$V$12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0EE2B0F-C3B0-4D07-9564-EE4A619E875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0AC8-465A-A46E-C98C59EA50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Graphs'!$Y$18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Graphs'!$V$18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Graphs'!$Y$18</c15:f>
                <c15:dlblRangeCache>
                  <c:ptCount val="1"/>
                  <c:pt idx="0">
                    <c:v>0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0AC8-465A-A46E-C98C59EA50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89546112"/>
        <c:axId val="1477876416"/>
      </c:barChart>
      <c:catAx>
        <c:axId val="989546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77876416"/>
        <c:crosses val="autoZero"/>
        <c:auto val="1"/>
        <c:lblAlgn val="ctr"/>
        <c:lblOffset val="100"/>
        <c:noMultiLvlLbl val="0"/>
      </c:catAx>
      <c:valAx>
        <c:axId val="147787641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954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171781935577968E-2"/>
          <c:y val="0.17836998316386923"/>
          <c:w val="0.96035844743947052"/>
          <c:h val="0.673241212495496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Graphs'!$J$12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4351212-2FE4-4037-A2CA-DD52410D1A0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AC92-42EC-8182-1932849215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Graphs'!$Y$19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Graphs'!$J$19</c:f>
              <c:numCache>
                <c:formatCode>0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Graphs'!$M$19</c15:f>
                <c15:dlblRangeCache>
                  <c:ptCount val="1"/>
                  <c:pt idx="0">
                    <c:v>0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AC92-42EC-8182-19328492159C}"/>
            </c:ext>
          </c:extLst>
        </c:ser>
        <c:ser>
          <c:idx val="1"/>
          <c:order val="1"/>
          <c:tx>
            <c:strRef>
              <c:f>'PERMANENCY Graphs'!$N$12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A459AC2-B04B-46AB-82AB-4C301EAFBE4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AC92-42EC-8182-1932849215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Graphs'!$Y$19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Graphs'!$N$19</c:f>
              <c:numCache>
                <c:formatCode>0</c:formatCode>
                <c:ptCount val="1"/>
                <c:pt idx="0">
                  <c:v>14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Graphs'!$Q$19</c15:f>
                <c15:dlblRangeCache>
                  <c:ptCount val="1"/>
                  <c:pt idx="0">
                    <c:v>14
(100%)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AC92-42EC-8182-19328492159C}"/>
            </c:ext>
          </c:extLst>
        </c:ser>
        <c:ser>
          <c:idx val="2"/>
          <c:order val="2"/>
          <c:tx>
            <c:strRef>
              <c:f>'PERMANENCY Graphs'!$R$12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EBD829C-834F-4A88-89FC-E977989B634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AC92-42EC-8182-1932849215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Graphs'!$Y$19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Graphs'!$R$19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Graphs'!$U$19</c15:f>
                <c15:dlblRangeCache>
                  <c:ptCount val="1"/>
                  <c:pt idx="0">
                    <c:v>0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AC92-42EC-8182-19328492159C}"/>
            </c:ext>
          </c:extLst>
        </c:ser>
        <c:ser>
          <c:idx val="3"/>
          <c:order val="3"/>
          <c:tx>
            <c:strRef>
              <c:f>'PERMANENCY Graphs'!$V$12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93B0C89-6F75-473F-9D12-3852693E486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AC92-42EC-8182-1932849215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Graphs'!$Y$19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Graphs'!$V$19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Graphs'!$Y$19</c15:f>
                <c15:dlblRangeCache>
                  <c:ptCount val="1"/>
                  <c:pt idx="0">
                    <c:v>0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AC92-42EC-8182-1932849215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89546112"/>
        <c:axId val="1477876416"/>
      </c:barChart>
      <c:catAx>
        <c:axId val="989546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77876416"/>
        <c:crosses val="autoZero"/>
        <c:auto val="1"/>
        <c:lblAlgn val="ctr"/>
        <c:lblOffset val="100"/>
        <c:noMultiLvlLbl val="0"/>
      </c:catAx>
      <c:valAx>
        <c:axId val="147787641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954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171781935577968E-2"/>
          <c:y val="0.1550273127623753"/>
          <c:w val="0.96035844743947052"/>
          <c:h val="0.69658388289699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Graphs'!$J$12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DD33B6E-E11E-4F00-90B7-318A09A86C4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1687-4F3C-8C94-0D3986FA12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Graphs'!$Y$20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Graphs'!$J$20</c:f>
              <c:numCache>
                <c:formatCode>0</c:formatCode>
                <c:ptCount val="1"/>
                <c:pt idx="0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Graphs'!$M$20</c15:f>
                <c15:dlblRangeCache>
                  <c:ptCount val="1"/>
                  <c:pt idx="0">
                    <c:v>3
(21%)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1687-4F3C-8C94-0D3986FA1266}"/>
            </c:ext>
          </c:extLst>
        </c:ser>
        <c:ser>
          <c:idx val="1"/>
          <c:order val="1"/>
          <c:tx>
            <c:strRef>
              <c:f>'PERMANENCY Graphs'!$N$12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D94F14E-92A6-4070-B514-32204774294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687-4F3C-8C94-0D3986FA12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Graphs'!$Y$20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Graphs'!$N$20</c:f>
              <c:numCache>
                <c:formatCode>0</c:formatCode>
                <c:ptCount val="1"/>
                <c:pt idx="0">
                  <c:v>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Graphs'!$Q$20</c15:f>
                <c15:dlblRangeCache>
                  <c:ptCount val="1"/>
                  <c:pt idx="0">
                    <c:v>8
(57%)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1687-4F3C-8C94-0D3986FA1266}"/>
            </c:ext>
          </c:extLst>
        </c:ser>
        <c:ser>
          <c:idx val="2"/>
          <c:order val="2"/>
          <c:tx>
            <c:strRef>
              <c:f>'PERMANENCY Graphs'!$R$12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2D4BA1B-4D54-498B-A007-07C90CCC896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1687-4F3C-8C94-0D3986FA12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Graphs'!$Y$20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Graphs'!$R$20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Graphs'!$U$20</c15:f>
                <c15:dlblRangeCache>
                  <c:ptCount val="1"/>
                  <c:pt idx="0">
                    <c:v>3
(21%)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1687-4F3C-8C94-0D3986FA1266}"/>
            </c:ext>
          </c:extLst>
        </c:ser>
        <c:ser>
          <c:idx val="3"/>
          <c:order val="3"/>
          <c:tx>
            <c:strRef>
              <c:f>'PERMANENCY Graphs'!$V$12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A97270F-7000-4773-816F-6395E463CCE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1687-4F3C-8C94-0D3986FA12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Graphs'!$Y$20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Graphs'!$V$20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Graphs'!$Y$20</c15:f>
                <c15:dlblRangeCache>
                  <c:ptCount val="1"/>
                  <c:pt idx="0">
                    <c:v>0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1687-4F3C-8C94-0D3986FA12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89546112"/>
        <c:axId val="1477876416"/>
      </c:barChart>
      <c:catAx>
        <c:axId val="989546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77876416"/>
        <c:crosses val="autoZero"/>
        <c:auto val="1"/>
        <c:lblAlgn val="ctr"/>
        <c:lblOffset val="100"/>
        <c:noMultiLvlLbl val="0"/>
      </c:catAx>
      <c:valAx>
        <c:axId val="147787641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954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'PERMANENCY Graphs'!$J$2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771E0D0-3797-41EC-8503-982525F7719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A1F5-43C8-B6C1-04A8E6C108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Graphs'!$M$21</c:f>
              <c:strCache>
                <c:ptCount val="1"/>
                <c:pt idx="0">
                  <c:v>379
(36%)</c:v>
                </c:pt>
              </c:strCache>
            </c:strRef>
          </c:cat>
          <c:val>
            <c:numRef>
              <c:f>'PERMANENCY Graphs'!$J$21</c:f>
              <c:numCache>
                <c:formatCode>0</c:formatCode>
                <c:ptCount val="1"/>
                <c:pt idx="0">
                  <c:v>379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Graphs'!$M$21</c15:f>
                <c15:dlblRangeCache>
                  <c:ptCount val="1"/>
                  <c:pt idx="0">
                    <c:v>379
(36%)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A1F5-43C8-B6C1-04A8E6C1087F}"/>
            </c:ext>
          </c:extLst>
        </c:ser>
        <c:ser>
          <c:idx val="1"/>
          <c:order val="1"/>
          <c:tx>
            <c:strRef>
              <c:f>'PERMANENCY Graphs'!$N$2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3C345BE-3C50-40D6-83F7-39B00CA6430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A1F5-43C8-B6C1-04A8E6C108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Graphs'!$M$21</c:f>
              <c:strCache>
                <c:ptCount val="1"/>
                <c:pt idx="0">
                  <c:v>379
(36%)</c:v>
                </c:pt>
              </c:strCache>
            </c:strRef>
          </c:cat>
          <c:val>
            <c:numRef>
              <c:f>'PERMANENCY Graphs'!$N$21</c:f>
              <c:numCache>
                <c:formatCode>0</c:formatCode>
                <c:ptCount val="1"/>
                <c:pt idx="0">
                  <c:v>571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Graphs'!$Q$21</c15:f>
                <c15:dlblRangeCache>
                  <c:ptCount val="1"/>
                  <c:pt idx="0">
                    <c:v>571
(54%)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A1F5-43C8-B6C1-04A8E6C1087F}"/>
            </c:ext>
          </c:extLst>
        </c:ser>
        <c:ser>
          <c:idx val="2"/>
          <c:order val="2"/>
          <c:tx>
            <c:strRef>
              <c:f>'PERMANENCY Graphs'!$R$2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BD34E3C-8C2F-4CBB-A88E-7FE31866F0F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A1F5-43C8-B6C1-04A8E6C108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Graphs'!$M$21</c:f>
              <c:strCache>
                <c:ptCount val="1"/>
                <c:pt idx="0">
                  <c:v>379
(36%)</c:v>
                </c:pt>
              </c:strCache>
            </c:strRef>
          </c:cat>
          <c:val>
            <c:numRef>
              <c:f>'PERMANENCY Graphs'!$R$21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Graphs'!$U$21</c15:f>
                <c15:dlblRangeCache>
                  <c:ptCount val="1"/>
                  <c:pt idx="0">
                    <c:v>54
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A1F5-43C8-B6C1-04A8E6C1087F}"/>
            </c:ext>
          </c:extLst>
        </c:ser>
        <c:ser>
          <c:idx val="3"/>
          <c:order val="3"/>
          <c:tx>
            <c:strRef>
              <c:f>'PERMANENCY Graphs'!$V$2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5ABB00D-3893-4D07-96DD-EFB5951B4FB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A1F5-43C8-B6C1-04A8E6C108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Graphs'!$M$21</c:f>
              <c:strCache>
                <c:ptCount val="1"/>
                <c:pt idx="0">
                  <c:v>379
(36%)</c:v>
                </c:pt>
              </c:strCache>
            </c:strRef>
          </c:cat>
          <c:val>
            <c:numRef>
              <c:f>'PERMANENCY Graphs'!$V$21</c:f>
              <c:numCache>
                <c:formatCode>General</c:formatCode>
                <c:ptCount val="1"/>
                <c:pt idx="0">
                  <c:v>49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Graphs'!$Y$21</c15:f>
                <c15:dlblRangeCache>
                  <c:ptCount val="1"/>
                  <c:pt idx="0">
                    <c:v>49
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A1F5-43C8-B6C1-04A8E6C108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95255728"/>
        <c:axId val="1046152656"/>
      </c:barChart>
      <c:catAx>
        <c:axId val="1395255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6152656"/>
        <c:crosses val="autoZero"/>
        <c:auto val="1"/>
        <c:lblAlgn val="ctr"/>
        <c:lblOffset val="100"/>
        <c:noMultiLvlLbl val="0"/>
      </c:catAx>
      <c:valAx>
        <c:axId val="104615265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25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414559963312647E-2"/>
          <c:y val="8.4534535396816629E-2"/>
          <c:w val="0.95508733331645446"/>
          <c:h val="0.783842671722243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Graphs'!$J$22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B0C823C-CBC4-4F42-9075-4CE33C418EB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B81E-46CF-BD25-B59E4ECB76E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22790CB-97F1-48CE-94D4-50DF2A918AC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B81E-46CF-BD25-B59E4ECB76E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F0A3504-8D96-4FB4-A420-8F13AB6AED6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B81E-46CF-BD25-B59E4ECB76E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1EF5959-3326-4668-85FE-21EC6D0E008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B81E-46CF-BD25-B59E4ECB76E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2867BF7-24B0-4E76-B68B-E6BC0ACF4BB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B81E-46CF-BD25-B59E4ECB76E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213FF89-C2C0-4451-8200-FF6DDD2CDF3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B81E-46CF-BD25-B59E4ECB76E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5829A34D-A726-4EFB-A570-676AE853726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B81E-46CF-BD25-B59E4ECB76E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50D191E5-3AC2-4B2C-A2E5-9A61BC0C033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B81E-46CF-BD25-B59E4ECB76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Graphs'!$Y$23:$Y$30</c:f>
              <c:strCache>
                <c:ptCount val="8"/>
                <c:pt idx="0">
                  <c:v>2
 (1%)</c:v>
                </c:pt>
                <c:pt idx="1">
                  <c:v>0
(0%)</c:v>
                </c:pt>
                <c:pt idx="2">
                  <c:v>17
(5%)</c:v>
                </c:pt>
                <c:pt idx="3">
                  <c:v>19
(10%)</c:v>
                </c:pt>
                <c:pt idx="4">
                  <c:v>6
(1%)</c:v>
                </c:pt>
                <c:pt idx="5">
                  <c:v>16
(6%)</c:v>
                </c:pt>
                <c:pt idx="6">
                  <c:v>15
(5%)</c:v>
                </c:pt>
                <c:pt idx="7">
                  <c:v>11
(6%)</c:v>
                </c:pt>
              </c:strCache>
            </c:strRef>
          </c:cat>
          <c:val>
            <c:numRef>
              <c:f>'PERMANENCY Graphs'!$J$23:$J$30</c:f>
              <c:numCache>
                <c:formatCode>0</c:formatCode>
                <c:ptCount val="8"/>
                <c:pt idx="0">
                  <c:v>109</c:v>
                </c:pt>
                <c:pt idx="1">
                  <c:v>0</c:v>
                </c:pt>
                <c:pt idx="2">
                  <c:v>207</c:v>
                </c:pt>
                <c:pt idx="3">
                  <c:v>92</c:v>
                </c:pt>
                <c:pt idx="4">
                  <c:v>261</c:v>
                </c:pt>
                <c:pt idx="5">
                  <c:v>74</c:v>
                </c:pt>
                <c:pt idx="6">
                  <c:v>154</c:v>
                </c:pt>
                <c:pt idx="7">
                  <c:v>66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Graphs'!$M$23:$M$30</c15:f>
                <c15:dlblRangeCache>
                  <c:ptCount val="8"/>
                  <c:pt idx="0">
                    <c:v>109
 (40%)</c:v>
                  </c:pt>
                  <c:pt idx="1">
                    <c:v>0
(0%)</c:v>
                  </c:pt>
                  <c:pt idx="2">
                    <c:v>207
(55%)</c:v>
                  </c:pt>
                  <c:pt idx="3">
                    <c:v>92
(50%)</c:v>
                  </c:pt>
                  <c:pt idx="4">
                    <c:v>261
(52%)</c:v>
                  </c:pt>
                  <c:pt idx="5">
                    <c:v>74
(29%)</c:v>
                  </c:pt>
                  <c:pt idx="6">
                    <c:v>154
(52%)</c:v>
                  </c:pt>
                  <c:pt idx="7">
                    <c:v>66
(39%)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B81E-46CF-BD25-B59E4ECB76E4}"/>
            </c:ext>
          </c:extLst>
        </c:ser>
        <c:ser>
          <c:idx val="1"/>
          <c:order val="1"/>
          <c:tx>
            <c:strRef>
              <c:f>'PERMANENCY Graphs'!$N$22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B549D00-E0AF-418F-BDFD-94197F45384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B81E-46CF-BD25-B59E4ECB76E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64FEBD6-4785-451F-B978-71C713078F7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B81E-46CF-BD25-B59E4ECB76E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1520D52-8CEC-4CF6-9847-F4EE3E1510F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B81E-46CF-BD25-B59E4ECB76E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6EB26D4-EB68-4470-A3CE-236458F779E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B81E-46CF-BD25-B59E4ECB76E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5E3E8C6-62B2-454A-90A4-F7E6FCFDD00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B81E-46CF-BD25-B59E4ECB76E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5ED8810-B0C3-49D3-B5A6-252B644AF27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B81E-46CF-BD25-B59E4ECB76E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F15358FF-D17D-49D4-AB22-AE16ADA8D3D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B81E-46CF-BD25-B59E4ECB76E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247290E-6E4C-4F7A-A4EB-19A4005252A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B81E-46CF-BD25-B59E4ECB76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Graphs'!$Y$23:$Y$30</c:f>
              <c:strCache>
                <c:ptCount val="8"/>
                <c:pt idx="0">
                  <c:v>2
 (1%)</c:v>
                </c:pt>
                <c:pt idx="1">
                  <c:v>0
(0%)</c:v>
                </c:pt>
                <c:pt idx="2">
                  <c:v>17
(5%)</c:v>
                </c:pt>
                <c:pt idx="3">
                  <c:v>19
(10%)</c:v>
                </c:pt>
                <c:pt idx="4">
                  <c:v>6
(1%)</c:v>
                </c:pt>
                <c:pt idx="5">
                  <c:v>16
(6%)</c:v>
                </c:pt>
                <c:pt idx="6">
                  <c:v>15
(5%)</c:v>
                </c:pt>
                <c:pt idx="7">
                  <c:v>11
(6%)</c:v>
                </c:pt>
              </c:strCache>
            </c:strRef>
          </c:cat>
          <c:val>
            <c:numRef>
              <c:f>'PERMANENCY Graphs'!$N$23:$N$30</c:f>
              <c:numCache>
                <c:formatCode>0</c:formatCode>
                <c:ptCount val="8"/>
                <c:pt idx="0">
                  <c:v>132</c:v>
                </c:pt>
                <c:pt idx="1">
                  <c:v>57</c:v>
                </c:pt>
                <c:pt idx="2">
                  <c:v>147</c:v>
                </c:pt>
                <c:pt idx="3">
                  <c:v>57</c:v>
                </c:pt>
                <c:pt idx="4">
                  <c:v>210</c:v>
                </c:pt>
                <c:pt idx="5">
                  <c:v>127</c:v>
                </c:pt>
                <c:pt idx="6">
                  <c:v>124</c:v>
                </c:pt>
                <c:pt idx="7">
                  <c:v>87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Graphs'!$Q$23:$Q$30</c15:f>
                <c15:dlblRangeCache>
                  <c:ptCount val="8"/>
                  <c:pt idx="0">
                    <c:v>132
 (49%)</c:v>
                  </c:pt>
                  <c:pt idx="1">
                    <c:v>57
(100%)</c:v>
                  </c:pt>
                  <c:pt idx="2">
                    <c:v>147
(39%)</c:v>
                  </c:pt>
                  <c:pt idx="3">
                    <c:v>57
(31%)</c:v>
                  </c:pt>
                  <c:pt idx="4">
                    <c:v>210
(42%)</c:v>
                  </c:pt>
                  <c:pt idx="5">
                    <c:v>127
(50%)</c:v>
                  </c:pt>
                  <c:pt idx="6">
                    <c:v>124
(42%)</c:v>
                  </c:pt>
                  <c:pt idx="7">
                    <c:v>87
(51%)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B81E-46CF-BD25-B59E4ECB76E4}"/>
            </c:ext>
          </c:extLst>
        </c:ser>
        <c:ser>
          <c:idx val="2"/>
          <c:order val="2"/>
          <c:tx>
            <c:strRef>
              <c:f>'PERMANENCY Graphs'!$R$22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673E7A8-628C-49C7-B462-775479F35A4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B81E-46CF-BD25-B59E4ECB76E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2A41603-FFD7-4E20-9FAC-81A4692547C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B81E-46CF-BD25-B59E4ECB76E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D8502AA-2B4A-4F7B-A74D-2096F6E510A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B81E-46CF-BD25-B59E4ECB76E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DB6203C-6B0A-4138-8DDA-748B9EA3E24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B81E-46CF-BD25-B59E4ECB76E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D927628-B296-47FE-87AA-D63A531FDE0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B81E-46CF-BD25-B59E4ECB76E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066AA42-8092-488E-933F-DC4BB40130C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B81E-46CF-BD25-B59E4ECB76E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87EE274-AFC4-4BB0-99F2-1E0838D6314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B81E-46CF-BD25-B59E4ECB76E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112D4FEF-F6E6-4D79-B019-2B4A87709D0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B81E-46CF-BD25-B59E4ECB76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Graphs'!$Y$23:$Y$30</c:f>
              <c:strCache>
                <c:ptCount val="8"/>
                <c:pt idx="0">
                  <c:v>2
 (1%)</c:v>
                </c:pt>
                <c:pt idx="1">
                  <c:v>0
(0%)</c:v>
                </c:pt>
                <c:pt idx="2">
                  <c:v>17
(5%)</c:v>
                </c:pt>
                <c:pt idx="3">
                  <c:v>19
(10%)</c:v>
                </c:pt>
                <c:pt idx="4">
                  <c:v>6
(1%)</c:v>
                </c:pt>
                <c:pt idx="5">
                  <c:v>16
(6%)</c:v>
                </c:pt>
                <c:pt idx="6">
                  <c:v>15
(5%)</c:v>
                </c:pt>
                <c:pt idx="7">
                  <c:v>11
(6%)</c:v>
                </c:pt>
              </c:strCache>
            </c:strRef>
          </c:cat>
          <c:val>
            <c:numRef>
              <c:f>'PERMANENCY Graphs'!$R$23:$R$30</c:f>
              <c:numCache>
                <c:formatCode>General</c:formatCode>
                <c:ptCount val="8"/>
                <c:pt idx="0">
                  <c:v>27</c:v>
                </c:pt>
                <c:pt idx="1">
                  <c:v>0</c:v>
                </c:pt>
                <c:pt idx="2">
                  <c:v>3</c:v>
                </c:pt>
                <c:pt idx="3">
                  <c:v>16</c:v>
                </c:pt>
                <c:pt idx="4">
                  <c:v>25</c:v>
                </c:pt>
                <c:pt idx="5">
                  <c:v>37</c:v>
                </c:pt>
                <c:pt idx="6">
                  <c:v>2</c:v>
                </c:pt>
                <c:pt idx="7">
                  <c:v>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Graphs'!$U$23:$U$30</c15:f>
                <c15:dlblRangeCache>
                  <c:ptCount val="8"/>
                  <c:pt idx="0">
                    <c:v>27
 (10%)</c:v>
                  </c:pt>
                  <c:pt idx="1">
                    <c:v>0
(0%)</c:v>
                  </c:pt>
                  <c:pt idx="2">
                    <c:v>3
(1%)</c:v>
                  </c:pt>
                  <c:pt idx="3">
                    <c:v>16
(9%)</c:v>
                  </c:pt>
                  <c:pt idx="4">
                    <c:v>25
(5%)</c:v>
                  </c:pt>
                  <c:pt idx="5">
                    <c:v>37
(15%)</c:v>
                  </c:pt>
                  <c:pt idx="6">
                    <c:v>2
(1%)</c:v>
                  </c:pt>
                  <c:pt idx="7">
                    <c:v>7
(4%)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B81E-46CF-BD25-B59E4ECB76E4}"/>
            </c:ext>
          </c:extLst>
        </c:ser>
        <c:ser>
          <c:idx val="3"/>
          <c:order val="3"/>
          <c:tx>
            <c:strRef>
              <c:f>'PERMANENCY Graphs'!$V$22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749F617-F3E2-4FF1-BAC5-0E8A68A33DF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B81E-46CF-BD25-B59E4ECB76E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BC34F43-32AA-4DD3-BFBB-727B9ADA31C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B81E-46CF-BD25-B59E4ECB76E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E7EF994-BCB2-41B9-9236-B1BC166016C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B81E-46CF-BD25-B59E4ECB76E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752589C-DD2B-4024-9A9F-5A270522957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B81E-46CF-BD25-B59E4ECB76E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9390C45-9BEE-4ECE-A424-79759FB3E49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B81E-46CF-BD25-B59E4ECB76E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C9F641EE-6A93-40F6-A166-47A7A538491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B81E-46CF-BD25-B59E4ECB76E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EA3E0F1-1EA8-489C-9671-9D23D1A65B5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B81E-46CF-BD25-B59E4ECB76E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47E19A9E-7678-4A70-97C9-44D1EF06A60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B81E-46CF-BD25-B59E4ECB76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Graphs'!$Y$23:$Y$30</c:f>
              <c:strCache>
                <c:ptCount val="8"/>
                <c:pt idx="0">
                  <c:v>2
 (1%)</c:v>
                </c:pt>
                <c:pt idx="1">
                  <c:v>0
(0%)</c:v>
                </c:pt>
                <c:pt idx="2">
                  <c:v>17
(5%)</c:v>
                </c:pt>
                <c:pt idx="3">
                  <c:v>19
(10%)</c:v>
                </c:pt>
                <c:pt idx="4">
                  <c:v>6
(1%)</c:v>
                </c:pt>
                <c:pt idx="5">
                  <c:v>16
(6%)</c:v>
                </c:pt>
                <c:pt idx="6">
                  <c:v>15
(5%)</c:v>
                </c:pt>
                <c:pt idx="7">
                  <c:v>11
(6%)</c:v>
                </c:pt>
              </c:strCache>
            </c:strRef>
          </c:cat>
          <c:val>
            <c:numRef>
              <c:f>'PERMANENCY Graphs'!$V$23:$V$30</c:f>
              <c:numCache>
                <c:formatCode>General</c:formatCode>
                <c:ptCount val="8"/>
                <c:pt idx="0">
                  <c:v>2</c:v>
                </c:pt>
                <c:pt idx="1">
                  <c:v>0</c:v>
                </c:pt>
                <c:pt idx="2">
                  <c:v>17</c:v>
                </c:pt>
                <c:pt idx="3">
                  <c:v>19</c:v>
                </c:pt>
                <c:pt idx="4">
                  <c:v>6</c:v>
                </c:pt>
                <c:pt idx="5">
                  <c:v>16</c:v>
                </c:pt>
                <c:pt idx="6">
                  <c:v>15</c:v>
                </c:pt>
                <c:pt idx="7">
                  <c:v>11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Graphs'!$Y$23:$Y$30</c15:f>
                <c15:dlblRangeCache>
                  <c:ptCount val="8"/>
                  <c:pt idx="0">
                    <c:v>2
 (1%)</c:v>
                  </c:pt>
                  <c:pt idx="1">
                    <c:v>0
(0%)</c:v>
                  </c:pt>
                  <c:pt idx="2">
                    <c:v>17
(5%)</c:v>
                  </c:pt>
                  <c:pt idx="3">
                    <c:v>19
(10%)</c:v>
                  </c:pt>
                  <c:pt idx="4">
                    <c:v>6
(1%)</c:v>
                  </c:pt>
                  <c:pt idx="5">
                    <c:v>16
(6%)</c:v>
                  </c:pt>
                  <c:pt idx="6">
                    <c:v>15
(5%)</c:v>
                  </c:pt>
                  <c:pt idx="7">
                    <c:v>11
(6%)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3-B81E-46CF-BD25-B59E4ECB76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2384128"/>
        <c:axId val="1382070816"/>
      </c:barChart>
      <c:catAx>
        <c:axId val="1102384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82070816"/>
        <c:crosses val="autoZero"/>
        <c:auto val="1"/>
        <c:lblAlgn val="ctr"/>
        <c:lblOffset val="100"/>
        <c:noMultiLvlLbl val="0"/>
      </c:catAx>
      <c:valAx>
        <c:axId val="138207081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38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414559963312647E-2"/>
          <c:y val="0.15955653932490563"/>
          <c:w val="0.95508733331645446"/>
          <c:h val="0.70882056556699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Graphs'!$J$22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4ABA2FF-8B30-40C8-AC3E-D9D2EEE0061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69DD-4241-943D-0F0992FC2F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Graphs'!$Y$23</c:f>
              <c:strCache>
                <c:ptCount val="1"/>
                <c:pt idx="0">
                  <c:v>2
 (1%)</c:v>
                </c:pt>
              </c:strCache>
            </c:strRef>
          </c:cat>
          <c:val>
            <c:numRef>
              <c:f>'PERMANENCY Graphs'!$J$23</c:f>
              <c:numCache>
                <c:formatCode>0</c:formatCode>
                <c:ptCount val="1"/>
                <c:pt idx="0">
                  <c:v>109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Graphs'!$M$23</c15:f>
                <c15:dlblRangeCache>
                  <c:ptCount val="1"/>
                  <c:pt idx="0">
                    <c:v>109
 (40%)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69DD-4241-943D-0F0992FC2F37}"/>
            </c:ext>
          </c:extLst>
        </c:ser>
        <c:ser>
          <c:idx val="1"/>
          <c:order val="1"/>
          <c:tx>
            <c:strRef>
              <c:f>'PERMANENCY Graphs'!$N$22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60A8990-E4A2-475B-9BAD-791C4303269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69DD-4241-943D-0F0992FC2F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Graphs'!$Y$23</c:f>
              <c:strCache>
                <c:ptCount val="1"/>
                <c:pt idx="0">
                  <c:v>2
 (1%)</c:v>
                </c:pt>
              </c:strCache>
            </c:strRef>
          </c:cat>
          <c:val>
            <c:numRef>
              <c:f>'PERMANENCY Graphs'!$N$23</c:f>
              <c:numCache>
                <c:formatCode>0</c:formatCode>
                <c:ptCount val="1"/>
                <c:pt idx="0">
                  <c:v>132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Graphs'!$Q$23</c15:f>
                <c15:dlblRangeCache>
                  <c:ptCount val="1"/>
                  <c:pt idx="0">
                    <c:v>132
 (49%)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69DD-4241-943D-0F0992FC2F37}"/>
            </c:ext>
          </c:extLst>
        </c:ser>
        <c:ser>
          <c:idx val="2"/>
          <c:order val="2"/>
          <c:tx>
            <c:strRef>
              <c:f>'PERMANENCY Graphs'!$R$22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88C6851-67C0-47DF-B030-9776FE64ADF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69DD-4241-943D-0F0992FC2F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Graphs'!$Y$23</c:f>
              <c:strCache>
                <c:ptCount val="1"/>
                <c:pt idx="0">
                  <c:v>2
 (1%)</c:v>
                </c:pt>
              </c:strCache>
            </c:strRef>
          </c:cat>
          <c:val>
            <c:numRef>
              <c:f>'PERMANENCY Graphs'!$R$23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Graphs'!$U$23</c15:f>
                <c15:dlblRangeCache>
                  <c:ptCount val="1"/>
                  <c:pt idx="0">
                    <c:v>27
 (10%)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69DD-4241-943D-0F0992FC2F37}"/>
            </c:ext>
          </c:extLst>
        </c:ser>
        <c:ser>
          <c:idx val="3"/>
          <c:order val="3"/>
          <c:tx>
            <c:strRef>
              <c:f>'PERMANENCY Graphs'!$V$22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AA0613A-4FE8-4FAE-BFFE-2E1A7077C6C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69DD-4241-943D-0F0992FC2F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Graphs'!$Y$23</c:f>
              <c:strCache>
                <c:ptCount val="1"/>
                <c:pt idx="0">
                  <c:v>2
 (1%)</c:v>
                </c:pt>
              </c:strCache>
            </c:strRef>
          </c:cat>
          <c:val>
            <c:numRef>
              <c:f>'PERMANENCY Graphs'!$V$23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Graphs'!$Y$23</c15:f>
                <c15:dlblRangeCache>
                  <c:ptCount val="1"/>
                  <c:pt idx="0">
                    <c:v>2
 (1%)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69DD-4241-943D-0F0992FC2F3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2384128"/>
        <c:axId val="1382070816"/>
      </c:barChart>
      <c:catAx>
        <c:axId val="1102384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82070816"/>
        <c:crosses val="autoZero"/>
        <c:auto val="1"/>
        <c:lblAlgn val="ctr"/>
        <c:lblOffset val="100"/>
        <c:noMultiLvlLbl val="0"/>
      </c:catAx>
      <c:valAx>
        <c:axId val="138207081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38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414559963312647E-2"/>
          <c:y val="8.4534535396816629E-2"/>
          <c:w val="0.95508733331645446"/>
          <c:h val="0.783842671722243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Graphs'!$J$22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C3F8C49-246B-477C-AAFC-E17C01F09F5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D66D-4631-A357-A2878130C8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Graphs'!$Y$24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Graphs'!$J$24</c:f>
              <c:numCache>
                <c:formatCode>0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Graphs'!$M$24</c15:f>
                <c15:dlblRangeCache>
                  <c:ptCount val="1"/>
                  <c:pt idx="0">
                    <c:v>0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D66D-4631-A357-A2878130C880}"/>
            </c:ext>
          </c:extLst>
        </c:ser>
        <c:ser>
          <c:idx val="1"/>
          <c:order val="1"/>
          <c:tx>
            <c:strRef>
              <c:f>'PERMANENCY Graphs'!$N$22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5DFCCBE-1CE6-4FAA-9750-74F16E5B2DC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D66D-4631-A357-A2878130C8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Graphs'!$Y$24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Graphs'!$N$23</c:f>
              <c:numCache>
                <c:formatCode>0</c:formatCode>
                <c:ptCount val="1"/>
                <c:pt idx="0">
                  <c:v>132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Graphs'!$Q$24</c15:f>
                <c15:dlblRangeCache>
                  <c:ptCount val="1"/>
                  <c:pt idx="0">
                    <c:v>57
(100%)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D66D-4631-A357-A2878130C880}"/>
            </c:ext>
          </c:extLst>
        </c:ser>
        <c:ser>
          <c:idx val="2"/>
          <c:order val="2"/>
          <c:tx>
            <c:strRef>
              <c:f>'PERMANENCY Graphs'!$R$22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B40835D-07BF-4876-B278-BBA762F3722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D66D-4631-A357-A2878130C8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Graphs'!$Y$24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Graphs'!$R$24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Graphs'!$U$24</c15:f>
                <c15:dlblRangeCache>
                  <c:ptCount val="1"/>
                  <c:pt idx="0">
                    <c:v>0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D66D-4631-A357-A2878130C880}"/>
            </c:ext>
          </c:extLst>
        </c:ser>
        <c:ser>
          <c:idx val="3"/>
          <c:order val="3"/>
          <c:tx>
            <c:strRef>
              <c:f>'PERMANENCY Graphs'!$V$22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B85F174-9563-484B-A4BA-7D38204C35A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D66D-4631-A357-A2878130C8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Graphs'!$Y$24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Graphs'!$V$24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Graphs'!$Y$24</c15:f>
                <c15:dlblRangeCache>
                  <c:ptCount val="1"/>
                  <c:pt idx="0">
                    <c:v>0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D66D-4631-A357-A2878130C88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2384128"/>
        <c:axId val="1382070816"/>
      </c:barChart>
      <c:catAx>
        <c:axId val="1102384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82070816"/>
        <c:crosses val="autoZero"/>
        <c:auto val="1"/>
        <c:lblAlgn val="ctr"/>
        <c:lblOffset val="100"/>
        <c:noMultiLvlLbl val="0"/>
      </c:catAx>
      <c:valAx>
        <c:axId val="138207081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38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414559963312647E-2"/>
          <c:y val="0.21251329131078386"/>
          <c:w val="0.95508733331645446"/>
          <c:h val="0.655863813581113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Graphs'!$J$22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5C7C634-6283-47F1-9996-6B46F3CBF01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564A-4D64-8640-EEFDD4C231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Graphs'!$Y$25</c:f>
              <c:strCache>
                <c:ptCount val="1"/>
                <c:pt idx="0">
                  <c:v>17
(5%)</c:v>
                </c:pt>
              </c:strCache>
            </c:strRef>
          </c:cat>
          <c:val>
            <c:numRef>
              <c:f>'PERMANENCY Graphs'!$J$25</c:f>
              <c:numCache>
                <c:formatCode>0</c:formatCode>
                <c:ptCount val="1"/>
                <c:pt idx="0">
                  <c:v>207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Graphs'!$M$25</c15:f>
                <c15:dlblRangeCache>
                  <c:ptCount val="1"/>
                  <c:pt idx="0">
                    <c:v>207
(55%)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564A-4D64-8640-EEFDD4C2312F}"/>
            </c:ext>
          </c:extLst>
        </c:ser>
        <c:ser>
          <c:idx val="1"/>
          <c:order val="1"/>
          <c:tx>
            <c:strRef>
              <c:f>'PERMANENCY Graphs'!$N$22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070DF78-AD13-4F0C-BBEF-C06DDCAA73C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564A-4D64-8640-EEFDD4C231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Graphs'!$Y$25</c:f>
              <c:strCache>
                <c:ptCount val="1"/>
                <c:pt idx="0">
                  <c:v>17
(5%)</c:v>
                </c:pt>
              </c:strCache>
            </c:strRef>
          </c:cat>
          <c:val>
            <c:numRef>
              <c:f>'PERMANENCY Graphs'!$N$25</c:f>
              <c:numCache>
                <c:formatCode>0</c:formatCode>
                <c:ptCount val="1"/>
                <c:pt idx="0">
                  <c:v>147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Graphs'!$Q$25</c15:f>
                <c15:dlblRangeCache>
                  <c:ptCount val="1"/>
                  <c:pt idx="0">
                    <c:v>147
(39%)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564A-4D64-8640-EEFDD4C2312F}"/>
            </c:ext>
          </c:extLst>
        </c:ser>
        <c:ser>
          <c:idx val="2"/>
          <c:order val="2"/>
          <c:tx>
            <c:strRef>
              <c:f>'PERMANENCY Graphs'!$R$22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749D8E7-8AA3-42FA-A4C8-BDD23F7ABF1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564A-4D64-8640-EEFDD4C231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Graphs'!$Y$25</c:f>
              <c:strCache>
                <c:ptCount val="1"/>
                <c:pt idx="0">
                  <c:v>17
(5%)</c:v>
                </c:pt>
              </c:strCache>
            </c:strRef>
          </c:cat>
          <c:val>
            <c:numRef>
              <c:f>'PERMANENCY Graphs'!$R$25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Graphs'!$U$25</c15:f>
                <c15:dlblRangeCache>
                  <c:ptCount val="1"/>
                  <c:pt idx="0">
                    <c:v>3
(1%)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564A-4D64-8640-EEFDD4C2312F}"/>
            </c:ext>
          </c:extLst>
        </c:ser>
        <c:ser>
          <c:idx val="3"/>
          <c:order val="3"/>
          <c:tx>
            <c:strRef>
              <c:f>'PERMANENCY Graphs'!$V$22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24A9698-338C-416F-A732-6830943389F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564A-4D64-8640-EEFDD4C231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Graphs'!$Y$25</c:f>
              <c:strCache>
                <c:ptCount val="1"/>
                <c:pt idx="0">
                  <c:v>17
(5%)</c:v>
                </c:pt>
              </c:strCache>
            </c:strRef>
          </c:cat>
          <c:val>
            <c:numRef>
              <c:f>'PERMANENCY Graphs'!$V$25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Graphs'!$Y$25</c15:f>
                <c15:dlblRangeCache>
                  <c:ptCount val="1"/>
                  <c:pt idx="0">
                    <c:v>17
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564A-4D64-8640-EEFDD4C2312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2384128"/>
        <c:axId val="1382070816"/>
      </c:barChart>
      <c:catAx>
        <c:axId val="1102384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82070816"/>
        <c:crosses val="autoZero"/>
        <c:auto val="1"/>
        <c:lblAlgn val="ctr"/>
        <c:lblOffset val="100"/>
        <c:noMultiLvlLbl val="0"/>
      </c:catAx>
      <c:valAx>
        <c:axId val="138207081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38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073720537732278E-2"/>
          <c:y val="0.11894110892388451"/>
          <c:w val="0.90381637326852649"/>
          <c:h val="0.695252898075240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'POVERTY Graphs'!$I$5:$I$13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Vermillion</c:v>
                </c:pt>
                <c:pt idx="8">
                  <c:v>Illinois</c:v>
                </c:pt>
              </c:strCache>
            </c:strRef>
          </c:cat>
          <c:val>
            <c:numRef>
              <c:f>'POVERTY Graphs'!$K$5:$K$13</c:f>
              <c:numCache>
                <c:formatCode>0%</c:formatCode>
                <c:ptCount val="9"/>
                <c:pt idx="0">
                  <c:v>0.14199999999999999</c:v>
                </c:pt>
                <c:pt idx="1">
                  <c:v>0.23599999999999999</c:v>
                </c:pt>
                <c:pt idx="2">
                  <c:v>0.21299999999999999</c:v>
                </c:pt>
                <c:pt idx="3">
                  <c:v>0.126</c:v>
                </c:pt>
                <c:pt idx="4">
                  <c:v>0.21099999999999999</c:v>
                </c:pt>
                <c:pt idx="5">
                  <c:v>0.223</c:v>
                </c:pt>
                <c:pt idx="6">
                  <c:v>0.20699999999999999</c:v>
                </c:pt>
                <c:pt idx="7">
                  <c:v>0.29099999999999998</c:v>
                </c:pt>
                <c:pt idx="8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3E-49CE-9199-0B333070A2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3807360"/>
        <c:axId val="1985348784"/>
      </c:barChart>
      <c:catAx>
        <c:axId val="209380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5348784"/>
        <c:crosses val="autoZero"/>
        <c:auto val="1"/>
        <c:lblAlgn val="ctr"/>
        <c:lblOffset val="100"/>
        <c:noMultiLvlLbl val="0"/>
      </c:catAx>
      <c:valAx>
        <c:axId val="198534878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380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414559963312647E-2"/>
          <c:y val="8.4534535396816629E-2"/>
          <c:w val="0.95508733331645446"/>
          <c:h val="0.783842671722243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Graphs'!$J$22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64E8870-ADC9-4DD4-959A-D14284EF934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A12B-49E1-B7F1-54D56C1D96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Graphs'!$Y$26</c:f>
              <c:strCache>
                <c:ptCount val="1"/>
                <c:pt idx="0">
                  <c:v>19
(10%)</c:v>
                </c:pt>
              </c:strCache>
            </c:strRef>
          </c:cat>
          <c:val>
            <c:numRef>
              <c:f>'PERMANENCY Graphs'!$J$26</c:f>
              <c:numCache>
                <c:formatCode>0</c:formatCode>
                <c:ptCount val="1"/>
                <c:pt idx="0">
                  <c:v>92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Graphs'!$M$26</c15:f>
                <c15:dlblRangeCache>
                  <c:ptCount val="1"/>
                  <c:pt idx="0">
                    <c:v>92
(50%)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A12B-49E1-B7F1-54D56C1D96C5}"/>
            </c:ext>
          </c:extLst>
        </c:ser>
        <c:ser>
          <c:idx val="1"/>
          <c:order val="1"/>
          <c:tx>
            <c:strRef>
              <c:f>'PERMANENCY Graphs'!$N$22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33E6BCB-90E6-41D3-AE69-F25B82B5895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A12B-49E1-B7F1-54D56C1D96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Graphs'!$Y$26</c:f>
              <c:strCache>
                <c:ptCount val="1"/>
                <c:pt idx="0">
                  <c:v>19
(10%)</c:v>
                </c:pt>
              </c:strCache>
            </c:strRef>
          </c:cat>
          <c:val>
            <c:numRef>
              <c:f>'PERMANENCY Graphs'!$N$26</c:f>
              <c:numCache>
                <c:formatCode>0</c:formatCode>
                <c:ptCount val="1"/>
                <c:pt idx="0">
                  <c:v>57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Graphs'!$Q$26</c15:f>
                <c15:dlblRangeCache>
                  <c:ptCount val="1"/>
                  <c:pt idx="0">
                    <c:v>57
(31%)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A12B-49E1-B7F1-54D56C1D96C5}"/>
            </c:ext>
          </c:extLst>
        </c:ser>
        <c:ser>
          <c:idx val="2"/>
          <c:order val="2"/>
          <c:tx>
            <c:strRef>
              <c:f>'PERMANENCY Graphs'!$R$22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199F2BF-B0B8-46C6-AA0C-8DA733DC9D5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A12B-49E1-B7F1-54D56C1D96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Graphs'!$Y$26</c:f>
              <c:strCache>
                <c:ptCount val="1"/>
                <c:pt idx="0">
                  <c:v>19
(10%)</c:v>
                </c:pt>
              </c:strCache>
            </c:strRef>
          </c:cat>
          <c:val>
            <c:numRef>
              <c:f>'PERMANENCY Graphs'!$R$26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Graphs'!$U$26</c15:f>
                <c15:dlblRangeCache>
                  <c:ptCount val="1"/>
                  <c:pt idx="0">
                    <c:v>16
(9%)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A12B-49E1-B7F1-54D56C1D96C5}"/>
            </c:ext>
          </c:extLst>
        </c:ser>
        <c:ser>
          <c:idx val="3"/>
          <c:order val="3"/>
          <c:tx>
            <c:strRef>
              <c:f>'PERMANENCY Graphs'!$V$22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7B05ACE-3D0D-4AF8-9EA9-873055D530D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A12B-49E1-B7F1-54D56C1D96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Graphs'!$Y$26</c:f>
              <c:strCache>
                <c:ptCount val="1"/>
                <c:pt idx="0">
                  <c:v>19
(10%)</c:v>
                </c:pt>
              </c:strCache>
            </c:strRef>
          </c:cat>
          <c:val>
            <c:numRef>
              <c:f>'PERMANENCY Graphs'!$V$26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Graphs'!$Y$26</c15:f>
                <c15:dlblRangeCache>
                  <c:ptCount val="1"/>
                  <c:pt idx="0">
                    <c:v>19
(10%)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A12B-49E1-B7F1-54D56C1D96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2384128"/>
        <c:axId val="1382070816"/>
      </c:barChart>
      <c:catAx>
        <c:axId val="1102384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82070816"/>
        <c:crosses val="autoZero"/>
        <c:auto val="1"/>
        <c:lblAlgn val="ctr"/>
        <c:lblOffset val="100"/>
        <c:noMultiLvlLbl val="0"/>
      </c:catAx>
      <c:valAx>
        <c:axId val="138207081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38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414559963312647E-2"/>
          <c:y val="0.1904479779833346"/>
          <c:w val="0.95508733331645446"/>
          <c:h val="0.677929126908562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Graphs'!$J$22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9438FEB-FE74-4E4E-B9A9-C0957674FB6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5514-4CD7-828C-DBA8722380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Graphs'!$Y$27</c:f>
              <c:strCache>
                <c:ptCount val="1"/>
                <c:pt idx="0">
                  <c:v>6
(1%)</c:v>
                </c:pt>
              </c:strCache>
            </c:strRef>
          </c:cat>
          <c:val>
            <c:numRef>
              <c:f>'PERMANENCY Graphs'!$J$27</c:f>
              <c:numCache>
                <c:formatCode>0</c:formatCode>
                <c:ptCount val="1"/>
                <c:pt idx="0">
                  <c:v>261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Graphs'!$M$27</c15:f>
                <c15:dlblRangeCache>
                  <c:ptCount val="1"/>
                  <c:pt idx="0">
                    <c:v>261
(52%)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5514-4CD7-828C-DBA8722380FF}"/>
            </c:ext>
          </c:extLst>
        </c:ser>
        <c:ser>
          <c:idx val="1"/>
          <c:order val="1"/>
          <c:tx>
            <c:strRef>
              <c:f>'PERMANENCY Graphs'!$N$22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0D4DD3F-F377-400F-BBA9-B3D5AFABC73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5514-4CD7-828C-DBA8722380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Graphs'!$Y$27</c:f>
              <c:strCache>
                <c:ptCount val="1"/>
                <c:pt idx="0">
                  <c:v>6
(1%)</c:v>
                </c:pt>
              </c:strCache>
            </c:strRef>
          </c:cat>
          <c:val>
            <c:numRef>
              <c:f>'PERMANENCY Graphs'!$N$27</c:f>
              <c:numCache>
                <c:formatCode>0</c:formatCode>
                <c:ptCount val="1"/>
                <c:pt idx="0">
                  <c:v>210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Graphs'!$Q$27</c15:f>
                <c15:dlblRangeCache>
                  <c:ptCount val="1"/>
                  <c:pt idx="0">
                    <c:v>210
(42%)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5514-4CD7-828C-DBA8722380FF}"/>
            </c:ext>
          </c:extLst>
        </c:ser>
        <c:ser>
          <c:idx val="2"/>
          <c:order val="2"/>
          <c:tx>
            <c:strRef>
              <c:f>'PERMANENCY Graphs'!$R$22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8B888B1-930E-4DAC-A31C-132D5282FA4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5514-4CD7-828C-DBA8722380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Graphs'!$Y$27</c:f>
              <c:strCache>
                <c:ptCount val="1"/>
                <c:pt idx="0">
                  <c:v>6
(1%)</c:v>
                </c:pt>
              </c:strCache>
            </c:strRef>
          </c:cat>
          <c:val>
            <c:numRef>
              <c:f>'PERMANENCY Graphs'!$R$27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Graphs'!$U$27</c15:f>
                <c15:dlblRangeCache>
                  <c:ptCount val="1"/>
                  <c:pt idx="0">
                    <c:v>25
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5514-4CD7-828C-DBA8722380FF}"/>
            </c:ext>
          </c:extLst>
        </c:ser>
        <c:ser>
          <c:idx val="3"/>
          <c:order val="3"/>
          <c:tx>
            <c:strRef>
              <c:f>'PERMANENCY Graphs'!$V$22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7772692-85A2-404A-A2DC-F80A5EBCC26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5514-4CD7-828C-DBA8722380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Graphs'!$Y$27</c:f>
              <c:strCache>
                <c:ptCount val="1"/>
                <c:pt idx="0">
                  <c:v>6
(1%)</c:v>
                </c:pt>
              </c:strCache>
            </c:strRef>
          </c:cat>
          <c:val>
            <c:numRef>
              <c:f>'PERMANENCY Graphs'!$V$27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Graphs'!$Y$27</c15:f>
                <c15:dlblRangeCache>
                  <c:ptCount val="1"/>
                  <c:pt idx="0">
                    <c:v>6
(1%)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5514-4CD7-828C-DBA8722380F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2384128"/>
        <c:axId val="1382070816"/>
      </c:barChart>
      <c:catAx>
        <c:axId val="1102384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82070816"/>
        <c:crosses val="autoZero"/>
        <c:auto val="1"/>
        <c:lblAlgn val="ctr"/>
        <c:lblOffset val="100"/>
        <c:noMultiLvlLbl val="0"/>
      </c:catAx>
      <c:valAx>
        <c:axId val="138207081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38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414559963312647E-2"/>
          <c:y val="0.1463173513284361"/>
          <c:w val="0.95508733331645446"/>
          <c:h val="0.722059753563461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Graphs'!$J$22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F858EB2-6F54-4DBB-8312-6D581E73E31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63FE-438D-B61B-3D13A3837F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Graphs'!$Y$28</c:f>
              <c:strCache>
                <c:ptCount val="1"/>
                <c:pt idx="0">
                  <c:v>16
(6%)</c:v>
                </c:pt>
              </c:strCache>
            </c:strRef>
          </c:cat>
          <c:val>
            <c:numRef>
              <c:f>'PERMANENCY Graphs'!$J$28</c:f>
              <c:numCache>
                <c:formatCode>0</c:formatCode>
                <c:ptCount val="1"/>
                <c:pt idx="0">
                  <c:v>74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Graphs'!$M$28</c15:f>
                <c15:dlblRangeCache>
                  <c:ptCount val="1"/>
                  <c:pt idx="0">
                    <c:v>74
(29%)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63FE-438D-B61B-3D13A3837FEB}"/>
            </c:ext>
          </c:extLst>
        </c:ser>
        <c:ser>
          <c:idx val="1"/>
          <c:order val="1"/>
          <c:tx>
            <c:strRef>
              <c:f>'PERMANENCY Graphs'!$N$22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31A273A-B25B-494B-95FC-337306ABDD9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63FE-438D-B61B-3D13A3837F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Graphs'!$Y$28</c:f>
              <c:strCache>
                <c:ptCount val="1"/>
                <c:pt idx="0">
                  <c:v>16
(6%)</c:v>
                </c:pt>
              </c:strCache>
            </c:strRef>
          </c:cat>
          <c:val>
            <c:numRef>
              <c:f>'PERMANENCY Graphs'!$N$28</c:f>
              <c:numCache>
                <c:formatCode>0</c:formatCode>
                <c:ptCount val="1"/>
                <c:pt idx="0">
                  <c:v>127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Graphs'!$Q$28</c15:f>
                <c15:dlblRangeCache>
                  <c:ptCount val="1"/>
                  <c:pt idx="0">
                    <c:v>127
(50%)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63FE-438D-B61B-3D13A3837FEB}"/>
            </c:ext>
          </c:extLst>
        </c:ser>
        <c:ser>
          <c:idx val="2"/>
          <c:order val="2"/>
          <c:tx>
            <c:strRef>
              <c:f>'PERMANENCY Graphs'!$R$22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F1B2BC3-FE18-42B8-844F-37B697857C6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63FE-438D-B61B-3D13A3837F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Graphs'!$Y$28</c:f>
              <c:strCache>
                <c:ptCount val="1"/>
                <c:pt idx="0">
                  <c:v>16
(6%)</c:v>
                </c:pt>
              </c:strCache>
            </c:strRef>
          </c:cat>
          <c:val>
            <c:numRef>
              <c:f>'PERMANENCY Graphs'!$R$28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Graphs'!$U$28</c15:f>
                <c15:dlblRangeCache>
                  <c:ptCount val="1"/>
                  <c:pt idx="0">
                    <c:v>37
(15%)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63FE-438D-B61B-3D13A3837FEB}"/>
            </c:ext>
          </c:extLst>
        </c:ser>
        <c:ser>
          <c:idx val="3"/>
          <c:order val="3"/>
          <c:tx>
            <c:strRef>
              <c:f>'PERMANENCY Graphs'!$V$22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4C2790E-917F-45FE-B721-68D12E5A91F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63FE-438D-B61B-3D13A3837F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Graphs'!$Y$28</c:f>
              <c:strCache>
                <c:ptCount val="1"/>
                <c:pt idx="0">
                  <c:v>16
(6%)</c:v>
                </c:pt>
              </c:strCache>
            </c:strRef>
          </c:cat>
          <c:val>
            <c:numRef>
              <c:f>'PERMANENCY Graphs'!$V$28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Graphs'!$Y$28</c15:f>
                <c15:dlblRangeCache>
                  <c:ptCount val="1"/>
                  <c:pt idx="0">
                    <c:v>16
(6%)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63FE-438D-B61B-3D13A3837FE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2384128"/>
        <c:axId val="1382070816"/>
      </c:barChart>
      <c:catAx>
        <c:axId val="1102384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82070816"/>
        <c:crosses val="autoZero"/>
        <c:auto val="1"/>
        <c:lblAlgn val="ctr"/>
        <c:lblOffset val="100"/>
        <c:noMultiLvlLbl val="0"/>
      </c:catAx>
      <c:valAx>
        <c:axId val="138207081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38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414559963312647E-2"/>
          <c:y val="0.18603491531784475"/>
          <c:w val="0.95508733331645446"/>
          <c:h val="0.682342189574052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Graphs'!$J$22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4ED7F15-46ED-47DC-8C30-672616A9E08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FDAA-47F4-A8A9-C27D6841C9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Graphs'!$Y$29</c:f>
              <c:strCache>
                <c:ptCount val="1"/>
                <c:pt idx="0">
                  <c:v>15
(5%)</c:v>
                </c:pt>
              </c:strCache>
            </c:strRef>
          </c:cat>
          <c:val>
            <c:numRef>
              <c:f>'PERMANENCY Graphs'!$J$29</c:f>
              <c:numCache>
                <c:formatCode>0</c:formatCode>
                <c:ptCount val="1"/>
                <c:pt idx="0">
                  <c:v>154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Graphs'!$M$29</c15:f>
                <c15:dlblRangeCache>
                  <c:ptCount val="1"/>
                  <c:pt idx="0">
                    <c:v>154
(52%)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FDAA-47F4-A8A9-C27D6841C9D4}"/>
            </c:ext>
          </c:extLst>
        </c:ser>
        <c:ser>
          <c:idx val="1"/>
          <c:order val="1"/>
          <c:tx>
            <c:strRef>
              <c:f>'PERMANENCY Graphs'!$N$22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EA7611C-6604-4418-A30F-6B945FC99CB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FDAA-47F4-A8A9-C27D6841C9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Graphs'!$Y$29</c:f>
              <c:strCache>
                <c:ptCount val="1"/>
                <c:pt idx="0">
                  <c:v>15
(5%)</c:v>
                </c:pt>
              </c:strCache>
            </c:strRef>
          </c:cat>
          <c:val>
            <c:numRef>
              <c:f>'PERMANENCY Graphs'!$N$29</c:f>
              <c:numCache>
                <c:formatCode>0</c:formatCode>
                <c:ptCount val="1"/>
                <c:pt idx="0">
                  <c:v>124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Graphs'!$Q$29</c15:f>
                <c15:dlblRangeCache>
                  <c:ptCount val="1"/>
                  <c:pt idx="0">
                    <c:v>124
(42%)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FDAA-47F4-A8A9-C27D6841C9D4}"/>
            </c:ext>
          </c:extLst>
        </c:ser>
        <c:ser>
          <c:idx val="2"/>
          <c:order val="2"/>
          <c:tx>
            <c:strRef>
              <c:f>'PERMANENCY Graphs'!$R$22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5FB733E-3E59-44EE-92B4-4CCD1E28BEA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FDAA-47F4-A8A9-C27D6841C9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Graphs'!$Y$29</c:f>
              <c:strCache>
                <c:ptCount val="1"/>
                <c:pt idx="0">
                  <c:v>15
(5%)</c:v>
                </c:pt>
              </c:strCache>
            </c:strRef>
          </c:cat>
          <c:val>
            <c:numRef>
              <c:f>'PERMANENCY Graphs'!$R$29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Graphs'!$U$29</c15:f>
                <c15:dlblRangeCache>
                  <c:ptCount val="1"/>
                  <c:pt idx="0">
                    <c:v>2
(1%)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FDAA-47F4-A8A9-C27D6841C9D4}"/>
            </c:ext>
          </c:extLst>
        </c:ser>
        <c:ser>
          <c:idx val="3"/>
          <c:order val="3"/>
          <c:tx>
            <c:strRef>
              <c:f>'PERMANENCY Graphs'!$V$22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640A61D-8E83-49DE-A364-50D787439EF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FDAA-47F4-A8A9-C27D6841C9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Graphs'!$Y$29</c:f>
              <c:strCache>
                <c:ptCount val="1"/>
                <c:pt idx="0">
                  <c:v>15
(5%)</c:v>
                </c:pt>
              </c:strCache>
            </c:strRef>
          </c:cat>
          <c:val>
            <c:numRef>
              <c:f>'PERMANENCY Graphs'!$V$29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Graphs'!$Y$30</c15:f>
                <c15:dlblRangeCache>
                  <c:ptCount val="1"/>
                  <c:pt idx="0">
                    <c:v>11
(6%)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FDAA-47F4-A8A9-C27D6841C9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2384128"/>
        <c:axId val="1382070816"/>
      </c:barChart>
      <c:catAx>
        <c:axId val="1102384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82070816"/>
        <c:crosses val="autoZero"/>
        <c:auto val="1"/>
        <c:lblAlgn val="ctr"/>
        <c:lblOffset val="100"/>
        <c:noMultiLvlLbl val="0"/>
      </c:catAx>
      <c:valAx>
        <c:axId val="138207081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38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414559963312647E-2"/>
          <c:y val="0.15955653932490563"/>
          <c:w val="0.95508733331645446"/>
          <c:h val="0.70882056556699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Graphs'!$J$22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74B18B5-66FF-417B-A7B3-C9E97DA5EBD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AB83-44F6-A322-313802C4AA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Graphs'!$Y$30</c:f>
              <c:strCache>
                <c:ptCount val="1"/>
                <c:pt idx="0">
                  <c:v>11
(6%)</c:v>
                </c:pt>
              </c:strCache>
            </c:strRef>
          </c:cat>
          <c:val>
            <c:numRef>
              <c:f>'PERMANENCY Graphs'!$J$30</c:f>
              <c:numCache>
                <c:formatCode>0</c:formatCode>
                <c:ptCount val="1"/>
                <c:pt idx="0">
                  <c:v>66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Graphs'!$M$30</c15:f>
                <c15:dlblRangeCache>
                  <c:ptCount val="1"/>
                  <c:pt idx="0">
                    <c:v>66
(39%)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AB83-44F6-A322-313802C4AACC}"/>
            </c:ext>
          </c:extLst>
        </c:ser>
        <c:ser>
          <c:idx val="1"/>
          <c:order val="1"/>
          <c:tx>
            <c:strRef>
              <c:f>'PERMANENCY Graphs'!$N$22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6A9EF13-3064-4A71-9383-2C19AD5F97D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AB83-44F6-A322-313802C4AA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Graphs'!$Y$30</c:f>
              <c:strCache>
                <c:ptCount val="1"/>
                <c:pt idx="0">
                  <c:v>11
(6%)</c:v>
                </c:pt>
              </c:strCache>
            </c:strRef>
          </c:cat>
          <c:val>
            <c:numRef>
              <c:f>'PERMANENCY Graphs'!$N$30</c:f>
              <c:numCache>
                <c:formatCode>0</c:formatCode>
                <c:ptCount val="1"/>
                <c:pt idx="0">
                  <c:v>87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Graphs'!$Q$30</c15:f>
                <c15:dlblRangeCache>
                  <c:ptCount val="1"/>
                  <c:pt idx="0">
                    <c:v>87
(51%)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AB83-44F6-A322-313802C4AACC}"/>
            </c:ext>
          </c:extLst>
        </c:ser>
        <c:ser>
          <c:idx val="2"/>
          <c:order val="2"/>
          <c:tx>
            <c:strRef>
              <c:f>'PERMANENCY Graphs'!$R$22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0CEBD18-0F12-45B8-BF19-1055B905087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AB83-44F6-A322-313802C4AA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Graphs'!$Y$30</c:f>
              <c:strCache>
                <c:ptCount val="1"/>
                <c:pt idx="0">
                  <c:v>11
(6%)</c:v>
                </c:pt>
              </c:strCache>
            </c:strRef>
          </c:cat>
          <c:val>
            <c:numRef>
              <c:f>'PERMANENCY Graphs'!$R$30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Graphs'!$U$30</c15:f>
                <c15:dlblRangeCache>
                  <c:ptCount val="1"/>
                  <c:pt idx="0">
                    <c:v>7
(4%)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AB83-44F6-A322-313802C4AACC}"/>
            </c:ext>
          </c:extLst>
        </c:ser>
        <c:ser>
          <c:idx val="3"/>
          <c:order val="3"/>
          <c:tx>
            <c:strRef>
              <c:f>'PERMANENCY Graphs'!$V$22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8B4E640-F7D0-4828-BBB7-712E617A92F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AB83-44F6-A322-313802C4AA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Graphs'!$Y$30</c:f>
              <c:strCache>
                <c:ptCount val="1"/>
                <c:pt idx="0">
                  <c:v>11
(6%)</c:v>
                </c:pt>
              </c:strCache>
            </c:strRef>
          </c:cat>
          <c:val>
            <c:numRef>
              <c:f>'PERMANENCY Graphs'!$V$30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Graphs'!$Y$30</c15:f>
                <c15:dlblRangeCache>
                  <c:ptCount val="1"/>
                  <c:pt idx="0">
                    <c:v>11
(6%)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AB83-44F6-A322-313802C4AA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2384128"/>
        <c:axId val="1382070816"/>
      </c:barChart>
      <c:catAx>
        <c:axId val="1102384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82070816"/>
        <c:crosses val="autoZero"/>
        <c:auto val="1"/>
        <c:lblAlgn val="ctr"/>
        <c:lblOffset val="100"/>
        <c:noMultiLvlLbl val="0"/>
      </c:catAx>
      <c:valAx>
        <c:axId val="138207081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38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'PERMANENCY Graphs'!$J$2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5F7374D-C8D5-4C0A-BBC5-F113EECB043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8EDF-447C-A2F3-FD326AE8B9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Graphs'!$Y$31</c:f>
              <c:strCache>
                <c:ptCount val="1"/>
                <c:pt idx="0">
                  <c:v>519
(6%)</c:v>
                </c:pt>
              </c:strCache>
            </c:strRef>
          </c:cat>
          <c:val>
            <c:numRef>
              <c:f>'PERMANENCY Graphs'!$J$31</c:f>
              <c:numCache>
                <c:formatCode>0</c:formatCode>
                <c:ptCount val="1"/>
                <c:pt idx="0">
                  <c:v>2474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Graphs'!$M$31</c15:f>
                <c15:dlblRangeCache>
                  <c:ptCount val="1"/>
                  <c:pt idx="0">
                    <c:v>2474
(29%)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8EDF-447C-A2F3-FD326AE8B970}"/>
            </c:ext>
          </c:extLst>
        </c:ser>
        <c:ser>
          <c:idx val="1"/>
          <c:order val="1"/>
          <c:tx>
            <c:strRef>
              <c:f>'PERMANENCY Graphs'!$N$2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F36904D-ED19-4DD9-855D-7057AA7E78B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8EDF-447C-A2F3-FD326AE8B9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Graphs'!$Y$31</c:f>
              <c:strCache>
                <c:ptCount val="1"/>
                <c:pt idx="0">
                  <c:v>519
(6%)</c:v>
                </c:pt>
              </c:strCache>
            </c:strRef>
          </c:cat>
          <c:val>
            <c:numRef>
              <c:f>'PERMANENCY Graphs'!$N$31</c:f>
              <c:numCache>
                <c:formatCode>0</c:formatCode>
                <c:ptCount val="1"/>
                <c:pt idx="0">
                  <c:v>4956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Graphs'!$Q$31</c15:f>
                <c15:dlblRangeCache>
                  <c:ptCount val="1"/>
                  <c:pt idx="0">
                    <c:v>4956
(58%)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8EDF-447C-A2F3-FD326AE8B970}"/>
            </c:ext>
          </c:extLst>
        </c:ser>
        <c:ser>
          <c:idx val="2"/>
          <c:order val="2"/>
          <c:tx>
            <c:strRef>
              <c:f>'PERMANENCY Graphs'!$R$2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9A994C0-5D6B-43B7-A7E0-19F61254FC7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8EDF-447C-A2F3-FD326AE8B9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Graphs'!$Y$31</c:f>
              <c:strCache>
                <c:ptCount val="1"/>
                <c:pt idx="0">
                  <c:v>519
(6%)</c:v>
                </c:pt>
              </c:strCache>
            </c:strRef>
          </c:cat>
          <c:val>
            <c:numRef>
              <c:f>'PERMANENCY Graphs'!$R$31</c:f>
              <c:numCache>
                <c:formatCode>General</c:formatCode>
                <c:ptCount val="1"/>
                <c:pt idx="0">
                  <c:v>630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Graphs'!$U$31</c15:f>
                <c15:dlblRangeCache>
                  <c:ptCount val="1"/>
                  <c:pt idx="0">
                    <c:v>630
(7%)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8EDF-447C-A2F3-FD326AE8B970}"/>
            </c:ext>
          </c:extLst>
        </c:ser>
        <c:ser>
          <c:idx val="3"/>
          <c:order val="3"/>
          <c:tx>
            <c:strRef>
              <c:f>'PERMANENCY Graphs'!$V$2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ED50819-E2EB-4E8D-976B-590ABDE1BC8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8EDF-447C-A2F3-FD326AE8B9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Graphs'!$Y$31</c:f>
              <c:strCache>
                <c:ptCount val="1"/>
                <c:pt idx="0">
                  <c:v>519
(6%)</c:v>
                </c:pt>
              </c:strCache>
            </c:strRef>
          </c:cat>
          <c:val>
            <c:numRef>
              <c:f>'PERMANENCY Graphs'!$V$31</c:f>
              <c:numCache>
                <c:formatCode>General</c:formatCode>
                <c:ptCount val="1"/>
                <c:pt idx="0">
                  <c:v>519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Graphs'!$Y$31</c15:f>
                <c15:dlblRangeCache>
                  <c:ptCount val="1"/>
                  <c:pt idx="0">
                    <c:v>519
(6%)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8EDF-447C-A2F3-FD326AE8B9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95255728"/>
        <c:axId val="1046152656"/>
      </c:barChart>
      <c:catAx>
        <c:axId val="1395255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6152656"/>
        <c:crosses val="autoZero"/>
        <c:auto val="1"/>
        <c:lblAlgn val="ctr"/>
        <c:lblOffset val="100"/>
        <c:noMultiLvlLbl val="0"/>
      </c:catAx>
      <c:valAx>
        <c:axId val="104615265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25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'PERMANENCY Graphs'!$AB$2</c:f>
              <c:strCache>
                <c:ptCount val="1"/>
                <c:pt idx="0">
                  <c:v>Adopt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Graphs'!$AA$3:$AA$10</c:f>
              <c:strCache>
                <c:ptCount val="8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</c:strCache>
            </c:strRef>
          </c:cat>
          <c:val>
            <c:numRef>
              <c:f>'PERMANENCY Graphs'!$AB$3:$AB$10</c:f>
              <c:numCache>
                <c:formatCode>0</c:formatCode>
                <c:ptCount val="8"/>
                <c:pt idx="0">
                  <c:v>70</c:v>
                </c:pt>
                <c:pt idx="1">
                  <c:v>87</c:v>
                </c:pt>
                <c:pt idx="2">
                  <c:v>137</c:v>
                </c:pt>
                <c:pt idx="3">
                  <c:v>89</c:v>
                </c:pt>
                <c:pt idx="4">
                  <c:v>312</c:v>
                </c:pt>
                <c:pt idx="5">
                  <c:v>67</c:v>
                </c:pt>
                <c:pt idx="6">
                  <c:v>194</c:v>
                </c:pt>
                <c:pt idx="7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C0-4992-BE03-61EF9C290F9E}"/>
            </c:ext>
          </c:extLst>
        </c:ser>
        <c:ser>
          <c:idx val="1"/>
          <c:order val="1"/>
          <c:tx>
            <c:strRef>
              <c:f>'PERMANENCY Graphs'!$AC$2</c:f>
              <c:strCache>
                <c:ptCount val="1"/>
                <c:pt idx="0">
                  <c:v>Guard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Graphs'!$AA$3:$AA$10</c:f>
              <c:strCache>
                <c:ptCount val="8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</c:strCache>
            </c:strRef>
          </c:cat>
          <c:val>
            <c:numRef>
              <c:f>'PERMANENCY Graphs'!$AC$3:$AC$10</c:f>
              <c:numCache>
                <c:formatCode>0</c:formatCode>
                <c:ptCount val="8"/>
                <c:pt idx="0">
                  <c:v>8</c:v>
                </c:pt>
                <c:pt idx="1">
                  <c:v>0</c:v>
                </c:pt>
                <c:pt idx="2">
                  <c:v>13</c:v>
                </c:pt>
                <c:pt idx="3">
                  <c:v>24</c:v>
                </c:pt>
                <c:pt idx="4">
                  <c:v>57</c:v>
                </c:pt>
                <c:pt idx="5">
                  <c:v>5</c:v>
                </c:pt>
                <c:pt idx="6">
                  <c:v>14</c:v>
                </c:pt>
                <c:pt idx="7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C0-4992-BE03-61EF9C290F9E}"/>
            </c:ext>
          </c:extLst>
        </c:ser>
        <c:ser>
          <c:idx val="2"/>
          <c:order val="2"/>
          <c:tx>
            <c:strRef>
              <c:f>'PERMANENCY Graphs'!$AD$2</c:f>
              <c:strCache>
                <c:ptCount val="1"/>
                <c:pt idx="0">
                  <c:v>Reunif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Graphs'!$AA$3:$AA$10</c:f>
              <c:strCache>
                <c:ptCount val="8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</c:strCache>
            </c:strRef>
          </c:cat>
          <c:val>
            <c:numRef>
              <c:f>'PERMANENCY Graphs'!$AD$3:$AD$10</c:f>
              <c:numCache>
                <c:formatCode>0</c:formatCode>
                <c:ptCount val="8"/>
                <c:pt idx="0">
                  <c:v>270</c:v>
                </c:pt>
                <c:pt idx="1">
                  <c:v>57</c:v>
                </c:pt>
                <c:pt idx="2">
                  <c:v>374</c:v>
                </c:pt>
                <c:pt idx="3">
                  <c:v>184</c:v>
                </c:pt>
                <c:pt idx="4">
                  <c:v>502</c:v>
                </c:pt>
                <c:pt idx="5">
                  <c:v>254</c:v>
                </c:pt>
                <c:pt idx="6">
                  <c:v>295</c:v>
                </c:pt>
                <c:pt idx="7">
                  <c:v>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C0-4992-BE03-61EF9C290F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5326768"/>
        <c:axId val="1459834080"/>
      </c:barChart>
      <c:catAx>
        <c:axId val="110532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9834080"/>
        <c:crosses val="autoZero"/>
        <c:auto val="1"/>
        <c:lblAlgn val="ctr"/>
        <c:lblOffset val="100"/>
        <c:noMultiLvlLbl val="0"/>
      </c:catAx>
      <c:valAx>
        <c:axId val="145983408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532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'PERMANENCY Graphs'!$AB$2</c:f>
              <c:strCache>
                <c:ptCount val="1"/>
                <c:pt idx="0">
                  <c:v>Adopt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Graphs'!$AA$11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'PERMANENCY Graphs'!$AB$11</c:f>
              <c:numCache>
                <c:formatCode>0</c:formatCode>
                <c:ptCount val="1"/>
                <c:pt idx="0">
                  <c:v>4137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34-4158-BF24-B855219A539F}"/>
            </c:ext>
          </c:extLst>
        </c:ser>
        <c:ser>
          <c:idx val="1"/>
          <c:order val="1"/>
          <c:tx>
            <c:strRef>
              <c:f>'PERMANENCY Graphs'!$AC$2</c:f>
              <c:strCache>
                <c:ptCount val="1"/>
                <c:pt idx="0">
                  <c:v>Guard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Graphs'!$AA$11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'PERMANENCY Graphs'!$AC$11</c:f>
              <c:numCache>
                <c:formatCode>0</c:formatCode>
                <c:ptCount val="1"/>
                <c:pt idx="0">
                  <c:v>1053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34-4158-BF24-B855219A539F}"/>
            </c:ext>
          </c:extLst>
        </c:ser>
        <c:ser>
          <c:idx val="2"/>
          <c:order val="2"/>
          <c:tx>
            <c:strRef>
              <c:f>'PERMANENCY Graphs'!$AD$2</c:f>
              <c:strCache>
                <c:ptCount val="1"/>
                <c:pt idx="0">
                  <c:v>Reunif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Graphs'!$AA$11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'PERMANENCY Graphs'!$AD$11</c:f>
              <c:numCache>
                <c:formatCode>0</c:formatCode>
                <c:ptCount val="1"/>
                <c:pt idx="0">
                  <c:v>8579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34-4158-BF24-B855219A53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5326768"/>
        <c:axId val="1459834080"/>
      </c:barChart>
      <c:catAx>
        <c:axId val="110532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9834080"/>
        <c:crosses val="autoZero"/>
        <c:auto val="1"/>
        <c:lblAlgn val="ctr"/>
        <c:lblOffset val="100"/>
        <c:noMultiLvlLbl val="0"/>
      </c:catAx>
      <c:valAx>
        <c:axId val="145983408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532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v>Black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Poverty!$B$5:$B$13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Vermillion</c:v>
                </c:pt>
                <c:pt idx="8">
                  <c:v>Illinois</c:v>
                </c:pt>
              </c:strCache>
            </c:strRef>
          </c:cat>
          <c:val>
            <c:numRef>
              <c:f>Poverty!$C$5:$C$13</c:f>
              <c:numCache>
                <c:formatCode>0%</c:formatCode>
                <c:ptCount val="9"/>
                <c:pt idx="0">
                  <c:v>0.19600000000000001</c:v>
                </c:pt>
                <c:pt idx="1">
                  <c:v>0</c:v>
                </c:pt>
                <c:pt idx="2">
                  <c:v>0.48699999999999999</c:v>
                </c:pt>
                <c:pt idx="3">
                  <c:v>0.26400000000000001</c:v>
                </c:pt>
                <c:pt idx="4">
                  <c:v>0.40300000000000002</c:v>
                </c:pt>
                <c:pt idx="5">
                  <c:v>0.32100000000000001</c:v>
                </c:pt>
                <c:pt idx="6">
                  <c:v>0.58099999999999996</c:v>
                </c:pt>
                <c:pt idx="7">
                  <c:v>0.46400000000000002</c:v>
                </c:pt>
                <c:pt idx="8">
                  <c:v>0.248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E9-4714-B1BB-9CF2643F230F}"/>
            </c:ext>
          </c:extLst>
        </c:ser>
        <c:ser>
          <c:idx val="0"/>
          <c:order val="1"/>
          <c:tx>
            <c:v>White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Poverty!$B$5:$B$13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Vermillion</c:v>
                </c:pt>
                <c:pt idx="8">
                  <c:v>Illinois</c:v>
                </c:pt>
              </c:strCache>
            </c:strRef>
          </c:cat>
          <c:val>
            <c:numRef>
              <c:f>Poverty!$G$5:$G$13</c:f>
              <c:numCache>
                <c:formatCode>0%</c:formatCode>
                <c:ptCount val="9"/>
                <c:pt idx="0">
                  <c:v>0.106</c:v>
                </c:pt>
                <c:pt idx="1">
                  <c:v>0</c:v>
                </c:pt>
                <c:pt idx="2">
                  <c:v>0.109</c:v>
                </c:pt>
                <c:pt idx="3">
                  <c:v>0.13700000000000001</c:v>
                </c:pt>
                <c:pt idx="4">
                  <c:v>0.11</c:v>
                </c:pt>
                <c:pt idx="5">
                  <c:v>0.156</c:v>
                </c:pt>
                <c:pt idx="6">
                  <c:v>8.6999999999999994E-2</c:v>
                </c:pt>
                <c:pt idx="7">
                  <c:v>0.17100000000000001</c:v>
                </c:pt>
                <c:pt idx="8">
                  <c:v>8.5000000000000006E-2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E9-4714-B1BB-9CF2643F230F}"/>
            </c:ext>
          </c:extLst>
        </c:ser>
        <c:ser>
          <c:idx val="2"/>
          <c:order val="2"/>
          <c:tx>
            <c:v>Hispanic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Poverty!$B$5:$B$13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Vermillion</c:v>
                </c:pt>
                <c:pt idx="8">
                  <c:v>Illinois</c:v>
                </c:pt>
              </c:strCache>
            </c:strRef>
          </c:cat>
          <c:val>
            <c:numRef>
              <c:f>Poverty!$F$5:$F$13</c:f>
              <c:numCache>
                <c:formatCode>0%</c:formatCode>
                <c:ptCount val="9"/>
                <c:pt idx="0">
                  <c:v>0.185</c:v>
                </c:pt>
                <c:pt idx="1">
                  <c:v>0</c:v>
                </c:pt>
                <c:pt idx="2">
                  <c:v>0</c:v>
                </c:pt>
                <c:pt idx="3">
                  <c:v>0.214</c:v>
                </c:pt>
                <c:pt idx="4">
                  <c:v>0.20300000000000001</c:v>
                </c:pt>
                <c:pt idx="5">
                  <c:v>0.20300000000000001</c:v>
                </c:pt>
                <c:pt idx="6">
                  <c:v>0.17299999999999999</c:v>
                </c:pt>
                <c:pt idx="7">
                  <c:v>0</c:v>
                </c:pt>
                <c:pt idx="8">
                  <c:v>0.14799999999999999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E9-4714-B1BB-9CF2643F23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32645184"/>
        <c:axId val="587593920"/>
      </c:barChart>
      <c:catAx>
        <c:axId val="53264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593920"/>
        <c:crosses val="autoZero"/>
        <c:auto val="1"/>
        <c:lblAlgn val="ctr"/>
        <c:lblOffset val="100"/>
        <c:noMultiLvlLbl val="0"/>
      </c:catAx>
      <c:valAx>
        <c:axId val="58759392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64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83079281756554E-2"/>
          <c:y val="2.6539452563572062E-2"/>
          <c:w val="0.91971012093834525"/>
          <c:h val="0.8358382357938587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Counties!$A$2</c:f>
              <c:strCache>
                <c:ptCount val="1"/>
                <c:pt idx="0">
                  <c:v>Champaign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DAA97486-1144-4291-93DC-1A18836A9D5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EBBD4D3-15BA-44F2-9162-2AEE54FB182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320E6E4-1151-41BD-893B-4CA6D2939DE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Counties!$B$3:$B$5</c:f>
              <c:numCache>
                <c:formatCode>#,##0.00</c:formatCode>
                <c:ptCount val="3"/>
                <c:pt idx="0">
                  <c:v>2479.232</c:v>
                </c:pt>
                <c:pt idx="1">
                  <c:v>3965.9640000000004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Counties!$E$3:$E$5</c15:f>
                <c15:dlblRangeCache>
                  <c:ptCount val="3"/>
                  <c:pt idx="0">
                    <c:v>2479.232
 (13%)</c:v>
                  </c:pt>
                  <c:pt idx="1">
                    <c:v>3965.964
 (3%)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5412-4337-A2A6-A5DA5D6AED5A}"/>
            </c:ext>
          </c:extLst>
        </c:ser>
        <c:ser>
          <c:idx val="2"/>
          <c:order val="1"/>
          <c:tx>
            <c:strRef>
              <c:f>Counties!$A$6</c:f>
              <c:strCache>
                <c:ptCount val="1"/>
                <c:pt idx="0">
                  <c:v>Coles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48F50F35-493B-4840-A1ED-DFD54005710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8D7DF9E-9C27-4C38-A057-55D419D3989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EED2F80-DE34-4C45-91A4-AA3F14100EE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Counties!$B$7:$B$9</c:f>
              <c:numCache>
                <c:formatCode>#,##0.00</c:formatCode>
                <c:ptCount val="3"/>
                <c:pt idx="0">
                  <c:v>157.30000000000001</c:v>
                </c:pt>
                <c:pt idx="1">
                  <c:v>2584.96</c:v>
                </c:pt>
                <c:pt idx="2">
                  <c:v>145.23599999999999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Counties!$E$7:$E$9</c15:f>
                <c15:dlblRangeCache>
                  <c:ptCount val="3"/>
                  <c:pt idx="0">
                    <c:v>157.3
 (10%)</c:v>
                  </c:pt>
                  <c:pt idx="1">
                    <c:v>2584.96
 (7%)</c:v>
                  </c:pt>
                  <c:pt idx="2">
                    <c:v>145.236
 (15%)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5412-4337-A2A6-A5DA5D6AED5A}"/>
            </c:ext>
          </c:extLst>
        </c:ser>
        <c:ser>
          <c:idx val="3"/>
          <c:order val="2"/>
          <c:tx>
            <c:strRef>
              <c:f>Counties!$A$10</c:f>
              <c:strCache>
                <c:ptCount val="1"/>
                <c:pt idx="0">
                  <c:v>Macon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370B880F-BD52-4CCF-ADA9-6177116C555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A73D2D0-7F8C-42E3-8C36-45FC567395A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F8C26F1-CA75-4179-9152-2D479512897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Counties!$B$11:$B$13</c:f>
              <c:numCache>
                <c:formatCode>#,##0.00</c:formatCode>
                <c:ptCount val="3"/>
                <c:pt idx="0">
                  <c:v>4229.6399999999994</c:v>
                </c:pt>
                <c:pt idx="1">
                  <c:v>4287.1959999999999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Counties!$E$11:$E$13</c15:f>
                <c15:dlblRangeCache>
                  <c:ptCount val="3"/>
                  <c:pt idx="0">
                    <c:v>4229.64
 (36%)</c:v>
                  </c:pt>
                  <c:pt idx="1">
                    <c:v>4287.196
 (7%)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B-5412-4337-A2A6-A5DA5D6AED5A}"/>
            </c:ext>
          </c:extLst>
        </c:ser>
        <c:ser>
          <c:idx val="4"/>
          <c:order val="3"/>
          <c:tx>
            <c:strRef>
              <c:f>Counties!$A$14</c:f>
              <c:strCache>
                <c:ptCount val="1"/>
                <c:pt idx="0">
                  <c:v>McLean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99A13DEF-BD95-4C60-904A-85846765E17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E146763-0547-477B-8790-AD21533F7A2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C4C013B-C831-46DC-AD55-60407A47B85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Counties!$B$15:$B$17</c:f>
              <c:numCache>
                <c:formatCode>#,##0.00</c:formatCode>
                <c:ptCount val="3"/>
                <c:pt idx="0">
                  <c:v>0</c:v>
                </c:pt>
                <c:pt idx="1">
                  <c:v>3406.8599999999997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Counties!$E$15:$E$17</c15:f>
                <c15:dlblRangeCache>
                  <c:ptCount val="3"/>
                  <c:pt idx="0">
                    <c:v>0
 (0%)</c:v>
                  </c:pt>
                  <c:pt idx="1">
                    <c:v>3406.86
 (3%)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F-5412-4337-A2A6-A5DA5D6AED5A}"/>
            </c:ext>
          </c:extLst>
        </c:ser>
        <c:ser>
          <c:idx val="5"/>
          <c:order val="4"/>
          <c:tx>
            <c:strRef>
              <c:f>Counties!$A$18</c:f>
              <c:strCache>
                <c:ptCount val="1"/>
                <c:pt idx="0">
                  <c:v>Peoria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05C6D507-E811-4C8D-BFD8-A23FBBE5C1E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F14CDD2-7FA3-48C3-90C1-55C12026D98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0D364B5-C71E-40D3-9CF9-39D52AB0D04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Counties!$B$19:$B$21</c:f>
              <c:numCache>
                <c:formatCode>#,##0.00</c:formatCode>
                <c:ptCount val="3"/>
                <c:pt idx="0">
                  <c:v>2582.3220000000001</c:v>
                </c:pt>
                <c:pt idx="1">
                  <c:v>4498.2959999999994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Counties!$E$19:$E$21</c15:f>
                <c15:dlblRangeCache>
                  <c:ptCount val="3"/>
                  <c:pt idx="0">
                    <c:v>2582.322
 (13%)</c:v>
                  </c:pt>
                  <c:pt idx="1">
                    <c:v>4498.296
 (4%)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3-5412-4337-A2A6-A5DA5D6AED5A}"/>
            </c:ext>
          </c:extLst>
        </c:ser>
        <c:ser>
          <c:idx val="6"/>
          <c:order val="5"/>
          <c:tx>
            <c:strRef>
              <c:f>Counties!$A$22</c:f>
              <c:strCache>
                <c:ptCount val="1"/>
                <c:pt idx="0">
                  <c:v>Rock Island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C3CFBD56-FCC7-490F-85A4-DF52BBEFF22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813DEF3-FB08-4DA4-A5C1-DEC549EF03C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97F7CD9-8189-4AE5-98DA-86AE43A2261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Counties!$B$23:$B$25</c:f>
              <c:numCache>
                <c:formatCode>#,##0.00</c:formatCode>
                <c:ptCount val="3"/>
                <c:pt idx="0">
                  <c:v>1578.96</c:v>
                </c:pt>
                <c:pt idx="1">
                  <c:v>6540.94</c:v>
                </c:pt>
                <c:pt idx="2">
                  <c:v>625.27800000000002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Counties!$E$23:$E$25</c15:f>
                <c15:dlblRangeCache>
                  <c:ptCount val="3"/>
                  <c:pt idx="0">
                    <c:v>1578.96
 (18%)</c:v>
                  </c:pt>
                  <c:pt idx="1">
                    <c:v>6540.94
 (8%)</c:v>
                  </c:pt>
                  <c:pt idx="2">
                    <c:v>625.278
 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7-5412-4337-A2A6-A5DA5D6AED5A}"/>
            </c:ext>
          </c:extLst>
        </c:ser>
        <c:ser>
          <c:idx val="7"/>
          <c:order val="6"/>
          <c:tx>
            <c:strRef>
              <c:f>Counties!$A$26</c:f>
              <c:strCache>
                <c:ptCount val="1"/>
                <c:pt idx="0">
                  <c:v>Sangamon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A00954B3-CDBA-4A44-BAAC-1958D6E6E33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D1DF1FC-CA39-4393-9929-F507FFE1647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33A79D8-02F4-42A7-83D6-DA51C1F0B76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Counties!$B$27:$B$29</c:f>
              <c:numCache>
                <c:formatCode>#,##0.00</c:formatCode>
                <c:ptCount val="3"/>
                <c:pt idx="0">
                  <c:v>4443.357</c:v>
                </c:pt>
                <c:pt idx="1">
                  <c:v>6923.9880000000003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Counties!$E$27:$E$29</c15:f>
                <c15:dlblRangeCache>
                  <c:ptCount val="3"/>
                  <c:pt idx="0">
                    <c:v>4443.357
 (28%)</c:v>
                  </c:pt>
                  <c:pt idx="1">
                    <c:v>6923.988
 (5%)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B-5412-4337-A2A6-A5DA5D6AED5A}"/>
            </c:ext>
          </c:extLst>
        </c:ser>
        <c:ser>
          <c:idx val="0"/>
          <c:order val="7"/>
          <c:tx>
            <c:strRef>
              <c:f>Counties!$A$30</c:f>
              <c:strCache>
                <c:ptCount val="1"/>
                <c:pt idx="0">
                  <c:v>Vermillion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777499C-958C-4CBA-9974-86954C4F051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8CCEDCC-BFE4-4848-935D-6780676D36F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75531E0-D85F-4F89-AB52-4E19D6D3F02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Counties!$B$31:$B$33</c:f>
              <c:numCache>
                <c:formatCode>#,##0.00</c:formatCode>
                <c:ptCount val="3"/>
                <c:pt idx="0">
                  <c:v>0</c:v>
                </c:pt>
                <c:pt idx="1">
                  <c:v>1693.116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Counties!$E$3:$E$5</c15:f>
                <c15:dlblRangeCache>
                  <c:ptCount val="3"/>
                  <c:pt idx="0">
                    <c:v>2479.232
 (13%)</c:v>
                  </c:pt>
                  <c:pt idx="1">
                    <c:v>3965.964
 (3%)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F-5412-4337-A2A6-A5DA5D6AED5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11919104"/>
        <c:axId val="1356454368"/>
      </c:barChart>
      <c:catAx>
        <c:axId val="13119191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6454368"/>
        <c:crosses val="autoZero"/>
        <c:auto val="1"/>
        <c:lblAlgn val="ctr"/>
        <c:lblOffset val="100"/>
        <c:noMultiLvlLbl val="0"/>
      </c:catAx>
      <c:valAx>
        <c:axId val="1356454368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191910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Counties!$A$2</c:f>
              <c:strCache>
                <c:ptCount val="1"/>
                <c:pt idx="0">
                  <c:v>Champaign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DB99015-FDE5-447A-AFB5-223C9008EC9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E686-4582-BDAE-C8DB1EFE5F5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3748436-4B57-460A-9EF4-39D4145AB39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E686-4582-BDAE-C8DB1EFE5F5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7012896-AD77-477B-A3D1-3698B2935B7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E686-4582-BDAE-C8DB1EFE5F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Counties!$A$3:$A$5</c:f>
              <c:strCache>
                <c:ptCount val="3"/>
                <c:pt idx="0">
                  <c:v>Black</c:v>
                </c:pt>
                <c:pt idx="1">
                  <c:v>White</c:v>
                </c:pt>
                <c:pt idx="2">
                  <c:v>Hispanic</c:v>
                </c:pt>
              </c:strCache>
            </c:strRef>
          </c:cat>
          <c:val>
            <c:numRef>
              <c:f>Counties!$B$3:$B$5</c:f>
              <c:numCache>
                <c:formatCode>#,##0.00</c:formatCode>
                <c:ptCount val="3"/>
                <c:pt idx="0">
                  <c:v>2479.232</c:v>
                </c:pt>
                <c:pt idx="1">
                  <c:v>3965.9640000000004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Counties!$E$3:$E$5</c15:f>
                <c15:dlblRangeCache>
                  <c:ptCount val="3"/>
                  <c:pt idx="0">
                    <c:v>2479.232
 (13%)</c:v>
                  </c:pt>
                  <c:pt idx="1">
                    <c:v>3965.964
 (3%)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E686-4582-BDAE-C8DB1EFE5F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1919104"/>
        <c:axId val="1356454368"/>
      </c:barChart>
      <c:catAx>
        <c:axId val="131191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6454368"/>
        <c:crosses val="autoZero"/>
        <c:auto val="1"/>
        <c:lblAlgn val="ctr"/>
        <c:lblOffset val="100"/>
        <c:noMultiLvlLbl val="0"/>
      </c:catAx>
      <c:valAx>
        <c:axId val="135645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1919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580927384077"/>
          <c:y val="9.5459203681732149E-2"/>
          <c:w val="0.86486351706036746"/>
          <c:h val="0.820492008577669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Counties!$A$2</c:f>
              <c:strCache>
                <c:ptCount val="1"/>
                <c:pt idx="0">
                  <c:v>Champaign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F82A1CA-E161-409F-8270-116BC110440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7443-46CD-B736-5ED52B4C9F0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635EFC0-75C2-46C7-804A-951845EFD28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7443-46CD-B736-5ED52B4C9F0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19D2728-E243-429A-9262-8F5C9AB65D4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7443-46CD-B736-5ED52B4C9F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Counties!$A$23:$A$25</c:f>
              <c:strCache>
                <c:ptCount val="3"/>
                <c:pt idx="0">
                  <c:v>Black</c:v>
                </c:pt>
                <c:pt idx="1">
                  <c:v>White</c:v>
                </c:pt>
                <c:pt idx="2">
                  <c:v>Hispanic</c:v>
                </c:pt>
              </c:strCache>
            </c:strRef>
          </c:cat>
          <c:val>
            <c:numRef>
              <c:f>Counties!$B$11:$B$13</c:f>
              <c:numCache>
                <c:formatCode>#,##0.00</c:formatCode>
                <c:ptCount val="3"/>
                <c:pt idx="0">
                  <c:v>2582.3220000000001</c:v>
                </c:pt>
                <c:pt idx="1">
                  <c:v>4498.2959999999994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Counties!$E$11:$E$13</c15:f>
                <c15:dlblRangeCache>
                  <c:ptCount val="3"/>
                  <c:pt idx="0">
                    <c:v>2582.322
 (13%)</c:v>
                  </c:pt>
                  <c:pt idx="1">
                    <c:v>4498.296
 (4%)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7443-46CD-B736-5ED52B4C9F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1919104"/>
        <c:axId val="1356454368"/>
      </c:barChart>
      <c:catAx>
        <c:axId val="131191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6454368"/>
        <c:crosses val="autoZero"/>
        <c:auto val="1"/>
        <c:lblAlgn val="ctr"/>
        <c:lblOffset val="100"/>
        <c:noMultiLvlLbl val="0"/>
      </c:catAx>
      <c:valAx>
        <c:axId val="135645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1919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580927384077"/>
          <c:y val="9.0160865194796283E-2"/>
          <c:w val="0.86486351706036746"/>
          <c:h val="0.820298514326582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Counties!$A$14</c:f>
              <c:strCache>
                <c:ptCount val="1"/>
                <c:pt idx="0">
                  <c:v>McLean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B5D7D07-7B34-45C6-BF47-997C9631615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DF26-4F12-9917-149B91ADA9A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371EBED-7C68-42F1-AFC7-B1D208C5E35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DF26-4F12-9917-149B91ADA9A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8EDE812-669F-4090-8B76-60AAEE1C525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DF26-4F12-9917-149B91ADA9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Counties!$A$31:$A$33</c:f>
              <c:strCache>
                <c:ptCount val="3"/>
                <c:pt idx="0">
                  <c:v>Black</c:v>
                </c:pt>
                <c:pt idx="1">
                  <c:v>White</c:v>
                </c:pt>
                <c:pt idx="2">
                  <c:v>Hispanic</c:v>
                </c:pt>
              </c:strCache>
            </c:strRef>
          </c:cat>
          <c:val>
            <c:numRef>
              <c:f>Counties!$B$15:$B$17</c:f>
              <c:numCache>
                <c:formatCode>#,##0.00</c:formatCode>
                <c:ptCount val="3"/>
                <c:pt idx="0">
                  <c:v>0</c:v>
                </c:pt>
                <c:pt idx="1">
                  <c:v>3406.8599999999997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Counties!$E$15:$E$17</c15:f>
                <c15:dlblRangeCache>
                  <c:ptCount val="3"/>
                  <c:pt idx="0">
                    <c:v>0
 (0%)</c:v>
                  </c:pt>
                  <c:pt idx="1">
                    <c:v>3406.86
 (3%)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DF26-4F12-9917-149B91ADA9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1919104"/>
        <c:axId val="1356454368"/>
      </c:barChart>
      <c:catAx>
        <c:axId val="131191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6454368"/>
        <c:crosses val="autoZero"/>
        <c:auto val="1"/>
        <c:lblAlgn val="ctr"/>
        <c:lblOffset val="100"/>
        <c:noMultiLvlLbl val="0"/>
      </c:catAx>
      <c:valAx>
        <c:axId val="135645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1919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2008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'AFCARS Reports'!$K$3:$K$8</c:f>
              <c:strCache>
                <c:ptCount val="6"/>
                <c:pt idx="0">
                  <c:v>Reunification</c:v>
                </c:pt>
                <c:pt idx="1">
                  <c:v>Adoption</c:v>
                </c:pt>
                <c:pt idx="2">
                  <c:v>Living w/Relatives</c:v>
                </c:pt>
                <c:pt idx="3">
                  <c:v>Guardianship</c:v>
                </c:pt>
                <c:pt idx="4">
                  <c:v>Emancipation</c:v>
                </c:pt>
                <c:pt idx="5">
                  <c:v>Other</c:v>
                </c:pt>
              </c:strCache>
            </c:strRef>
          </c:cat>
          <c:val>
            <c:numRef>
              <c:f>'AFCARS Reports'!$L$3:$L$8</c:f>
              <c:numCache>
                <c:formatCode>0%</c:formatCode>
                <c:ptCount val="6"/>
                <c:pt idx="0">
                  <c:v>0.52</c:v>
                </c:pt>
                <c:pt idx="1">
                  <c:v>0.19</c:v>
                </c:pt>
                <c:pt idx="2">
                  <c:v>0.08</c:v>
                </c:pt>
                <c:pt idx="3">
                  <c:v>7.0000000000000007E-2</c:v>
                </c:pt>
                <c:pt idx="4">
                  <c:v>0.1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C5-4344-95CC-CA7017A5564C}"/>
            </c:ext>
          </c:extLst>
        </c:ser>
        <c:ser>
          <c:idx val="1"/>
          <c:order val="1"/>
          <c:tx>
            <c:strRef>
              <c:f>'AFCARS Reports'!$M$2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'AFCARS Reports'!$K$3:$K$8</c:f>
              <c:strCache>
                <c:ptCount val="6"/>
                <c:pt idx="0">
                  <c:v>Reunification</c:v>
                </c:pt>
                <c:pt idx="1">
                  <c:v>Adoption</c:v>
                </c:pt>
                <c:pt idx="2">
                  <c:v>Living w/Relatives</c:v>
                </c:pt>
                <c:pt idx="3">
                  <c:v>Guardianship</c:v>
                </c:pt>
                <c:pt idx="4">
                  <c:v>Emancipation</c:v>
                </c:pt>
                <c:pt idx="5">
                  <c:v>Other</c:v>
                </c:pt>
              </c:strCache>
            </c:strRef>
          </c:cat>
          <c:val>
            <c:numRef>
              <c:f>'AFCARS Reports'!$M$3:$M$8</c:f>
              <c:numCache>
                <c:formatCode>0%</c:formatCode>
                <c:ptCount val="6"/>
                <c:pt idx="0">
                  <c:v>0.47</c:v>
                </c:pt>
                <c:pt idx="1">
                  <c:v>0.25</c:v>
                </c:pt>
                <c:pt idx="2">
                  <c:v>0.06</c:v>
                </c:pt>
                <c:pt idx="3">
                  <c:v>0.12</c:v>
                </c:pt>
                <c:pt idx="4">
                  <c:v>0.09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C5-4344-95CC-CA7017A556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9455823"/>
        <c:axId val="839458319"/>
      </c:barChart>
      <c:catAx>
        <c:axId val="83945582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9458319"/>
        <c:crossesAt val="0"/>
        <c:auto val="1"/>
        <c:lblAlgn val="ctr"/>
        <c:lblOffset val="100"/>
        <c:noMultiLvlLbl val="0"/>
      </c:catAx>
      <c:valAx>
        <c:axId val="839458319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9455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580927384077"/>
          <c:y val="9.7713260496342658E-2"/>
          <c:w val="0.86486351706036746"/>
          <c:h val="0.821267761672905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Counties!$A$18</c:f>
              <c:strCache>
                <c:ptCount val="1"/>
                <c:pt idx="0">
                  <c:v>Peoria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3ADB0DA-4453-44F0-9C8C-3D4268AC81F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00C4-49B6-9684-429041B8D30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00207F2-F2B4-4BCA-82D0-46F55D5F64C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00C4-49B6-9684-429041B8D30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999B45A-3BC1-4705-A37F-531A920BE8F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00C4-49B6-9684-429041B8D3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Counties!$A$19:$A$21</c:f>
              <c:strCache>
                <c:ptCount val="3"/>
                <c:pt idx="0">
                  <c:v>Black</c:v>
                </c:pt>
                <c:pt idx="1">
                  <c:v>White</c:v>
                </c:pt>
                <c:pt idx="2">
                  <c:v>Hispanic</c:v>
                </c:pt>
              </c:strCache>
            </c:strRef>
          </c:cat>
          <c:val>
            <c:numRef>
              <c:f>Counties!$B$19:$B$21</c:f>
              <c:numCache>
                <c:formatCode>#,##0.00</c:formatCode>
                <c:ptCount val="3"/>
                <c:pt idx="0">
                  <c:v>2582.3220000000001</c:v>
                </c:pt>
                <c:pt idx="1">
                  <c:v>4498.2959999999994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Counties!$E$19:$E$21</c15:f>
                <c15:dlblRangeCache>
                  <c:ptCount val="3"/>
                  <c:pt idx="0">
                    <c:v>2582.322
 (13%)</c:v>
                  </c:pt>
                  <c:pt idx="1">
                    <c:v>4498.296
 (4%)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00C4-49B6-9684-429041B8D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1919104"/>
        <c:axId val="1356454368"/>
      </c:barChart>
      <c:catAx>
        <c:axId val="131191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6454368"/>
        <c:crosses val="autoZero"/>
        <c:auto val="1"/>
        <c:lblAlgn val="ctr"/>
        <c:lblOffset val="100"/>
        <c:noMultiLvlLbl val="0"/>
      </c:catAx>
      <c:valAx>
        <c:axId val="135645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1919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580927384077"/>
          <c:y val="3.1192218940470327E-2"/>
          <c:w val="0.86486351706036746"/>
          <c:h val="0.883525417860377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Counties!$A$18</c:f>
              <c:strCache>
                <c:ptCount val="1"/>
                <c:pt idx="0">
                  <c:v>Peoria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984FE83-0F8F-4B2A-AF10-8F6DEA7E440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772F-4D7B-9E85-95D33A4FC3F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9DA48C3-A208-4AA9-B34D-7D5CD44FE85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772F-4D7B-9E85-95D33A4FC3F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8DD8B46-1452-41E3-BBB0-1DD56FC814B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772F-4D7B-9E85-95D33A4FC3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Counties!$A$23:$A$25</c:f>
              <c:strCache>
                <c:ptCount val="3"/>
                <c:pt idx="0">
                  <c:v>Black</c:v>
                </c:pt>
                <c:pt idx="1">
                  <c:v>White</c:v>
                </c:pt>
                <c:pt idx="2">
                  <c:v>Hispanic</c:v>
                </c:pt>
              </c:strCache>
            </c:strRef>
          </c:cat>
          <c:val>
            <c:numRef>
              <c:f>Counties!$B$23:$B$25</c:f>
              <c:numCache>
                <c:formatCode>#,##0.00</c:formatCode>
                <c:ptCount val="3"/>
                <c:pt idx="0">
                  <c:v>1578.96</c:v>
                </c:pt>
                <c:pt idx="1">
                  <c:v>6540.94</c:v>
                </c:pt>
                <c:pt idx="2">
                  <c:v>625.27800000000002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Counties!$E$23:$E$25</c15:f>
                <c15:dlblRangeCache>
                  <c:ptCount val="3"/>
                  <c:pt idx="0">
                    <c:v>1578.96
 (18%)</c:v>
                  </c:pt>
                  <c:pt idx="1">
                    <c:v>6540.94
 (8%)</c:v>
                  </c:pt>
                  <c:pt idx="2">
                    <c:v>625.278
 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772F-4D7B-9E85-95D33A4FC3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1919104"/>
        <c:axId val="1356454368"/>
      </c:barChart>
      <c:catAx>
        <c:axId val="131191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6454368"/>
        <c:crosses val="autoZero"/>
        <c:auto val="1"/>
        <c:lblAlgn val="ctr"/>
        <c:lblOffset val="100"/>
        <c:noMultiLvlLbl val="0"/>
      </c:catAx>
      <c:valAx>
        <c:axId val="135645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1919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580927384077"/>
          <c:y val="4.3241063213015629E-2"/>
          <c:w val="0.86486351706036746"/>
          <c:h val="0.867677489601095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Counties!$A$18</c:f>
              <c:strCache>
                <c:ptCount val="1"/>
                <c:pt idx="0">
                  <c:v>Peoria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A62D2E8-7D0B-4B65-9ACE-B80FE47310B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AAE1-4FDB-B88A-89439C14989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6A7CFCD-EA55-4B33-94C2-207909FAD65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AAE1-4FDB-B88A-89439C14989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ACB6272-AE57-46AC-BEE3-512B7A454DF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AAE1-4FDB-B88A-89439C1498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Counties!$A$27:$A$29</c:f>
              <c:strCache>
                <c:ptCount val="3"/>
                <c:pt idx="0">
                  <c:v>Black</c:v>
                </c:pt>
                <c:pt idx="1">
                  <c:v>White</c:v>
                </c:pt>
                <c:pt idx="2">
                  <c:v>Hispanic</c:v>
                </c:pt>
              </c:strCache>
            </c:strRef>
          </c:cat>
          <c:val>
            <c:numRef>
              <c:f>Counties!$B$27:$B$29</c:f>
              <c:numCache>
                <c:formatCode>#,##0.00</c:formatCode>
                <c:ptCount val="3"/>
                <c:pt idx="0">
                  <c:v>4443.357</c:v>
                </c:pt>
                <c:pt idx="1">
                  <c:v>6923.9880000000003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Counties!$E$27:$E$29</c15:f>
                <c15:dlblRangeCache>
                  <c:ptCount val="3"/>
                  <c:pt idx="0">
                    <c:v>4443.357
 (28%)</c:v>
                  </c:pt>
                  <c:pt idx="1">
                    <c:v>6923.988
 (5%)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AAE1-4FDB-B88A-89439C1498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1919104"/>
        <c:axId val="1356454368"/>
      </c:barChart>
      <c:catAx>
        <c:axId val="131191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6454368"/>
        <c:crosses val="autoZero"/>
        <c:auto val="1"/>
        <c:lblAlgn val="ctr"/>
        <c:lblOffset val="100"/>
        <c:noMultiLvlLbl val="0"/>
      </c:catAx>
      <c:valAx>
        <c:axId val="135645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1919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580927384077"/>
          <c:y val="8.6742673875171872E-2"/>
          <c:w val="0.86486351706036746"/>
          <c:h val="0.81944977923831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Counties!$A$18</c:f>
              <c:strCache>
                <c:ptCount val="1"/>
                <c:pt idx="0">
                  <c:v>Peoria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2AC7C6A-9A21-44A1-99FD-AD4004FED6C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1DAB-4027-9896-DC6B0D8B028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5FAE7E8-C8DA-4802-AEB5-76D462C4672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1DAB-4027-9896-DC6B0D8B028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C2C4955-7CFC-4ECB-AF36-A8A031556FE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DAB-4027-9896-DC6B0D8B02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Counties!$A$31:$A$33</c:f>
              <c:strCache>
                <c:ptCount val="3"/>
                <c:pt idx="0">
                  <c:v>Black</c:v>
                </c:pt>
                <c:pt idx="1">
                  <c:v>White</c:v>
                </c:pt>
                <c:pt idx="2">
                  <c:v>Hispanic</c:v>
                </c:pt>
              </c:strCache>
            </c:strRef>
          </c:cat>
          <c:val>
            <c:numRef>
              <c:f>Counties!$B$31:$B$33</c:f>
              <c:numCache>
                <c:formatCode>#,##0.00</c:formatCode>
                <c:ptCount val="3"/>
                <c:pt idx="0">
                  <c:v>0</c:v>
                </c:pt>
                <c:pt idx="1">
                  <c:v>1693.116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Counties!$E$31:$E$33</c15:f>
                <c15:dlblRangeCache>
                  <c:ptCount val="3"/>
                  <c:pt idx="0">
                    <c:v>0
 (0%)</c:v>
                  </c:pt>
                  <c:pt idx="1">
                    <c:v>1693.116
 (4%)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1DAB-4027-9896-DC6B0D8B02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1919104"/>
        <c:axId val="1356454368"/>
      </c:barChart>
      <c:catAx>
        <c:axId val="131191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6454368"/>
        <c:crosses val="autoZero"/>
        <c:auto val="1"/>
        <c:lblAlgn val="ctr"/>
        <c:lblOffset val="100"/>
        <c:noMultiLvlLbl val="0"/>
      </c:catAx>
      <c:valAx>
        <c:axId val="135645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1919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688226833970466E-2"/>
          <c:y val="0.15686858312710808"/>
          <c:w val="0.90980980927773525"/>
          <c:h val="0.663982983709820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'REPORT SOURCE Graphs'!$B$4</c:f>
              <c:strCache>
                <c:ptCount val="1"/>
                <c:pt idx="0">
                  <c:v>Reported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SOURCE Graphs'!$F$5:$F$13</c:f>
              <c:strCache>
                <c:ptCount val="9"/>
                <c:pt idx="0">
                  <c:v>660
 (38%)</c:v>
                </c:pt>
                <c:pt idx="1">
                  <c:v>391
(34%)</c:v>
                </c:pt>
                <c:pt idx="2">
                  <c:v>12
(44%)</c:v>
                </c:pt>
                <c:pt idx="3">
                  <c:v>60
(45%)</c:v>
                </c:pt>
                <c:pt idx="4">
                  <c:v>22
(18%)</c:v>
                </c:pt>
                <c:pt idx="5">
                  <c:v>159
(12%)</c:v>
                </c:pt>
                <c:pt idx="6">
                  <c:v>130
(13%)</c:v>
                </c:pt>
                <c:pt idx="7">
                  <c:v>174
(19%)</c:v>
                </c:pt>
                <c:pt idx="8">
                  <c:v>32
(16%)</c:v>
                </c:pt>
              </c:strCache>
            </c:strRef>
          </c:cat>
          <c:val>
            <c:numRef>
              <c:f>'REPORT SOURCE Graphs'!$B$5:$B$13</c:f>
              <c:numCache>
                <c:formatCode>0</c:formatCode>
                <c:ptCount val="9"/>
                <c:pt idx="0">
                  <c:v>1732</c:v>
                </c:pt>
                <c:pt idx="1">
                  <c:v>1140</c:v>
                </c:pt>
                <c:pt idx="2">
                  <c:v>27</c:v>
                </c:pt>
                <c:pt idx="3">
                  <c:v>132</c:v>
                </c:pt>
                <c:pt idx="4">
                  <c:v>123</c:v>
                </c:pt>
                <c:pt idx="5">
                  <c:v>1288</c:v>
                </c:pt>
                <c:pt idx="6">
                  <c:v>966</c:v>
                </c:pt>
                <c:pt idx="7">
                  <c:v>914</c:v>
                </c:pt>
                <c:pt idx="8">
                  <c:v>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11-47C8-87E0-1C78B50545E0}"/>
            </c:ext>
          </c:extLst>
        </c:ser>
        <c:ser>
          <c:idx val="1"/>
          <c:order val="1"/>
          <c:tx>
            <c:strRef>
              <c:f>'REPORT SOURCE Graphs'!$C$4</c:f>
              <c:strCache>
                <c:ptCount val="1"/>
                <c:pt idx="0">
                  <c:v>Indicated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SOURCE Graphs'!$F$5:$F$13</c:f>
              <c:strCache>
                <c:ptCount val="9"/>
                <c:pt idx="0">
                  <c:v>660
 (38%)</c:v>
                </c:pt>
                <c:pt idx="1">
                  <c:v>391
(34%)</c:v>
                </c:pt>
                <c:pt idx="2">
                  <c:v>12
(44%)</c:v>
                </c:pt>
                <c:pt idx="3">
                  <c:v>60
(45%)</c:v>
                </c:pt>
                <c:pt idx="4">
                  <c:v>22
(18%)</c:v>
                </c:pt>
                <c:pt idx="5">
                  <c:v>159
(12%)</c:v>
                </c:pt>
                <c:pt idx="6">
                  <c:v>130
(13%)</c:v>
                </c:pt>
                <c:pt idx="7">
                  <c:v>174
(19%)</c:v>
                </c:pt>
                <c:pt idx="8">
                  <c:v>32
(16%)</c:v>
                </c:pt>
              </c:strCache>
            </c:strRef>
          </c:cat>
          <c:val>
            <c:numRef>
              <c:f>'REPORT SOURCE Graphs'!$C$5:$C$13</c:f>
              <c:numCache>
                <c:formatCode>0</c:formatCode>
                <c:ptCount val="9"/>
                <c:pt idx="0">
                  <c:v>660</c:v>
                </c:pt>
                <c:pt idx="1">
                  <c:v>391</c:v>
                </c:pt>
                <c:pt idx="2">
                  <c:v>12</c:v>
                </c:pt>
                <c:pt idx="3">
                  <c:v>60</c:v>
                </c:pt>
                <c:pt idx="4">
                  <c:v>22</c:v>
                </c:pt>
                <c:pt idx="5">
                  <c:v>159</c:v>
                </c:pt>
                <c:pt idx="6">
                  <c:v>130</c:v>
                </c:pt>
                <c:pt idx="7">
                  <c:v>174</c:v>
                </c:pt>
                <c:pt idx="8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11-47C8-87E0-1C78B50545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1358848"/>
        <c:axId val="1875752944"/>
      </c:barChart>
      <c:catAx>
        <c:axId val="19213588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5752944"/>
        <c:crosses val="autoZero"/>
        <c:auto val="1"/>
        <c:lblAlgn val="ctr"/>
        <c:lblOffset val="100"/>
        <c:noMultiLvlLbl val="0"/>
      </c:catAx>
      <c:valAx>
        <c:axId val="1875752944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135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360139985732112E-2"/>
          <c:y val="0.15686858312710808"/>
          <c:w val="0.91913789612597363"/>
          <c:h val="0.672668951767799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'REPORT SOURCE Graphs'!$G$4</c:f>
              <c:strCache>
                <c:ptCount val="1"/>
                <c:pt idx="0">
                  <c:v>Reported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SOURCE Graphs'!$K$5:$K$13</c:f>
              <c:strCache>
                <c:ptCount val="9"/>
                <c:pt idx="0">
                  <c:v>226
 (44%)</c:v>
                </c:pt>
                <c:pt idx="1">
                  <c:v>166
(38%)</c:v>
                </c:pt>
                <c:pt idx="2">
                  <c:v>0
(0%)</c:v>
                </c:pt>
                <c:pt idx="3">
                  <c:v>30
(44%)</c:v>
                </c:pt>
                <c:pt idx="4">
                  <c:v>8
(25%)</c:v>
                </c:pt>
                <c:pt idx="5">
                  <c:v>117
(22%)</c:v>
                </c:pt>
                <c:pt idx="6">
                  <c:v>111
(24%)</c:v>
                </c:pt>
                <c:pt idx="7">
                  <c:v>129
(33%)</c:v>
                </c:pt>
                <c:pt idx="8">
                  <c:v>37
(24%)</c:v>
                </c:pt>
              </c:strCache>
            </c:strRef>
          </c:cat>
          <c:val>
            <c:numRef>
              <c:f>'REPORT SOURCE Graphs'!$G$5:$G$13</c:f>
              <c:numCache>
                <c:formatCode>0</c:formatCode>
                <c:ptCount val="9"/>
                <c:pt idx="0">
                  <c:v>512</c:v>
                </c:pt>
                <c:pt idx="1">
                  <c:v>437</c:v>
                </c:pt>
                <c:pt idx="2">
                  <c:v>2</c:v>
                </c:pt>
                <c:pt idx="3">
                  <c:v>68</c:v>
                </c:pt>
                <c:pt idx="4">
                  <c:v>32</c:v>
                </c:pt>
                <c:pt idx="5">
                  <c:v>536</c:v>
                </c:pt>
                <c:pt idx="6">
                  <c:v>455</c:v>
                </c:pt>
                <c:pt idx="7">
                  <c:v>387</c:v>
                </c:pt>
                <c:pt idx="8">
                  <c:v>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8F-4E15-BE68-574670CE6F0E}"/>
            </c:ext>
          </c:extLst>
        </c:ser>
        <c:ser>
          <c:idx val="1"/>
          <c:order val="1"/>
          <c:tx>
            <c:strRef>
              <c:f>'REPORT SOURCE Graphs'!$H$4</c:f>
              <c:strCache>
                <c:ptCount val="1"/>
                <c:pt idx="0">
                  <c:v>Indicated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SOURCE Graphs'!$K$5:$K$13</c:f>
              <c:strCache>
                <c:ptCount val="9"/>
                <c:pt idx="0">
                  <c:v>226
 (44%)</c:v>
                </c:pt>
                <c:pt idx="1">
                  <c:v>166
(38%)</c:v>
                </c:pt>
                <c:pt idx="2">
                  <c:v>0
(0%)</c:v>
                </c:pt>
                <c:pt idx="3">
                  <c:v>30
(44%)</c:v>
                </c:pt>
                <c:pt idx="4">
                  <c:v>8
(25%)</c:v>
                </c:pt>
                <c:pt idx="5">
                  <c:v>117
(22%)</c:v>
                </c:pt>
                <c:pt idx="6">
                  <c:v>111
(24%)</c:v>
                </c:pt>
                <c:pt idx="7">
                  <c:v>129
(33%)</c:v>
                </c:pt>
                <c:pt idx="8">
                  <c:v>37
(24%)</c:v>
                </c:pt>
              </c:strCache>
            </c:strRef>
          </c:cat>
          <c:val>
            <c:numRef>
              <c:f>'REPORT SOURCE Graphs'!$H$5:$H$13</c:f>
              <c:numCache>
                <c:formatCode>0</c:formatCode>
                <c:ptCount val="9"/>
                <c:pt idx="0">
                  <c:v>226</c:v>
                </c:pt>
                <c:pt idx="1">
                  <c:v>166</c:v>
                </c:pt>
                <c:pt idx="2">
                  <c:v>0</c:v>
                </c:pt>
                <c:pt idx="3">
                  <c:v>30</c:v>
                </c:pt>
                <c:pt idx="4">
                  <c:v>8</c:v>
                </c:pt>
                <c:pt idx="5">
                  <c:v>117</c:v>
                </c:pt>
                <c:pt idx="6">
                  <c:v>111</c:v>
                </c:pt>
                <c:pt idx="7">
                  <c:v>129</c:v>
                </c:pt>
                <c:pt idx="8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8F-4E15-BE68-574670CE6F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1358848"/>
        <c:axId val="1875752944"/>
      </c:barChart>
      <c:catAx>
        <c:axId val="1921358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75752944"/>
        <c:crosses val="autoZero"/>
        <c:auto val="1"/>
        <c:lblAlgn val="ctr"/>
        <c:lblOffset val="100"/>
        <c:noMultiLvlLbl val="0"/>
      </c:catAx>
      <c:valAx>
        <c:axId val="1875752944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135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688226833970466E-2"/>
          <c:y val="0.15686858312710808"/>
          <c:w val="0.90980980927773525"/>
          <c:h val="0.672668951767799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'REPORT SOURCE Graphs'!$L$4</c:f>
              <c:strCache>
                <c:ptCount val="1"/>
                <c:pt idx="0">
                  <c:v>Reported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SOURCE Graphs'!$P$5:$P$13</c:f>
              <c:strCache>
                <c:ptCount val="9"/>
                <c:pt idx="0">
                  <c:v>667
 (57%)</c:v>
                </c:pt>
                <c:pt idx="1">
                  <c:v>255
(48%)</c:v>
                </c:pt>
                <c:pt idx="2">
                  <c:v>2
(15%)</c:v>
                </c:pt>
                <c:pt idx="3">
                  <c:v>45
(60%)</c:v>
                </c:pt>
                <c:pt idx="4">
                  <c:v>20
(49%)</c:v>
                </c:pt>
                <c:pt idx="5">
                  <c:v>76
(12%)</c:v>
                </c:pt>
                <c:pt idx="6">
                  <c:v>155
(29%)</c:v>
                </c:pt>
                <c:pt idx="7">
                  <c:v>198
(29%)</c:v>
                </c:pt>
                <c:pt idx="8">
                  <c:v>56
(27%)</c:v>
                </c:pt>
              </c:strCache>
            </c:strRef>
          </c:cat>
          <c:val>
            <c:numRef>
              <c:f>'REPORT SOURCE Graphs'!$L$5:$L$13</c:f>
              <c:numCache>
                <c:formatCode>0</c:formatCode>
                <c:ptCount val="9"/>
                <c:pt idx="0">
                  <c:v>1179</c:v>
                </c:pt>
                <c:pt idx="1">
                  <c:v>527</c:v>
                </c:pt>
                <c:pt idx="2">
                  <c:v>13</c:v>
                </c:pt>
                <c:pt idx="3">
                  <c:v>75</c:v>
                </c:pt>
                <c:pt idx="4">
                  <c:v>41</c:v>
                </c:pt>
                <c:pt idx="5">
                  <c:v>620</c:v>
                </c:pt>
                <c:pt idx="6">
                  <c:v>528</c:v>
                </c:pt>
                <c:pt idx="7">
                  <c:v>693</c:v>
                </c:pt>
                <c:pt idx="8">
                  <c:v>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6F-41B9-A32F-6DED212F8D7B}"/>
            </c:ext>
          </c:extLst>
        </c:ser>
        <c:ser>
          <c:idx val="1"/>
          <c:order val="1"/>
          <c:tx>
            <c:strRef>
              <c:f>'REPORT SOURCE Graphs'!$M$4</c:f>
              <c:strCache>
                <c:ptCount val="1"/>
                <c:pt idx="0">
                  <c:v>Indicated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SOURCE Graphs'!$P$5:$P$13</c:f>
              <c:strCache>
                <c:ptCount val="9"/>
                <c:pt idx="0">
                  <c:v>667
 (57%)</c:v>
                </c:pt>
                <c:pt idx="1">
                  <c:v>255
(48%)</c:v>
                </c:pt>
                <c:pt idx="2">
                  <c:v>2
(15%)</c:v>
                </c:pt>
                <c:pt idx="3">
                  <c:v>45
(60%)</c:v>
                </c:pt>
                <c:pt idx="4">
                  <c:v>20
(49%)</c:v>
                </c:pt>
                <c:pt idx="5">
                  <c:v>76
(12%)</c:v>
                </c:pt>
                <c:pt idx="6">
                  <c:v>155
(29%)</c:v>
                </c:pt>
                <c:pt idx="7">
                  <c:v>198
(29%)</c:v>
                </c:pt>
                <c:pt idx="8">
                  <c:v>56
(27%)</c:v>
                </c:pt>
              </c:strCache>
            </c:strRef>
          </c:cat>
          <c:val>
            <c:numRef>
              <c:f>'REPORT SOURCE Graphs'!$M$5:$M$13</c:f>
              <c:numCache>
                <c:formatCode>0</c:formatCode>
                <c:ptCount val="9"/>
                <c:pt idx="0">
                  <c:v>667</c:v>
                </c:pt>
                <c:pt idx="1">
                  <c:v>255</c:v>
                </c:pt>
                <c:pt idx="2">
                  <c:v>2</c:v>
                </c:pt>
                <c:pt idx="3">
                  <c:v>45</c:v>
                </c:pt>
                <c:pt idx="4">
                  <c:v>20</c:v>
                </c:pt>
                <c:pt idx="5">
                  <c:v>76</c:v>
                </c:pt>
                <c:pt idx="6">
                  <c:v>155</c:v>
                </c:pt>
                <c:pt idx="7">
                  <c:v>198</c:v>
                </c:pt>
                <c:pt idx="8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6F-41B9-A32F-6DED212F8D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21358848"/>
        <c:axId val="1875752944"/>
      </c:barChart>
      <c:catAx>
        <c:axId val="1921358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75752944"/>
        <c:crosses val="autoZero"/>
        <c:auto val="1"/>
        <c:lblAlgn val="ctr"/>
        <c:lblOffset val="100"/>
        <c:noMultiLvlLbl val="0"/>
      </c:catAx>
      <c:valAx>
        <c:axId val="1875752944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135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688226833970466E-2"/>
          <c:y val="0.15686858312710808"/>
          <c:w val="0.90980980927773525"/>
          <c:h val="0.675564274453792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'REPORT SOURCE Graphs'!$Q$4</c:f>
              <c:strCache>
                <c:ptCount val="1"/>
                <c:pt idx="0">
                  <c:v>Reported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SOURCE Graphs'!$U$5:$U$13</c:f>
              <c:strCache>
                <c:ptCount val="9"/>
                <c:pt idx="0">
                  <c:v>372
 (25%)</c:v>
                </c:pt>
                <c:pt idx="1">
                  <c:v>138
(29%)</c:v>
                </c:pt>
                <c:pt idx="2">
                  <c:v>9
(35%)</c:v>
                </c:pt>
                <c:pt idx="3">
                  <c:v>25
(37%)</c:v>
                </c:pt>
                <c:pt idx="4">
                  <c:v>27
(25%)</c:v>
                </c:pt>
                <c:pt idx="5">
                  <c:v>93
(10%)</c:v>
                </c:pt>
                <c:pt idx="6">
                  <c:v>118
(17%)</c:v>
                </c:pt>
                <c:pt idx="7">
                  <c:v>136
(18%)</c:v>
                </c:pt>
                <c:pt idx="8">
                  <c:v>32
(15%)</c:v>
                </c:pt>
              </c:strCache>
            </c:strRef>
          </c:cat>
          <c:val>
            <c:numRef>
              <c:f>'REPORT SOURCE Graphs'!$Q$5:$Q$13</c:f>
              <c:numCache>
                <c:formatCode>0</c:formatCode>
                <c:ptCount val="9"/>
                <c:pt idx="0">
                  <c:v>1512</c:v>
                </c:pt>
                <c:pt idx="1">
                  <c:v>483</c:v>
                </c:pt>
                <c:pt idx="2">
                  <c:v>26</c:v>
                </c:pt>
                <c:pt idx="3">
                  <c:v>67</c:v>
                </c:pt>
                <c:pt idx="4">
                  <c:v>107</c:v>
                </c:pt>
                <c:pt idx="5">
                  <c:v>923</c:v>
                </c:pt>
                <c:pt idx="6">
                  <c:v>698</c:v>
                </c:pt>
                <c:pt idx="7">
                  <c:v>751</c:v>
                </c:pt>
                <c:pt idx="8">
                  <c:v>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9F-4E2C-B489-D5AE8C4807AF}"/>
            </c:ext>
          </c:extLst>
        </c:ser>
        <c:ser>
          <c:idx val="1"/>
          <c:order val="1"/>
          <c:tx>
            <c:strRef>
              <c:f>'REPORT SOURCE Graphs'!$R$4</c:f>
              <c:strCache>
                <c:ptCount val="1"/>
                <c:pt idx="0">
                  <c:v>Indicated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SOURCE Graphs'!$U$5:$U$13</c:f>
              <c:strCache>
                <c:ptCount val="9"/>
                <c:pt idx="0">
                  <c:v>372
 (25%)</c:v>
                </c:pt>
                <c:pt idx="1">
                  <c:v>138
(29%)</c:v>
                </c:pt>
                <c:pt idx="2">
                  <c:v>9
(35%)</c:v>
                </c:pt>
                <c:pt idx="3">
                  <c:v>25
(37%)</c:v>
                </c:pt>
                <c:pt idx="4">
                  <c:v>27
(25%)</c:v>
                </c:pt>
                <c:pt idx="5">
                  <c:v>93
(10%)</c:v>
                </c:pt>
                <c:pt idx="6">
                  <c:v>118
(17%)</c:v>
                </c:pt>
                <c:pt idx="7">
                  <c:v>136
(18%)</c:v>
                </c:pt>
                <c:pt idx="8">
                  <c:v>32
(15%)</c:v>
                </c:pt>
              </c:strCache>
            </c:strRef>
          </c:cat>
          <c:val>
            <c:numRef>
              <c:f>'REPORT SOURCE Graphs'!$R$5:$R$13</c:f>
              <c:numCache>
                <c:formatCode>0</c:formatCode>
                <c:ptCount val="9"/>
                <c:pt idx="0">
                  <c:v>372</c:v>
                </c:pt>
                <c:pt idx="1">
                  <c:v>138</c:v>
                </c:pt>
                <c:pt idx="2">
                  <c:v>9</c:v>
                </c:pt>
                <c:pt idx="3">
                  <c:v>25</c:v>
                </c:pt>
                <c:pt idx="4">
                  <c:v>27</c:v>
                </c:pt>
                <c:pt idx="5">
                  <c:v>93</c:v>
                </c:pt>
                <c:pt idx="6">
                  <c:v>118</c:v>
                </c:pt>
                <c:pt idx="7">
                  <c:v>136</c:v>
                </c:pt>
                <c:pt idx="8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9F-4E2C-B489-D5AE8C4807A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21358848"/>
        <c:axId val="1875752944"/>
      </c:barChart>
      <c:catAx>
        <c:axId val="1921358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75752944"/>
        <c:crosses val="autoZero"/>
        <c:auto val="1"/>
        <c:lblAlgn val="ctr"/>
        <c:lblOffset val="100"/>
        <c:noMultiLvlLbl val="0"/>
      </c:catAx>
      <c:valAx>
        <c:axId val="1875752944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135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688226833970466E-2"/>
          <c:y val="0.15686858312710808"/>
          <c:w val="0.90980980927773525"/>
          <c:h val="0.6697736290818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'REPORT SOURCE Graphs'!$V$4</c:f>
              <c:strCache>
                <c:ptCount val="1"/>
                <c:pt idx="0">
                  <c:v>Reported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SOURCE Graphs'!$Z$5:$Z$13</c:f>
              <c:strCache>
                <c:ptCount val="9"/>
                <c:pt idx="0">
                  <c:v>753
 (44%)</c:v>
                </c:pt>
                <c:pt idx="1">
                  <c:v>894
(39%)</c:v>
                </c:pt>
                <c:pt idx="2">
                  <c:v>47
(37%)</c:v>
                </c:pt>
                <c:pt idx="3">
                  <c:v>109
(52%)</c:v>
                </c:pt>
                <c:pt idx="4">
                  <c:v>13
(14%)</c:v>
                </c:pt>
                <c:pt idx="5">
                  <c:v>173
(15%)</c:v>
                </c:pt>
                <c:pt idx="6">
                  <c:v>374
(29%)</c:v>
                </c:pt>
                <c:pt idx="7">
                  <c:v>236
(24%)</c:v>
                </c:pt>
                <c:pt idx="8">
                  <c:v>64
(21%)</c:v>
                </c:pt>
              </c:strCache>
            </c:strRef>
          </c:cat>
          <c:val>
            <c:numRef>
              <c:f>'REPORT SOURCE Graphs'!$V$5:$V$13</c:f>
              <c:numCache>
                <c:formatCode>0</c:formatCode>
                <c:ptCount val="9"/>
                <c:pt idx="0">
                  <c:v>1693</c:v>
                </c:pt>
                <c:pt idx="1">
                  <c:v>2288</c:v>
                </c:pt>
                <c:pt idx="2">
                  <c:v>127</c:v>
                </c:pt>
                <c:pt idx="3">
                  <c:v>209</c:v>
                </c:pt>
                <c:pt idx="4">
                  <c:v>96</c:v>
                </c:pt>
                <c:pt idx="5">
                  <c:v>1167</c:v>
                </c:pt>
                <c:pt idx="6">
                  <c:v>1297</c:v>
                </c:pt>
                <c:pt idx="7">
                  <c:v>975</c:v>
                </c:pt>
                <c:pt idx="8">
                  <c:v>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97-49EE-8156-C4B2CE9E3E04}"/>
            </c:ext>
          </c:extLst>
        </c:ser>
        <c:ser>
          <c:idx val="1"/>
          <c:order val="1"/>
          <c:tx>
            <c:strRef>
              <c:f>'REPORT SOURCE Graphs'!$W$4</c:f>
              <c:strCache>
                <c:ptCount val="1"/>
                <c:pt idx="0">
                  <c:v>Indicated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SOURCE Graphs'!$Z$5:$Z$13</c:f>
              <c:strCache>
                <c:ptCount val="9"/>
                <c:pt idx="0">
                  <c:v>753
 (44%)</c:v>
                </c:pt>
                <c:pt idx="1">
                  <c:v>894
(39%)</c:v>
                </c:pt>
                <c:pt idx="2">
                  <c:v>47
(37%)</c:v>
                </c:pt>
                <c:pt idx="3">
                  <c:v>109
(52%)</c:v>
                </c:pt>
                <c:pt idx="4">
                  <c:v>13
(14%)</c:v>
                </c:pt>
                <c:pt idx="5">
                  <c:v>173
(15%)</c:v>
                </c:pt>
                <c:pt idx="6">
                  <c:v>374
(29%)</c:v>
                </c:pt>
                <c:pt idx="7">
                  <c:v>236
(24%)</c:v>
                </c:pt>
                <c:pt idx="8">
                  <c:v>64
(21%)</c:v>
                </c:pt>
              </c:strCache>
            </c:strRef>
          </c:cat>
          <c:val>
            <c:numRef>
              <c:f>'REPORT SOURCE Graphs'!$W$5:$W$13</c:f>
              <c:numCache>
                <c:formatCode>0</c:formatCode>
                <c:ptCount val="9"/>
                <c:pt idx="0">
                  <c:v>753</c:v>
                </c:pt>
                <c:pt idx="1">
                  <c:v>894</c:v>
                </c:pt>
                <c:pt idx="2">
                  <c:v>47</c:v>
                </c:pt>
                <c:pt idx="3">
                  <c:v>109</c:v>
                </c:pt>
                <c:pt idx="4">
                  <c:v>13</c:v>
                </c:pt>
                <c:pt idx="5">
                  <c:v>173</c:v>
                </c:pt>
                <c:pt idx="6">
                  <c:v>374</c:v>
                </c:pt>
                <c:pt idx="7">
                  <c:v>236</c:v>
                </c:pt>
                <c:pt idx="8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97-49EE-8156-C4B2CE9E3E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21358848"/>
        <c:axId val="1875752944"/>
      </c:barChart>
      <c:catAx>
        <c:axId val="1921358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75752944"/>
        <c:crosses val="autoZero"/>
        <c:auto val="1"/>
        <c:lblAlgn val="ctr"/>
        <c:lblOffset val="100"/>
        <c:noMultiLvlLbl val="0"/>
      </c:catAx>
      <c:valAx>
        <c:axId val="1875752944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135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688226833970466E-2"/>
          <c:y val="0.15686858312710808"/>
          <c:w val="0.90980980927773525"/>
          <c:h val="0.681354919825779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'REPORT SOURCE Graphs'!$AA$4</c:f>
              <c:strCache>
                <c:ptCount val="1"/>
                <c:pt idx="0">
                  <c:v>Reported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SOURCE Graphs'!$AE$5:$AE$13</c:f>
              <c:strCache>
                <c:ptCount val="9"/>
                <c:pt idx="0">
                  <c:v>712
 (42%)</c:v>
                </c:pt>
                <c:pt idx="1">
                  <c:v>206
(33%)</c:v>
                </c:pt>
                <c:pt idx="2">
                  <c:v>7
(47%)</c:v>
                </c:pt>
                <c:pt idx="3">
                  <c:v>63
(68%)</c:v>
                </c:pt>
                <c:pt idx="4">
                  <c:v>5
(6%)</c:v>
                </c:pt>
                <c:pt idx="5">
                  <c:v>138
(14%)</c:v>
                </c:pt>
                <c:pt idx="6">
                  <c:v>170
(24%)</c:v>
                </c:pt>
                <c:pt idx="7">
                  <c:v>184
(24%)</c:v>
                </c:pt>
                <c:pt idx="8">
                  <c:v>70
(28%)</c:v>
                </c:pt>
              </c:strCache>
            </c:strRef>
          </c:cat>
          <c:val>
            <c:numRef>
              <c:f>'REPORT SOURCE Graphs'!$AA$5:$AA$13</c:f>
              <c:numCache>
                <c:formatCode>0</c:formatCode>
                <c:ptCount val="9"/>
                <c:pt idx="0">
                  <c:v>1693</c:v>
                </c:pt>
                <c:pt idx="1">
                  <c:v>633</c:v>
                </c:pt>
                <c:pt idx="2">
                  <c:v>15</c:v>
                </c:pt>
                <c:pt idx="3">
                  <c:v>92</c:v>
                </c:pt>
                <c:pt idx="4">
                  <c:v>78</c:v>
                </c:pt>
                <c:pt idx="5">
                  <c:v>974</c:v>
                </c:pt>
                <c:pt idx="6">
                  <c:v>715</c:v>
                </c:pt>
                <c:pt idx="7">
                  <c:v>774</c:v>
                </c:pt>
                <c:pt idx="8">
                  <c:v>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6B-4187-93F9-A78E20BCFE0A}"/>
            </c:ext>
          </c:extLst>
        </c:ser>
        <c:ser>
          <c:idx val="1"/>
          <c:order val="1"/>
          <c:tx>
            <c:strRef>
              <c:f>'REPORT SOURCE Graphs'!$AB$4</c:f>
              <c:strCache>
                <c:ptCount val="1"/>
                <c:pt idx="0">
                  <c:v>Indicated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SOURCE Graphs'!$AE$5:$AE$13</c:f>
              <c:strCache>
                <c:ptCount val="9"/>
                <c:pt idx="0">
                  <c:v>712
 (42%)</c:v>
                </c:pt>
                <c:pt idx="1">
                  <c:v>206
(33%)</c:v>
                </c:pt>
                <c:pt idx="2">
                  <c:v>7
(47%)</c:v>
                </c:pt>
                <c:pt idx="3">
                  <c:v>63
(68%)</c:v>
                </c:pt>
                <c:pt idx="4">
                  <c:v>5
(6%)</c:v>
                </c:pt>
                <c:pt idx="5">
                  <c:v>138
(14%)</c:v>
                </c:pt>
                <c:pt idx="6">
                  <c:v>170
(24%)</c:v>
                </c:pt>
                <c:pt idx="7">
                  <c:v>184
(24%)</c:v>
                </c:pt>
                <c:pt idx="8">
                  <c:v>70
(28%)</c:v>
                </c:pt>
              </c:strCache>
            </c:strRef>
          </c:cat>
          <c:val>
            <c:numRef>
              <c:f>'REPORT SOURCE Graphs'!$AB$5:$AB$13</c:f>
              <c:numCache>
                <c:formatCode>0</c:formatCode>
                <c:ptCount val="9"/>
                <c:pt idx="0">
                  <c:v>712</c:v>
                </c:pt>
                <c:pt idx="1">
                  <c:v>206</c:v>
                </c:pt>
                <c:pt idx="2">
                  <c:v>7</c:v>
                </c:pt>
                <c:pt idx="3">
                  <c:v>63</c:v>
                </c:pt>
                <c:pt idx="4">
                  <c:v>5</c:v>
                </c:pt>
                <c:pt idx="5">
                  <c:v>138</c:v>
                </c:pt>
                <c:pt idx="6">
                  <c:v>170</c:v>
                </c:pt>
                <c:pt idx="7">
                  <c:v>184</c:v>
                </c:pt>
                <c:pt idx="8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6B-4187-93F9-A78E20BCFE0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21358848"/>
        <c:axId val="1875752944"/>
      </c:barChart>
      <c:catAx>
        <c:axId val="1921358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75752944"/>
        <c:crosses val="autoZero"/>
        <c:auto val="1"/>
        <c:lblAlgn val="ctr"/>
        <c:lblOffset val="100"/>
        <c:noMultiLvlLbl val="0"/>
      </c:catAx>
      <c:valAx>
        <c:axId val="1875752944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135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Child Pop (use this)'!$A$4:$A$11</c:f>
              <c:strCache>
                <c:ptCount val="8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Vermillion</c:v>
                </c:pt>
              </c:strCache>
            </c:strRef>
          </c:cat>
          <c:val>
            <c:numRef>
              <c:f>'Total Child Pop (use this)'!$B$4:$B$11</c:f>
              <c:numCache>
                <c:formatCode>#,##0</c:formatCode>
                <c:ptCount val="8"/>
                <c:pt idx="0">
                  <c:v>39048</c:v>
                </c:pt>
                <c:pt idx="1">
                  <c:v>8618</c:v>
                </c:pt>
                <c:pt idx="2">
                  <c:v>23437</c:v>
                </c:pt>
                <c:pt idx="3">
                  <c:v>36957</c:v>
                </c:pt>
                <c:pt idx="4">
                  <c:v>43534</c:v>
                </c:pt>
                <c:pt idx="5">
                  <c:v>32523</c:v>
                </c:pt>
                <c:pt idx="6">
                  <c:v>43733</c:v>
                </c:pt>
                <c:pt idx="7">
                  <c:v>17575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B1-4489-B69E-36BA4946A64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54618559"/>
        <c:axId val="854620671"/>
      </c:barChart>
      <c:catAx>
        <c:axId val="854618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4620671"/>
        <c:crosses val="autoZero"/>
        <c:auto val="1"/>
        <c:lblAlgn val="ctr"/>
        <c:lblOffset val="100"/>
        <c:noMultiLvlLbl val="0"/>
      </c:catAx>
      <c:valAx>
        <c:axId val="854620671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46185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2700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688226833970466E-2"/>
          <c:y val="0.15686858312710808"/>
          <c:w val="0.90980980927773525"/>
          <c:h val="0.672668951767799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'REPORT SOURCE Graphs'!$AF$4</c:f>
              <c:strCache>
                <c:ptCount val="1"/>
                <c:pt idx="0">
                  <c:v>Reported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SOURCE Graphs'!$AJ$5:$AJ$13</c:f>
              <c:strCache>
                <c:ptCount val="9"/>
                <c:pt idx="0">
                  <c:v>854
 (46%)</c:v>
                </c:pt>
                <c:pt idx="1">
                  <c:v>540
(34%)</c:v>
                </c:pt>
                <c:pt idx="2">
                  <c:v>22
(35%)</c:v>
                </c:pt>
                <c:pt idx="3">
                  <c:v>79
(34%)</c:v>
                </c:pt>
                <c:pt idx="4">
                  <c:v>31
(26%)</c:v>
                </c:pt>
                <c:pt idx="5">
                  <c:v>249
(17%)</c:v>
                </c:pt>
                <c:pt idx="6">
                  <c:v>325
(21%)</c:v>
                </c:pt>
                <c:pt idx="7">
                  <c:v>281
(22%)</c:v>
                </c:pt>
                <c:pt idx="8">
                  <c:v>78
(16%)</c:v>
                </c:pt>
              </c:strCache>
            </c:strRef>
          </c:cat>
          <c:val>
            <c:numRef>
              <c:f>'REPORT SOURCE Graphs'!$AF$5:$AF$13</c:f>
              <c:numCache>
                <c:formatCode>0</c:formatCode>
                <c:ptCount val="9"/>
                <c:pt idx="0">
                  <c:v>1874</c:v>
                </c:pt>
                <c:pt idx="1">
                  <c:v>1609</c:v>
                </c:pt>
                <c:pt idx="2">
                  <c:v>62</c:v>
                </c:pt>
                <c:pt idx="3">
                  <c:v>230</c:v>
                </c:pt>
                <c:pt idx="4">
                  <c:v>118</c:v>
                </c:pt>
                <c:pt idx="5">
                  <c:v>1488</c:v>
                </c:pt>
                <c:pt idx="6">
                  <c:v>1583</c:v>
                </c:pt>
                <c:pt idx="7">
                  <c:v>1293</c:v>
                </c:pt>
                <c:pt idx="8">
                  <c:v>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D2-4064-BC13-A61375CEB0FB}"/>
            </c:ext>
          </c:extLst>
        </c:ser>
        <c:ser>
          <c:idx val="1"/>
          <c:order val="1"/>
          <c:tx>
            <c:strRef>
              <c:f>'REPORT SOURCE Graphs'!$AG$4</c:f>
              <c:strCache>
                <c:ptCount val="1"/>
                <c:pt idx="0">
                  <c:v>Indicated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SOURCE Graphs'!$AJ$5:$AJ$13</c:f>
              <c:strCache>
                <c:ptCount val="9"/>
                <c:pt idx="0">
                  <c:v>854
 (46%)</c:v>
                </c:pt>
                <c:pt idx="1">
                  <c:v>540
(34%)</c:v>
                </c:pt>
                <c:pt idx="2">
                  <c:v>22
(35%)</c:v>
                </c:pt>
                <c:pt idx="3">
                  <c:v>79
(34%)</c:v>
                </c:pt>
                <c:pt idx="4">
                  <c:v>31
(26%)</c:v>
                </c:pt>
                <c:pt idx="5">
                  <c:v>249
(17%)</c:v>
                </c:pt>
                <c:pt idx="6">
                  <c:v>325
(21%)</c:v>
                </c:pt>
                <c:pt idx="7">
                  <c:v>281
(22%)</c:v>
                </c:pt>
                <c:pt idx="8">
                  <c:v>78
(16%)</c:v>
                </c:pt>
              </c:strCache>
            </c:strRef>
          </c:cat>
          <c:val>
            <c:numRef>
              <c:f>'REPORT SOURCE Graphs'!$AG$5:$AG$13</c:f>
              <c:numCache>
                <c:formatCode>0</c:formatCode>
                <c:ptCount val="9"/>
                <c:pt idx="0">
                  <c:v>854</c:v>
                </c:pt>
                <c:pt idx="1">
                  <c:v>540</c:v>
                </c:pt>
                <c:pt idx="2">
                  <c:v>22</c:v>
                </c:pt>
                <c:pt idx="3">
                  <c:v>79</c:v>
                </c:pt>
                <c:pt idx="4">
                  <c:v>31</c:v>
                </c:pt>
                <c:pt idx="5">
                  <c:v>249</c:v>
                </c:pt>
                <c:pt idx="6">
                  <c:v>325</c:v>
                </c:pt>
                <c:pt idx="7">
                  <c:v>281</c:v>
                </c:pt>
                <c:pt idx="8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D2-4064-BC13-A61375CEB0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21358848"/>
        <c:axId val="1875752944"/>
      </c:barChart>
      <c:catAx>
        <c:axId val="1921358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75752944"/>
        <c:crosses val="autoZero"/>
        <c:auto val="1"/>
        <c:lblAlgn val="ctr"/>
        <c:lblOffset val="100"/>
        <c:noMultiLvlLbl val="0"/>
      </c:catAx>
      <c:valAx>
        <c:axId val="1875752944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135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360139985732112E-2"/>
          <c:y val="0.15686858312710808"/>
          <c:w val="0.91913789612597363"/>
          <c:h val="0.67845959713978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'REPORT SOURCE Graphs'!$AK$4</c:f>
              <c:strCache>
                <c:ptCount val="1"/>
                <c:pt idx="0">
                  <c:v>Reported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SOURCE Graphs'!$AO$5:$AO$13</c:f>
              <c:strCache>
                <c:ptCount val="9"/>
                <c:pt idx="0">
                  <c:v>432
 (53%)</c:v>
                </c:pt>
                <c:pt idx="1">
                  <c:v>148
(48%)</c:v>
                </c:pt>
                <c:pt idx="2">
                  <c:v>0
(0%)</c:v>
                </c:pt>
                <c:pt idx="3">
                  <c:v>41
(51%)</c:v>
                </c:pt>
                <c:pt idx="4">
                  <c:v>10
(45%)</c:v>
                </c:pt>
                <c:pt idx="5">
                  <c:v>102
(17%)</c:v>
                </c:pt>
                <c:pt idx="6">
                  <c:v>66
(28%)</c:v>
                </c:pt>
                <c:pt idx="7">
                  <c:v>108
(21%)</c:v>
                </c:pt>
                <c:pt idx="8">
                  <c:v>63
(25%)</c:v>
                </c:pt>
              </c:strCache>
            </c:strRef>
          </c:cat>
          <c:val>
            <c:numRef>
              <c:f>'REPORT SOURCE Graphs'!$AK$5:$AK$13</c:f>
              <c:numCache>
                <c:formatCode>0</c:formatCode>
                <c:ptCount val="9"/>
                <c:pt idx="0">
                  <c:v>816</c:v>
                </c:pt>
                <c:pt idx="1">
                  <c:v>306</c:v>
                </c:pt>
                <c:pt idx="2">
                  <c:v>13</c:v>
                </c:pt>
                <c:pt idx="3">
                  <c:v>81</c:v>
                </c:pt>
                <c:pt idx="4">
                  <c:v>22</c:v>
                </c:pt>
                <c:pt idx="5">
                  <c:v>609</c:v>
                </c:pt>
                <c:pt idx="6">
                  <c:v>239</c:v>
                </c:pt>
                <c:pt idx="7">
                  <c:v>522</c:v>
                </c:pt>
                <c:pt idx="8">
                  <c:v>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AB-4662-985E-0E0E99D91955}"/>
            </c:ext>
          </c:extLst>
        </c:ser>
        <c:ser>
          <c:idx val="1"/>
          <c:order val="1"/>
          <c:tx>
            <c:strRef>
              <c:f>'REPORT SOURCE Graphs'!$AL$4</c:f>
              <c:strCache>
                <c:ptCount val="1"/>
                <c:pt idx="0">
                  <c:v>Indicated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SOURCE Graphs'!$AO$5:$AO$13</c:f>
              <c:strCache>
                <c:ptCount val="9"/>
                <c:pt idx="0">
                  <c:v>432
 (53%)</c:v>
                </c:pt>
                <c:pt idx="1">
                  <c:v>148
(48%)</c:v>
                </c:pt>
                <c:pt idx="2">
                  <c:v>0
(0%)</c:v>
                </c:pt>
                <c:pt idx="3">
                  <c:v>41
(51%)</c:v>
                </c:pt>
                <c:pt idx="4">
                  <c:v>10
(45%)</c:v>
                </c:pt>
                <c:pt idx="5">
                  <c:v>102
(17%)</c:v>
                </c:pt>
                <c:pt idx="6">
                  <c:v>66
(28%)</c:v>
                </c:pt>
                <c:pt idx="7">
                  <c:v>108
(21%)</c:v>
                </c:pt>
                <c:pt idx="8">
                  <c:v>63
(25%)</c:v>
                </c:pt>
              </c:strCache>
            </c:strRef>
          </c:cat>
          <c:val>
            <c:numRef>
              <c:f>'REPORT SOURCE Graphs'!$AL$5:$AL$13</c:f>
              <c:numCache>
                <c:formatCode>0</c:formatCode>
                <c:ptCount val="9"/>
                <c:pt idx="0">
                  <c:v>432</c:v>
                </c:pt>
                <c:pt idx="1">
                  <c:v>148</c:v>
                </c:pt>
                <c:pt idx="2">
                  <c:v>0</c:v>
                </c:pt>
                <c:pt idx="3">
                  <c:v>41</c:v>
                </c:pt>
                <c:pt idx="4">
                  <c:v>10</c:v>
                </c:pt>
                <c:pt idx="5">
                  <c:v>102</c:v>
                </c:pt>
                <c:pt idx="6">
                  <c:v>66</c:v>
                </c:pt>
                <c:pt idx="7">
                  <c:v>108</c:v>
                </c:pt>
                <c:pt idx="8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AB-4662-985E-0E0E99D919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21358848"/>
        <c:axId val="1875752944"/>
      </c:barChart>
      <c:catAx>
        <c:axId val="1921358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75752944"/>
        <c:crosses val="autoZero"/>
        <c:auto val="1"/>
        <c:lblAlgn val="ctr"/>
        <c:lblOffset val="100"/>
        <c:noMultiLvlLbl val="0"/>
      </c:catAx>
      <c:valAx>
        <c:axId val="1875752944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135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016313682208806E-2"/>
          <c:y val="0.15686858312710808"/>
          <c:w val="0.90048172242949698"/>
          <c:h val="0.692936210569751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'REPORT SOURCE Graphs'!$AP$4</c:f>
              <c:strCache>
                <c:ptCount val="1"/>
                <c:pt idx="0">
                  <c:v>Reported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SOURCE Graphs'!$AT$5:$AT$13</c:f>
              <c:strCache>
                <c:ptCount val="9"/>
                <c:pt idx="0">
                  <c:v>27351
 (40%)</c:v>
                </c:pt>
                <c:pt idx="1">
                  <c:v>12994
(33%)</c:v>
                </c:pt>
                <c:pt idx="2">
                  <c:v>657
(36%)</c:v>
                </c:pt>
                <c:pt idx="3">
                  <c:v>1674
(45%)</c:v>
                </c:pt>
                <c:pt idx="4">
                  <c:v>642
(17%)</c:v>
                </c:pt>
                <c:pt idx="5">
                  <c:v>8548
(13%)</c:v>
                </c:pt>
                <c:pt idx="6">
                  <c:v>7557
(21%)</c:v>
                </c:pt>
                <c:pt idx="7">
                  <c:v>10744
(21%)</c:v>
                </c:pt>
                <c:pt idx="8">
                  <c:v>7249
(15%)</c:v>
                </c:pt>
              </c:strCache>
            </c:strRef>
          </c:cat>
          <c:val>
            <c:numRef>
              <c:f>'REPORT SOURCE Graphs'!$AP$5:$AP$13</c:f>
              <c:numCache>
                <c:formatCode>0</c:formatCode>
                <c:ptCount val="9"/>
                <c:pt idx="0">
                  <c:v>68743</c:v>
                </c:pt>
                <c:pt idx="1">
                  <c:v>39638</c:v>
                </c:pt>
                <c:pt idx="2">
                  <c:v>1809</c:v>
                </c:pt>
                <c:pt idx="3">
                  <c:v>3714</c:v>
                </c:pt>
                <c:pt idx="4">
                  <c:v>3695</c:v>
                </c:pt>
                <c:pt idx="5">
                  <c:v>67493</c:v>
                </c:pt>
                <c:pt idx="6">
                  <c:v>35440</c:v>
                </c:pt>
                <c:pt idx="7">
                  <c:v>50642</c:v>
                </c:pt>
                <c:pt idx="8">
                  <c:v>48000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43-41AC-A7CF-0CCAC4191A33}"/>
            </c:ext>
          </c:extLst>
        </c:ser>
        <c:ser>
          <c:idx val="1"/>
          <c:order val="1"/>
          <c:tx>
            <c:strRef>
              <c:f>'REPORT SOURCE Graphs'!$AQ$4</c:f>
              <c:strCache>
                <c:ptCount val="1"/>
                <c:pt idx="0">
                  <c:v>Indicated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SOURCE Graphs'!$AT$5:$AT$13</c:f>
              <c:strCache>
                <c:ptCount val="9"/>
                <c:pt idx="0">
                  <c:v>27351
 (40%)</c:v>
                </c:pt>
                <c:pt idx="1">
                  <c:v>12994
(33%)</c:v>
                </c:pt>
                <c:pt idx="2">
                  <c:v>657
(36%)</c:v>
                </c:pt>
                <c:pt idx="3">
                  <c:v>1674
(45%)</c:v>
                </c:pt>
                <c:pt idx="4">
                  <c:v>642
(17%)</c:v>
                </c:pt>
                <c:pt idx="5">
                  <c:v>8548
(13%)</c:v>
                </c:pt>
                <c:pt idx="6">
                  <c:v>7557
(21%)</c:v>
                </c:pt>
                <c:pt idx="7">
                  <c:v>10744
(21%)</c:v>
                </c:pt>
                <c:pt idx="8">
                  <c:v>7249
(15%)</c:v>
                </c:pt>
              </c:strCache>
            </c:strRef>
          </c:cat>
          <c:val>
            <c:numRef>
              <c:f>'REPORT SOURCE Graphs'!$AQ$5:$AQ$13</c:f>
              <c:numCache>
                <c:formatCode>0</c:formatCode>
                <c:ptCount val="9"/>
                <c:pt idx="0">
                  <c:v>27351</c:v>
                </c:pt>
                <c:pt idx="1">
                  <c:v>12994</c:v>
                </c:pt>
                <c:pt idx="2">
                  <c:v>657</c:v>
                </c:pt>
                <c:pt idx="3">
                  <c:v>1674</c:v>
                </c:pt>
                <c:pt idx="4">
                  <c:v>642</c:v>
                </c:pt>
                <c:pt idx="5">
                  <c:v>8548</c:v>
                </c:pt>
                <c:pt idx="6">
                  <c:v>7557</c:v>
                </c:pt>
                <c:pt idx="7">
                  <c:v>10744</c:v>
                </c:pt>
                <c:pt idx="8">
                  <c:v>7249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43-41AC-A7CF-0CCAC4191A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21358848"/>
        <c:axId val="1875752944"/>
      </c:barChart>
      <c:catAx>
        <c:axId val="1921358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75752944"/>
        <c:crosses val="autoZero"/>
        <c:auto val="1"/>
        <c:lblAlgn val="ctr"/>
        <c:lblOffset val="100"/>
        <c:noMultiLvlLbl val="0"/>
      </c:catAx>
      <c:valAx>
        <c:axId val="1875752944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135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aseline="0" dirty="0"/>
              <a:t>Ratio of Reports Indicated by Reporter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Lit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Lit>
            </c:plus>
            <c:minus>
              <c:numLit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Lit>
              <c:ptCount val="9"/>
              <c:pt idx="0">
                <c:v>Law Enforcement</c:v>
              </c:pt>
              <c:pt idx="1">
                <c:v>Medical Reporter</c:v>
              </c:pt>
              <c:pt idx="2">
                <c:v>Court Personnel</c:v>
              </c:pt>
              <c:pt idx="3">
                <c:v>DCFS</c:v>
              </c:pt>
              <c:pt idx="4">
                <c:v>Licensed Care Provider</c:v>
              </c:pt>
              <c:pt idx="5">
                <c:v>School Reporter</c:v>
              </c:pt>
              <c:pt idx="6">
                <c:v>Social Service Reporter</c:v>
              </c:pt>
              <c:pt idx="7">
                <c:v>Family</c:v>
              </c:pt>
              <c:pt idx="8">
                <c:v>Non-mandated</c:v>
              </c:pt>
            </c:strLit>
          </c:cat>
          <c:val>
            <c:numLit>
              <c:formatCode>0.00</c:formatCode>
              <c:ptCount val="9"/>
              <c:pt idx="0">
                <c:v>0.4740099745555556</c:v>
              </c:pt>
              <c:pt idx="1">
                <c:v>0.36723396677777781</c:v>
              </c:pt>
              <c:pt idx="2">
                <c:v>0.33197520242857148</c:v>
              </c:pt>
              <c:pt idx="3">
                <c:v>0.51960307733333333</c:v>
              </c:pt>
              <c:pt idx="4">
                <c:v>0.147891725</c:v>
              </c:pt>
              <c:pt idx="5">
                <c:v>0.16094656066666671</c:v>
              </c:pt>
              <c:pt idx="6">
                <c:v>0.2432905773333334</c:v>
              </c:pt>
              <c:pt idx="7">
                <c:v>0.243810569</c:v>
              </c:pt>
              <c:pt idx="8">
                <c:v>0.2137161852222218</c:v>
              </c:pt>
            </c:numLit>
          </c:val>
          <c:extLst>
            <c:ext xmlns:c16="http://schemas.microsoft.com/office/drawing/2014/chart" uri="{C3380CC4-5D6E-409C-BE32-E72D297353CC}">
              <c16:uniqueId val="{00000000-89A0-E640-9B9C-A3CE7270DC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88400416"/>
        <c:axId val="585612464"/>
      </c:barChart>
      <c:catAx>
        <c:axId val="58840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612464"/>
        <c:crosses val="autoZero"/>
        <c:auto val="1"/>
        <c:lblAlgn val="ctr"/>
        <c:lblOffset val="100"/>
        <c:noMultiLvlLbl val="0"/>
      </c:catAx>
      <c:valAx>
        <c:axId val="585612464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40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04793254269449E-2"/>
          <c:y val="8.3397720174669523E-2"/>
          <c:w val="0.95349161725796794"/>
          <c:h val="0.7749453272503997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'FINDING Graphs'!$AP$2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603339C-C26C-4489-8E20-B62D4317435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D0BC-4622-B88F-77D3C96F92B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B14372A-7681-4ED0-9F56-756DBCE5D2F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D0BC-4622-B88F-77D3C96F92B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F047E6F-88C5-4E10-9062-913972C07C5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D0BC-4622-B88F-77D3C96F92B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4494361-5E6F-459E-AD49-9FA7C50BEEC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D0BC-4622-B88F-77D3C96F92B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98CD230-8EA2-4220-968F-E287AA0A445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D0BC-4622-B88F-77D3C96F92B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DB89300-87F4-48F8-BED8-F96466D938D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D0BC-4622-B88F-77D3C96F92B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FE4E000-A435-4461-8FA5-E0326355715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D0BC-4622-B88F-77D3C96F92B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760B5B1D-3464-4BDC-AFA1-AF1B4353810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D0BC-4622-B88F-77D3C96F92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Graphs'!$AS$3:$AS$11</c:f>
              <c:strCache>
                <c:ptCount val="9"/>
                <c:pt idx="0">
                  <c:v>3855
 (48%)</c:v>
                </c:pt>
                <c:pt idx="1">
                  <c:v>507
(14%)</c:v>
                </c:pt>
                <c:pt idx="2">
                  <c:v>2458
(43%)</c:v>
                </c:pt>
                <c:pt idx="3">
                  <c:v>2348
(38%)</c:v>
                </c:pt>
                <c:pt idx="4">
                  <c:v>4749
(53%)</c:v>
                </c:pt>
                <c:pt idx="5">
                  <c:v>2707
(32%)</c:v>
                </c:pt>
                <c:pt idx="6">
                  <c:v>4451
(46%)</c:v>
                </c:pt>
                <c:pt idx="7">
                  <c:v>1878
(35%)</c:v>
                </c:pt>
                <c:pt idx="8">
                  <c:v>122219
(29%)</c:v>
                </c:pt>
              </c:strCache>
            </c:strRef>
          </c:cat>
          <c:val>
            <c:numRef>
              <c:f>'FINDING Graphs'!$AP$3:$AP$10</c:f>
              <c:numCache>
                <c:formatCode>0</c:formatCode>
                <c:ptCount val="8"/>
                <c:pt idx="0">
                  <c:v>3855</c:v>
                </c:pt>
                <c:pt idx="1">
                  <c:v>507</c:v>
                </c:pt>
                <c:pt idx="2">
                  <c:v>2458</c:v>
                </c:pt>
                <c:pt idx="3">
                  <c:v>2348</c:v>
                </c:pt>
                <c:pt idx="4">
                  <c:v>4749</c:v>
                </c:pt>
                <c:pt idx="5">
                  <c:v>2707</c:v>
                </c:pt>
                <c:pt idx="6">
                  <c:v>4451</c:v>
                </c:pt>
                <c:pt idx="7">
                  <c:v>1878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Graphs'!$AS$3:$AS$11</c15:f>
                <c15:dlblRangeCache>
                  <c:ptCount val="9"/>
                  <c:pt idx="0">
                    <c:v>3855
 (48%)</c:v>
                  </c:pt>
                  <c:pt idx="1">
                    <c:v>507
(14%)</c:v>
                  </c:pt>
                  <c:pt idx="2">
                    <c:v>2458
(43%)</c:v>
                  </c:pt>
                  <c:pt idx="3">
                    <c:v>2348
(38%)</c:v>
                  </c:pt>
                  <c:pt idx="4">
                    <c:v>4749
(53%)</c:v>
                  </c:pt>
                  <c:pt idx="5">
                    <c:v>2707
(32%)</c:v>
                  </c:pt>
                  <c:pt idx="6">
                    <c:v>4451
(46%)</c:v>
                  </c:pt>
                  <c:pt idx="7">
                    <c:v>1878
(35%)</c:v>
                  </c:pt>
                  <c:pt idx="8">
                    <c:v>122219
(29%)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D0BC-4622-B88F-77D3C96F92B7}"/>
            </c:ext>
          </c:extLst>
        </c:ser>
        <c:ser>
          <c:idx val="2"/>
          <c:order val="1"/>
          <c:tx>
            <c:strRef>
              <c:f>'FINDING Graphs'!$AT$2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5768677-FFE7-4A4B-B3F1-39F691C1349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D0BC-4622-B88F-77D3C96F92B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241F13B-5260-4749-B165-89FD19B7BF3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D0BC-4622-B88F-77D3C96F92B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98178C1-5CE8-4A60-8F1F-8FFF67161B2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D0BC-4622-B88F-77D3C96F92B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7BF45D2-E49D-4777-8433-A2BA40B0638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D0BC-4622-B88F-77D3C96F92B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3465B12-89E0-4BB8-8580-AFE1EAB1FDE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D0BC-4622-B88F-77D3C96F92B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575E45E-6817-4246-A6B9-BB175A6E39E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D0BC-4622-B88F-77D3C96F92B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8387A80-C863-4183-86E6-B1C9C30D7BD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D0BC-4622-B88F-77D3C96F92B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BF8C3352-5ACE-49A4-B36B-FC1919E92EB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D0BC-4622-B88F-77D3C96F92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Graphs'!$AW$3:$AW$11</c:f>
              <c:strCache>
                <c:ptCount val="9"/>
                <c:pt idx="0">
                  <c:v>3240
 (40%)</c:v>
                </c:pt>
                <c:pt idx="1">
                  <c:v>2801
(79%)</c:v>
                </c:pt>
                <c:pt idx="2">
                  <c:v>2939
(52%)</c:v>
                </c:pt>
                <c:pt idx="3">
                  <c:v>3261
(53%)</c:v>
                </c:pt>
                <c:pt idx="4">
                  <c:v>3628
(40%)</c:v>
                </c:pt>
                <c:pt idx="5">
                  <c:v>4565
(53%)</c:v>
                </c:pt>
                <c:pt idx="6">
                  <c:v>5031
(52%)</c:v>
                </c:pt>
                <c:pt idx="7">
                  <c:v>3047
(58%)</c:v>
                </c:pt>
                <c:pt idx="8">
                  <c:v>231218
(55%)</c:v>
                </c:pt>
              </c:strCache>
            </c:strRef>
          </c:cat>
          <c:val>
            <c:numRef>
              <c:f>'FINDING Graphs'!$AT$3:$AT$10</c:f>
              <c:numCache>
                <c:formatCode>General</c:formatCode>
                <c:ptCount val="8"/>
                <c:pt idx="0">
                  <c:v>3240</c:v>
                </c:pt>
                <c:pt idx="1">
                  <c:v>2801</c:v>
                </c:pt>
                <c:pt idx="2">
                  <c:v>2939</c:v>
                </c:pt>
                <c:pt idx="3">
                  <c:v>3261</c:v>
                </c:pt>
                <c:pt idx="4">
                  <c:v>3628</c:v>
                </c:pt>
                <c:pt idx="5">
                  <c:v>4565</c:v>
                </c:pt>
                <c:pt idx="6">
                  <c:v>5031</c:v>
                </c:pt>
                <c:pt idx="7">
                  <c:v>3047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Graphs'!$AW$3:$AW$11</c15:f>
                <c15:dlblRangeCache>
                  <c:ptCount val="9"/>
                  <c:pt idx="0">
                    <c:v>3240
 (40%)</c:v>
                  </c:pt>
                  <c:pt idx="1">
                    <c:v>2801
(79%)</c:v>
                  </c:pt>
                  <c:pt idx="2">
                    <c:v>2939
(52%)</c:v>
                  </c:pt>
                  <c:pt idx="3">
                    <c:v>3261
(53%)</c:v>
                  </c:pt>
                  <c:pt idx="4">
                    <c:v>3628
(40%)</c:v>
                  </c:pt>
                  <c:pt idx="5">
                    <c:v>4565
(53%)</c:v>
                  </c:pt>
                  <c:pt idx="6">
                    <c:v>5031
(52%)</c:v>
                  </c:pt>
                  <c:pt idx="7">
                    <c:v>3047
(58%)</c:v>
                  </c:pt>
                  <c:pt idx="8">
                    <c:v>231218
(55%)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D0BC-4622-B88F-77D3C96F92B7}"/>
            </c:ext>
          </c:extLst>
        </c:ser>
        <c:ser>
          <c:idx val="3"/>
          <c:order val="2"/>
          <c:tx>
            <c:strRef>
              <c:f>'FINDING Graphs'!$AX$2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67D2DCF-349A-4BA8-829D-DA4BF3C3460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D0BC-4622-B88F-77D3C96F92B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644E13F-3A70-4F18-A8E9-EB75347B9F1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D0BC-4622-B88F-77D3C96F92B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F371A35-1107-45A3-BC7D-48D11E4941F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D0BC-4622-B88F-77D3C96F92B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12AD3F3-E06C-45C3-91CC-A162EE20C6B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D0BC-4622-B88F-77D3C96F92B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7009275-8D92-4F52-A3BD-83544C69741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D0BC-4622-B88F-77D3C96F92B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3FE30AE-7554-403A-BF3C-73202420A67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D0BC-4622-B88F-77D3C96F92B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BE86582-C5DF-4E27-A4F2-B571D2C589B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D0BC-4622-B88F-77D3C96F92B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B149ECB0-554B-4408-9303-E183AE681FC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D0BC-4622-B88F-77D3C96F92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Graphs'!$BA$3:$BA$11</c:f>
              <c:strCache>
                <c:ptCount val="9"/>
                <c:pt idx="0">
                  <c:v>767
 (10%)</c:v>
                </c:pt>
                <c:pt idx="1">
                  <c:v>193
(5%)</c:v>
                </c:pt>
                <c:pt idx="2">
                  <c:v>194
(3%)</c:v>
                </c:pt>
                <c:pt idx="3">
                  <c:v>454
(7%)</c:v>
                </c:pt>
                <c:pt idx="4">
                  <c:v>509
(6%)</c:v>
                </c:pt>
                <c:pt idx="5">
                  <c:v>1191
(14%)</c:v>
                </c:pt>
                <c:pt idx="6">
                  <c:v>163
(2%)</c:v>
                </c:pt>
                <c:pt idx="7">
                  <c:v>308
(6%)</c:v>
                </c:pt>
                <c:pt idx="8">
                  <c:v>61684
(15%)</c:v>
                </c:pt>
              </c:strCache>
            </c:strRef>
          </c:cat>
          <c:val>
            <c:numRef>
              <c:f>'FINDING Graphs'!$AX$3:$AX$10</c:f>
              <c:numCache>
                <c:formatCode>General</c:formatCode>
                <c:ptCount val="8"/>
                <c:pt idx="0">
                  <c:v>767</c:v>
                </c:pt>
                <c:pt idx="1">
                  <c:v>193</c:v>
                </c:pt>
                <c:pt idx="2">
                  <c:v>194</c:v>
                </c:pt>
                <c:pt idx="3">
                  <c:v>454</c:v>
                </c:pt>
                <c:pt idx="4">
                  <c:v>509</c:v>
                </c:pt>
                <c:pt idx="5">
                  <c:v>1191</c:v>
                </c:pt>
                <c:pt idx="6">
                  <c:v>163</c:v>
                </c:pt>
                <c:pt idx="7">
                  <c:v>308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Graphs'!$BA$3:$BA$11</c15:f>
                <c15:dlblRangeCache>
                  <c:ptCount val="9"/>
                  <c:pt idx="0">
                    <c:v>767
 (10%)</c:v>
                  </c:pt>
                  <c:pt idx="1">
                    <c:v>193
(5%)</c:v>
                  </c:pt>
                  <c:pt idx="2">
                    <c:v>194
(3%)</c:v>
                  </c:pt>
                  <c:pt idx="3">
                    <c:v>454
(7%)</c:v>
                  </c:pt>
                  <c:pt idx="4">
                    <c:v>509
(6%)</c:v>
                  </c:pt>
                  <c:pt idx="5">
                    <c:v>1191
(14%)</c:v>
                  </c:pt>
                  <c:pt idx="6">
                    <c:v>163
(2%)</c:v>
                  </c:pt>
                  <c:pt idx="7">
                    <c:v>308
(6%)</c:v>
                  </c:pt>
                  <c:pt idx="8">
                    <c:v>61684
(15%)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D0BC-4622-B88F-77D3C96F92B7}"/>
            </c:ext>
          </c:extLst>
        </c:ser>
        <c:ser>
          <c:idx val="0"/>
          <c:order val="3"/>
          <c:tx>
            <c:strRef>
              <c:f>'FINDING Graphs'!$BB$2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'FINDING Graphs'!$BE$3:$BE$11</c:f>
              <c:strCache>
                <c:ptCount val="9"/>
                <c:pt idx="0">
                  <c:v>150
 (2%)</c:v>
                </c:pt>
                <c:pt idx="1">
                  <c:v>36
(1%)</c:v>
                </c:pt>
                <c:pt idx="2">
                  <c:v>82
(1%)</c:v>
                </c:pt>
                <c:pt idx="3">
                  <c:v>79
(1%)</c:v>
                </c:pt>
                <c:pt idx="4">
                  <c:v>81
(1%)</c:v>
                </c:pt>
                <c:pt idx="5">
                  <c:v>91
(1%)</c:v>
                </c:pt>
                <c:pt idx="6">
                  <c:v>95
(1%)</c:v>
                </c:pt>
                <c:pt idx="7">
                  <c:v>60
(1%)</c:v>
                </c:pt>
                <c:pt idx="8">
                  <c:v>6424
(2%)</c:v>
                </c:pt>
              </c:strCache>
            </c:strRef>
          </c:cat>
          <c:val>
            <c:numRef>
              <c:f>'FINDING Graphs'!$BB$3:$BB$10</c:f>
              <c:numCache>
                <c:formatCode>General</c:formatCode>
                <c:ptCount val="8"/>
                <c:pt idx="0">
                  <c:v>150</c:v>
                </c:pt>
                <c:pt idx="1">
                  <c:v>36</c:v>
                </c:pt>
                <c:pt idx="2">
                  <c:v>82</c:v>
                </c:pt>
                <c:pt idx="3">
                  <c:v>79</c:v>
                </c:pt>
                <c:pt idx="4">
                  <c:v>81</c:v>
                </c:pt>
                <c:pt idx="5">
                  <c:v>91</c:v>
                </c:pt>
                <c:pt idx="6">
                  <c:v>95</c:v>
                </c:pt>
                <c:pt idx="7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D0BC-4622-B88F-77D3C96F92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04793254269449E-2"/>
          <c:y val="8.3397720174669523E-2"/>
          <c:w val="0.95349161725796794"/>
          <c:h val="0.7749453272503997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'FINDING Graphs'!$AP$2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8D1C475-8C59-4CDC-A5D8-1F088D1B931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37A6-43E9-9D4B-DDA5704690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Graphs'!$BE$3</c:f>
              <c:strCache>
                <c:ptCount val="1"/>
                <c:pt idx="0">
                  <c:v>150
 (2%)</c:v>
                </c:pt>
              </c:strCache>
            </c:strRef>
          </c:cat>
          <c:val>
            <c:numRef>
              <c:f>'FINDING Graphs'!$AP$3</c:f>
              <c:numCache>
                <c:formatCode>0</c:formatCode>
                <c:ptCount val="1"/>
                <c:pt idx="0">
                  <c:v>3855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Graphs'!$AS$3</c15:f>
                <c15:dlblRangeCache>
                  <c:ptCount val="1"/>
                  <c:pt idx="0">
                    <c:v>3855
 (48%)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37A6-43E9-9D4B-DDA5704690D3}"/>
            </c:ext>
          </c:extLst>
        </c:ser>
        <c:ser>
          <c:idx val="2"/>
          <c:order val="1"/>
          <c:tx>
            <c:strRef>
              <c:f>'FINDING Graphs'!$AT$2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FA6B8CD-5D6E-41D9-9A2D-4689397DC26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37A6-43E9-9D4B-DDA5704690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Graphs'!$BE$3</c:f>
              <c:strCache>
                <c:ptCount val="1"/>
                <c:pt idx="0">
                  <c:v>150
 (2%)</c:v>
                </c:pt>
              </c:strCache>
            </c:strRef>
          </c:cat>
          <c:val>
            <c:numRef>
              <c:f>'FINDING Graphs'!$AT$3</c:f>
              <c:numCache>
                <c:formatCode>General</c:formatCode>
                <c:ptCount val="1"/>
                <c:pt idx="0">
                  <c:v>3240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Graphs'!$AW$3:$AW$11</c15:f>
                <c15:dlblRangeCache>
                  <c:ptCount val="9"/>
                  <c:pt idx="0">
                    <c:v>3240
 (40%)</c:v>
                  </c:pt>
                  <c:pt idx="1">
                    <c:v>2801
(79%)</c:v>
                  </c:pt>
                  <c:pt idx="2">
                    <c:v>2939
(52%)</c:v>
                  </c:pt>
                  <c:pt idx="3">
                    <c:v>3261
(53%)</c:v>
                  </c:pt>
                  <c:pt idx="4">
                    <c:v>3628
(40%)</c:v>
                  </c:pt>
                  <c:pt idx="5">
                    <c:v>4565
(53%)</c:v>
                  </c:pt>
                  <c:pt idx="6">
                    <c:v>5031
(52%)</c:v>
                  </c:pt>
                  <c:pt idx="7">
                    <c:v>3047
(58%)</c:v>
                  </c:pt>
                  <c:pt idx="8">
                    <c:v>231218
(55%)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37A6-43E9-9D4B-DDA5704690D3}"/>
            </c:ext>
          </c:extLst>
        </c:ser>
        <c:ser>
          <c:idx val="3"/>
          <c:order val="2"/>
          <c:tx>
            <c:strRef>
              <c:f>'FINDING Graphs'!$AX$2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18B3AD5-66D4-4887-8834-03D97281108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37A6-43E9-9D4B-DDA5704690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Graphs'!$BE$3</c:f>
              <c:strCache>
                <c:ptCount val="1"/>
                <c:pt idx="0">
                  <c:v>150
 (2%)</c:v>
                </c:pt>
              </c:strCache>
            </c:strRef>
          </c:cat>
          <c:val>
            <c:numRef>
              <c:f>'FINDING Graphs'!$AX$3</c:f>
              <c:numCache>
                <c:formatCode>General</c:formatCode>
                <c:ptCount val="1"/>
                <c:pt idx="0">
                  <c:v>767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Graphs'!$BA$3:$BA$11</c15:f>
                <c15:dlblRangeCache>
                  <c:ptCount val="9"/>
                  <c:pt idx="0">
                    <c:v>767
 (10%)</c:v>
                  </c:pt>
                  <c:pt idx="1">
                    <c:v>193
(5%)</c:v>
                  </c:pt>
                  <c:pt idx="2">
                    <c:v>194
(3%)</c:v>
                  </c:pt>
                  <c:pt idx="3">
                    <c:v>454
(7%)</c:v>
                  </c:pt>
                  <c:pt idx="4">
                    <c:v>509
(6%)</c:v>
                  </c:pt>
                  <c:pt idx="5">
                    <c:v>1191
(14%)</c:v>
                  </c:pt>
                  <c:pt idx="6">
                    <c:v>163
(2%)</c:v>
                  </c:pt>
                  <c:pt idx="7">
                    <c:v>308
(6%)</c:v>
                  </c:pt>
                  <c:pt idx="8">
                    <c:v>61684
(15%)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37A6-43E9-9D4B-DDA5704690D3}"/>
            </c:ext>
          </c:extLst>
        </c:ser>
        <c:ser>
          <c:idx val="0"/>
          <c:order val="3"/>
          <c:tx>
            <c:strRef>
              <c:f>'FINDING Graphs'!$BB$2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'FINDING Graphs'!$BE$3</c:f>
              <c:strCache>
                <c:ptCount val="1"/>
                <c:pt idx="0">
                  <c:v>150
 (2%)</c:v>
                </c:pt>
              </c:strCache>
            </c:strRef>
          </c:cat>
          <c:val>
            <c:numRef>
              <c:f>'FINDING Graphs'!$BB$3</c:f>
              <c:numCache>
                <c:formatCode>General</c:formatCode>
                <c:ptCount val="1"/>
                <c:pt idx="0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7A6-43E9-9D4B-DDA5704690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04793254269449E-2"/>
          <c:y val="8.3397720174669523E-2"/>
          <c:w val="0.95349161725796794"/>
          <c:h val="0.7749453272503997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'FINDING Graphs'!$AP$2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E10699E-2222-4269-97FB-720BA9BAEDF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AE7E-41AE-A11C-F2FA8D5218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Graphs'!$BE$4</c:f>
              <c:strCache>
                <c:ptCount val="1"/>
                <c:pt idx="0">
                  <c:v>36
(1%)</c:v>
                </c:pt>
              </c:strCache>
            </c:strRef>
          </c:cat>
          <c:val>
            <c:numRef>
              <c:f>'FINDING Graphs'!$AP$4</c:f>
              <c:numCache>
                <c:formatCode>0</c:formatCode>
                <c:ptCount val="1"/>
                <c:pt idx="0">
                  <c:v>507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Graphs'!$AS$4</c15:f>
                <c15:dlblRangeCache>
                  <c:ptCount val="1"/>
                  <c:pt idx="0">
                    <c:v>507
(14%)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AE7E-41AE-A11C-F2FA8D521846}"/>
            </c:ext>
          </c:extLst>
        </c:ser>
        <c:ser>
          <c:idx val="2"/>
          <c:order val="1"/>
          <c:tx>
            <c:strRef>
              <c:f>'FINDING Graphs'!$AT$2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35F7EFF-1CFC-4F8E-BF4E-4BC7ADE03D0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AE7E-41AE-A11C-F2FA8D5218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Graphs'!$BE$4</c:f>
              <c:strCache>
                <c:ptCount val="1"/>
                <c:pt idx="0">
                  <c:v>36
(1%)</c:v>
                </c:pt>
              </c:strCache>
            </c:strRef>
          </c:cat>
          <c:val>
            <c:numRef>
              <c:f>'FINDING Graphs'!$AT$4</c:f>
              <c:numCache>
                <c:formatCode>General</c:formatCode>
                <c:ptCount val="1"/>
                <c:pt idx="0">
                  <c:v>2801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Graphs'!$AW$4</c15:f>
                <c15:dlblRangeCache>
                  <c:ptCount val="1"/>
                  <c:pt idx="0">
                    <c:v>2801
(79%)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AE7E-41AE-A11C-F2FA8D521846}"/>
            </c:ext>
          </c:extLst>
        </c:ser>
        <c:ser>
          <c:idx val="3"/>
          <c:order val="2"/>
          <c:tx>
            <c:strRef>
              <c:f>'FINDING Graphs'!$AX$2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FF38597-3132-49AA-8EE5-CED3FA98590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AE7E-41AE-A11C-F2FA8D5218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Graphs'!$BE$4</c:f>
              <c:strCache>
                <c:ptCount val="1"/>
                <c:pt idx="0">
                  <c:v>36
(1%)</c:v>
                </c:pt>
              </c:strCache>
            </c:strRef>
          </c:cat>
          <c:val>
            <c:numRef>
              <c:f>'FINDING Graphs'!$AX$4</c:f>
              <c:numCache>
                <c:formatCode>General</c:formatCode>
                <c:ptCount val="1"/>
                <c:pt idx="0">
                  <c:v>193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Graphs'!$BA$4</c15:f>
                <c15:dlblRangeCache>
                  <c:ptCount val="1"/>
                  <c:pt idx="0">
                    <c:v>193
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AE7E-41AE-A11C-F2FA8D521846}"/>
            </c:ext>
          </c:extLst>
        </c:ser>
        <c:ser>
          <c:idx val="0"/>
          <c:order val="3"/>
          <c:tx>
            <c:strRef>
              <c:f>'FINDING Graphs'!$BB$2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F2FA440-7F3E-42A0-B866-26B5AB36D52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AE7E-41AE-A11C-F2FA8D5218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'FINDING Graphs'!$BE$4</c:f>
              <c:strCache>
                <c:ptCount val="1"/>
                <c:pt idx="0">
                  <c:v>36
(1%)</c:v>
                </c:pt>
              </c:strCache>
            </c:strRef>
          </c:cat>
          <c:val>
            <c:numRef>
              <c:f>'FINDING Graphs'!$BB$4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Graphs'!$BE$4</c15:f>
                <c15:dlblRangeCache>
                  <c:ptCount val="1"/>
                  <c:pt idx="0">
                    <c:v>36
(1%)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AE7E-41AE-A11C-F2FA8D5218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04793254269449E-2"/>
          <c:y val="8.3397720174669523E-2"/>
          <c:w val="0.95349161725796794"/>
          <c:h val="0.7749453272503997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'FINDING Graphs'!$AP$2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32E8073-2C80-4766-B380-036A4B42596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2867-4B87-9D79-E53CD58A28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Graphs'!$BE$5</c:f>
              <c:strCache>
                <c:ptCount val="1"/>
                <c:pt idx="0">
                  <c:v>82
(1%)</c:v>
                </c:pt>
              </c:strCache>
            </c:strRef>
          </c:cat>
          <c:val>
            <c:numRef>
              <c:f>'FINDING Graphs'!$AP$5</c:f>
              <c:numCache>
                <c:formatCode>0</c:formatCode>
                <c:ptCount val="1"/>
                <c:pt idx="0">
                  <c:v>2458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Graphs'!$AS$5</c15:f>
                <c15:dlblRangeCache>
                  <c:ptCount val="1"/>
                  <c:pt idx="0">
                    <c:v>2458
(43%)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2867-4B87-9D79-E53CD58A280E}"/>
            </c:ext>
          </c:extLst>
        </c:ser>
        <c:ser>
          <c:idx val="2"/>
          <c:order val="1"/>
          <c:tx>
            <c:strRef>
              <c:f>'FINDING Graphs'!$AT$2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1805F83-3222-4B50-BF53-F346FBA5F1A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2867-4B87-9D79-E53CD58A28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Graphs'!$BE$5</c:f>
              <c:strCache>
                <c:ptCount val="1"/>
                <c:pt idx="0">
                  <c:v>82
(1%)</c:v>
                </c:pt>
              </c:strCache>
            </c:strRef>
          </c:cat>
          <c:val>
            <c:numRef>
              <c:f>'FINDING Graphs'!$AT$5</c:f>
              <c:numCache>
                <c:formatCode>General</c:formatCode>
                <c:ptCount val="1"/>
                <c:pt idx="0">
                  <c:v>2939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Graphs'!$AW$5</c15:f>
                <c15:dlblRangeCache>
                  <c:ptCount val="1"/>
                  <c:pt idx="0">
                    <c:v>2939
(52%)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2867-4B87-9D79-E53CD58A280E}"/>
            </c:ext>
          </c:extLst>
        </c:ser>
        <c:ser>
          <c:idx val="3"/>
          <c:order val="2"/>
          <c:tx>
            <c:strRef>
              <c:f>'FINDING Graphs'!$AX$2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612D0CD-7998-4DFB-83BA-4DD19438199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2867-4B87-9D79-E53CD58A28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Graphs'!$BE$5</c:f>
              <c:strCache>
                <c:ptCount val="1"/>
                <c:pt idx="0">
                  <c:v>82
(1%)</c:v>
                </c:pt>
              </c:strCache>
            </c:strRef>
          </c:cat>
          <c:val>
            <c:numRef>
              <c:f>'FINDING Graphs'!$AX$5</c:f>
              <c:numCache>
                <c:formatCode>General</c:formatCode>
                <c:ptCount val="1"/>
                <c:pt idx="0">
                  <c:v>194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Graphs'!$BA$5</c15:f>
                <c15:dlblRangeCache>
                  <c:ptCount val="1"/>
                  <c:pt idx="0">
                    <c:v>194
(3%)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2867-4B87-9D79-E53CD58A280E}"/>
            </c:ext>
          </c:extLst>
        </c:ser>
        <c:ser>
          <c:idx val="0"/>
          <c:order val="3"/>
          <c:tx>
            <c:strRef>
              <c:f>'FINDING Graphs'!$BB$2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91F4395-2089-4659-ADCA-B5E038ECA39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2867-4B87-9D79-E53CD58A28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'FINDING Graphs'!$BE$5</c:f>
              <c:strCache>
                <c:ptCount val="1"/>
                <c:pt idx="0">
                  <c:v>82
(1%)</c:v>
                </c:pt>
              </c:strCache>
            </c:strRef>
          </c:cat>
          <c:val>
            <c:numRef>
              <c:f>'FINDING Graphs'!$BB$5</c:f>
              <c:numCache>
                <c:formatCode>General</c:formatCode>
                <c:ptCount val="1"/>
                <c:pt idx="0">
                  <c:v>82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Graphs'!$BE$5</c15:f>
                <c15:dlblRangeCache>
                  <c:ptCount val="1"/>
                  <c:pt idx="0">
                    <c:v>82
(1%)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2867-4B87-9D79-E53CD58A2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04793254269449E-2"/>
          <c:y val="8.3397720174669523E-2"/>
          <c:w val="0.95349161725796794"/>
          <c:h val="0.7749453272503997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'FINDING Graphs'!$AP$2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BFCD016-325A-4353-8B1E-681055962E8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A722-442A-BBC0-2CA6390985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Graphs'!$BE$6</c:f>
              <c:strCache>
                <c:ptCount val="1"/>
                <c:pt idx="0">
                  <c:v>79
(1%)</c:v>
                </c:pt>
              </c:strCache>
            </c:strRef>
          </c:cat>
          <c:val>
            <c:numRef>
              <c:f>'FINDING Graphs'!$AP$6</c:f>
              <c:numCache>
                <c:formatCode>0</c:formatCode>
                <c:ptCount val="1"/>
                <c:pt idx="0">
                  <c:v>2348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Graphs'!$AS$6</c15:f>
                <c15:dlblRangeCache>
                  <c:ptCount val="1"/>
                  <c:pt idx="0">
                    <c:v>2348
(38%)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A722-442A-BBC0-2CA63909855F}"/>
            </c:ext>
          </c:extLst>
        </c:ser>
        <c:ser>
          <c:idx val="2"/>
          <c:order val="1"/>
          <c:tx>
            <c:strRef>
              <c:f>'FINDING Graphs'!$AT$2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4FEB4E5-E495-4811-B4C6-0C9D1EE1F77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A722-442A-BBC0-2CA6390985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Graphs'!$BE$6</c:f>
              <c:strCache>
                <c:ptCount val="1"/>
                <c:pt idx="0">
                  <c:v>79
(1%)</c:v>
                </c:pt>
              </c:strCache>
            </c:strRef>
          </c:cat>
          <c:val>
            <c:numRef>
              <c:f>'FINDING Graphs'!$AT$6</c:f>
              <c:numCache>
                <c:formatCode>General</c:formatCode>
                <c:ptCount val="1"/>
                <c:pt idx="0">
                  <c:v>3261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Graphs'!$AW$6</c15:f>
                <c15:dlblRangeCache>
                  <c:ptCount val="1"/>
                  <c:pt idx="0">
                    <c:v>3261
(53%)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A722-442A-BBC0-2CA63909855F}"/>
            </c:ext>
          </c:extLst>
        </c:ser>
        <c:ser>
          <c:idx val="3"/>
          <c:order val="2"/>
          <c:tx>
            <c:strRef>
              <c:f>'FINDING Graphs'!$AX$2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DD21F83-D022-4AB2-B0EE-3DD83075B58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A722-442A-BBC0-2CA6390985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Graphs'!$BE$6</c:f>
              <c:strCache>
                <c:ptCount val="1"/>
                <c:pt idx="0">
                  <c:v>79
(1%)</c:v>
                </c:pt>
              </c:strCache>
            </c:strRef>
          </c:cat>
          <c:val>
            <c:numRef>
              <c:f>'FINDING Graphs'!$AX$7</c:f>
              <c:numCache>
                <c:formatCode>General</c:formatCode>
                <c:ptCount val="1"/>
                <c:pt idx="0">
                  <c:v>509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Graphs'!$BA$6</c15:f>
                <c15:dlblRangeCache>
                  <c:ptCount val="1"/>
                  <c:pt idx="0">
                    <c:v>454
(7%)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A722-442A-BBC0-2CA63909855F}"/>
            </c:ext>
          </c:extLst>
        </c:ser>
        <c:ser>
          <c:idx val="0"/>
          <c:order val="3"/>
          <c:tx>
            <c:strRef>
              <c:f>'FINDING Graphs'!$BB$2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AEA727B-F0E6-463F-B1C2-E604E42C94F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A722-442A-BBC0-2CA6390985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'FINDING Graphs'!$BE$6</c:f>
              <c:strCache>
                <c:ptCount val="1"/>
                <c:pt idx="0">
                  <c:v>79
(1%)</c:v>
                </c:pt>
              </c:strCache>
            </c:strRef>
          </c:cat>
          <c:val>
            <c:numRef>
              <c:f>'FINDING Graphs'!$BB$6</c:f>
              <c:numCache>
                <c:formatCode>General</c:formatCode>
                <c:ptCount val="1"/>
                <c:pt idx="0">
                  <c:v>79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Graphs'!$BE$6</c15:f>
                <c15:dlblRangeCache>
                  <c:ptCount val="1"/>
                  <c:pt idx="0">
                    <c:v>79
(1%)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A722-442A-BBC0-2CA6390985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04793254269449E-2"/>
          <c:y val="8.3397720174669523E-2"/>
          <c:w val="0.95349161725796794"/>
          <c:h val="0.7749453272503997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'FINDING Graphs'!$AP$2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24B4C4C-9908-4C0C-8C2B-39274528457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BF4B-4241-80DB-9AAB5E7130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Graphs'!$BA$7</c:f>
              <c:strCache>
                <c:ptCount val="1"/>
                <c:pt idx="0">
                  <c:v>509
(6%)</c:v>
                </c:pt>
              </c:strCache>
            </c:strRef>
          </c:cat>
          <c:val>
            <c:numRef>
              <c:f>'FINDING Graphs'!$AP$7</c:f>
              <c:numCache>
                <c:formatCode>0</c:formatCode>
                <c:ptCount val="1"/>
                <c:pt idx="0">
                  <c:v>4749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Graphs'!$AS$7</c15:f>
                <c15:dlblRangeCache>
                  <c:ptCount val="1"/>
                  <c:pt idx="0">
                    <c:v>4749
(53%)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BF4B-4241-80DB-9AAB5E71306C}"/>
            </c:ext>
          </c:extLst>
        </c:ser>
        <c:ser>
          <c:idx val="2"/>
          <c:order val="1"/>
          <c:tx>
            <c:strRef>
              <c:f>'FINDING Graphs'!$AT$2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FAA8677-71F9-490D-BEAE-C73B28135FB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BF4B-4241-80DB-9AAB5E7130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Graphs'!$BA$7</c:f>
              <c:strCache>
                <c:ptCount val="1"/>
                <c:pt idx="0">
                  <c:v>509
(6%)</c:v>
                </c:pt>
              </c:strCache>
            </c:strRef>
          </c:cat>
          <c:val>
            <c:numRef>
              <c:f>'FINDING Graphs'!$AT$7</c:f>
              <c:numCache>
                <c:formatCode>General</c:formatCode>
                <c:ptCount val="1"/>
                <c:pt idx="0">
                  <c:v>3628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Graphs'!$AW$7</c15:f>
                <c15:dlblRangeCache>
                  <c:ptCount val="1"/>
                  <c:pt idx="0">
                    <c:v>3628
(40%)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BF4B-4241-80DB-9AAB5E71306C}"/>
            </c:ext>
          </c:extLst>
        </c:ser>
        <c:ser>
          <c:idx val="3"/>
          <c:order val="2"/>
          <c:tx>
            <c:strRef>
              <c:f>'FINDING Graphs'!$AX$2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8764D51-BD28-4979-B7C3-7EF0A21C240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BF4B-4241-80DB-9AAB5E7130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Graphs'!$BA$7</c:f>
              <c:strCache>
                <c:ptCount val="1"/>
                <c:pt idx="0">
                  <c:v>509
(6%)</c:v>
                </c:pt>
              </c:strCache>
            </c:strRef>
          </c:cat>
          <c:val>
            <c:numRef>
              <c:f>'FINDING Graphs'!$AX$7</c:f>
              <c:numCache>
                <c:formatCode>General</c:formatCode>
                <c:ptCount val="1"/>
                <c:pt idx="0">
                  <c:v>509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Graphs'!$BA$7</c15:f>
                <c15:dlblRangeCache>
                  <c:ptCount val="1"/>
                  <c:pt idx="0">
                    <c:v>509
(6%)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BF4B-4241-80DB-9AAB5E71306C}"/>
            </c:ext>
          </c:extLst>
        </c:ser>
        <c:ser>
          <c:idx val="0"/>
          <c:order val="3"/>
          <c:tx>
            <c:strRef>
              <c:f>'FINDING Graphs'!$BB$2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8CE74A3-6350-4FB9-B0B1-0B272927E50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BF4B-4241-80DB-9AAB5E7130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'FINDING Graphs'!$BA$7</c:f>
              <c:strCache>
                <c:ptCount val="1"/>
                <c:pt idx="0">
                  <c:v>509
(6%)</c:v>
                </c:pt>
              </c:strCache>
            </c:strRef>
          </c:cat>
          <c:val>
            <c:numRef>
              <c:f>'FINDING Graphs'!$BB$7</c:f>
              <c:numCache>
                <c:formatCode>General</c:formatCode>
                <c:ptCount val="1"/>
                <c:pt idx="0">
                  <c:v>81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Graphs'!$BE$7</c15:f>
                <c15:dlblRangeCache>
                  <c:ptCount val="1"/>
                  <c:pt idx="0">
                    <c:v>81
(1%)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BF4B-4241-80DB-9AAB5E7130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43268311882055E-2"/>
          <c:y val="9.8158784325869081E-2"/>
          <c:w val="0.94094904334367269"/>
          <c:h val="0.769846582031372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'CHILD CENSUS Graphs'!$B$4</c:f>
              <c:strCache>
                <c:ptCount val="1"/>
                <c:pt idx="0">
                  <c:v>White (N)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641A7AD-2C2F-4ABF-B471-F8920E39D0D7}" type="CELLRANGE">
                      <a:rPr lang="en-US"/>
                      <a:pPr>
                        <a:defRPr sz="1000"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9EF3-4444-8CA0-A7895930FA5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8B198A2-75C4-4EC9-9AE9-56AD4748CF9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9EF3-4444-8CA0-A7895930FA5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4591B65-80B6-4A26-92C2-AA8D5ED69C0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9EF3-4444-8CA0-A7895930FA5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43D7161-35AC-4D2C-BD57-28C7FDF0CF8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9EF3-4444-8CA0-A7895930FA5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4427203-52B4-42E9-8873-F97873B0E6C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9EF3-4444-8CA0-A7895930FA5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C799E7CB-F7F0-4CF6-A4E1-6A59C647690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9EF3-4444-8CA0-A7895930FA5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74D0B2C-6365-4689-B8B0-BD86062E4B4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9EF3-4444-8CA0-A7895930FA5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EBB5A6B1-63EA-426B-A421-EAE74E57AC6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9EF3-4444-8CA0-A7895930FA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Graphs'!$E$5:$E$12</c:f>
              <c:strCache>
                <c:ptCount val="8"/>
                <c:pt idx="0">
                  <c:v>23858
 (61%)</c:v>
                </c:pt>
                <c:pt idx="1">
                  <c:v>7601
(88%)</c:v>
                </c:pt>
                <c:pt idx="2">
                  <c:v>15304
(65%)</c:v>
                </c:pt>
                <c:pt idx="3">
                  <c:v>27163
(74%)</c:v>
                </c:pt>
                <c:pt idx="4">
                  <c:v>25076
(58%)</c:v>
                </c:pt>
                <c:pt idx="5">
                  <c:v>21010
(65%)</c:v>
                </c:pt>
                <c:pt idx="6">
                  <c:v>30875
(71%)</c:v>
                </c:pt>
                <c:pt idx="7">
                  <c:v>12654
(72%)</c:v>
                </c:pt>
              </c:strCache>
            </c:strRef>
          </c:cat>
          <c:val>
            <c:numRef>
              <c:f>'CHILD CENSUS Graphs'!$B$5:$B$12</c:f>
              <c:numCache>
                <c:formatCode>#,##0</c:formatCode>
                <c:ptCount val="8"/>
                <c:pt idx="0">
                  <c:v>23858</c:v>
                </c:pt>
                <c:pt idx="1">
                  <c:v>7601</c:v>
                </c:pt>
                <c:pt idx="2">
                  <c:v>15304</c:v>
                </c:pt>
                <c:pt idx="3">
                  <c:v>27163</c:v>
                </c:pt>
                <c:pt idx="4">
                  <c:v>25076</c:v>
                </c:pt>
                <c:pt idx="5">
                  <c:v>21010</c:v>
                </c:pt>
                <c:pt idx="6">
                  <c:v>30875</c:v>
                </c:pt>
                <c:pt idx="7">
                  <c:v>12654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Graphs'!$E$5:$E$12</c15:f>
                <c15:dlblRangeCache>
                  <c:ptCount val="8"/>
                  <c:pt idx="0">
                    <c:v>23858
 (61%)</c:v>
                  </c:pt>
                  <c:pt idx="1">
                    <c:v>7601
(88%)</c:v>
                  </c:pt>
                  <c:pt idx="2">
                    <c:v>15304
(65%)</c:v>
                  </c:pt>
                  <c:pt idx="3">
                    <c:v>27163
(74%)</c:v>
                  </c:pt>
                  <c:pt idx="4">
                    <c:v>25076
(58%)</c:v>
                  </c:pt>
                  <c:pt idx="5">
                    <c:v>21010
(65%)</c:v>
                  </c:pt>
                  <c:pt idx="6">
                    <c:v>30875
(71%)</c:v>
                  </c:pt>
                  <c:pt idx="7">
                    <c:v>12654
(72%)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9EF3-4444-8CA0-A7895930FA5C}"/>
            </c:ext>
          </c:extLst>
        </c:ser>
        <c:ser>
          <c:idx val="1"/>
          <c:order val="1"/>
          <c:tx>
            <c:strRef>
              <c:f>'CHILD CENSUS Graphs'!$F$4</c:f>
              <c:strCache>
                <c:ptCount val="1"/>
                <c:pt idx="0">
                  <c:v>Black (N)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0FF254D-0657-42AA-A27E-323D75C4F4D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9EF3-4444-8CA0-A7895930FA5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6A51F26-657C-432E-B2B8-CA26254107F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9EF3-4444-8CA0-A7895930FA5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D7F9EF3-D5DB-4BFE-B6A3-A14DDF922D0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9EF3-4444-8CA0-A7895930FA5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9D2D1A5-B339-423E-BA5E-A6F02540C79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9EF3-4444-8CA0-A7895930FA5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3346C4D-D2A7-4C59-9B02-E30AD646FBD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9EF3-4444-8CA0-A7895930FA5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074907A-3414-42BF-9346-C44149EAA6F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9EF3-4444-8CA0-A7895930FA5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E8BF4F4-C068-482E-B1E3-15FA8861FA5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9EF3-4444-8CA0-A7895930FA5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02F35DB-3576-48FE-821A-D106A503F52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9EF3-4444-8CA0-A7895930FA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Graphs'!$E$5:$E$12</c:f>
              <c:strCache>
                <c:ptCount val="8"/>
                <c:pt idx="0">
                  <c:v>23858
 (61%)</c:v>
                </c:pt>
                <c:pt idx="1">
                  <c:v>7601
(88%)</c:v>
                </c:pt>
                <c:pt idx="2">
                  <c:v>15304
(65%)</c:v>
                </c:pt>
                <c:pt idx="3">
                  <c:v>27163
(74%)</c:v>
                </c:pt>
                <c:pt idx="4">
                  <c:v>25076
(58%)</c:v>
                </c:pt>
                <c:pt idx="5">
                  <c:v>21010
(65%)</c:v>
                </c:pt>
                <c:pt idx="6">
                  <c:v>30875
(71%)</c:v>
                </c:pt>
                <c:pt idx="7">
                  <c:v>12654
(72%)</c:v>
                </c:pt>
              </c:strCache>
            </c:strRef>
          </c:cat>
          <c:val>
            <c:numRef>
              <c:f>'CHILD CENSUS Graphs'!$F$5:$F$12</c:f>
              <c:numCache>
                <c:formatCode>#,##0</c:formatCode>
                <c:ptCount val="8"/>
                <c:pt idx="0">
                  <c:v>7497</c:v>
                </c:pt>
                <c:pt idx="1">
                  <c:v>293</c:v>
                </c:pt>
                <c:pt idx="2">
                  <c:v>5086</c:v>
                </c:pt>
                <c:pt idx="3">
                  <c:v>3880</c:v>
                </c:pt>
                <c:pt idx="4">
                  <c:v>10100</c:v>
                </c:pt>
                <c:pt idx="5">
                  <c:v>5269</c:v>
                </c:pt>
                <c:pt idx="6">
                  <c:v>7916</c:v>
                </c:pt>
                <c:pt idx="7">
                  <c:v>3620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Graphs'!$I$5:$I$12</c15:f>
                <c15:dlblRangeCache>
                  <c:ptCount val="8"/>
                  <c:pt idx="0">
                    <c:v>7497
 (19%)</c:v>
                  </c:pt>
                  <c:pt idx="1">
                    <c:v>293
(3%)</c:v>
                  </c:pt>
                  <c:pt idx="2">
                    <c:v>5086
(22%)</c:v>
                  </c:pt>
                  <c:pt idx="3">
                    <c:v>3880
(11%)</c:v>
                  </c:pt>
                  <c:pt idx="4">
                    <c:v>10100
(23%)</c:v>
                  </c:pt>
                  <c:pt idx="5">
                    <c:v>5269
(16%)</c:v>
                  </c:pt>
                  <c:pt idx="6">
                    <c:v>7916
(18%)</c:v>
                  </c:pt>
                  <c:pt idx="7">
                    <c:v>3620
(21%)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9EF3-4444-8CA0-A7895930FA5C}"/>
            </c:ext>
          </c:extLst>
        </c:ser>
        <c:ser>
          <c:idx val="2"/>
          <c:order val="2"/>
          <c:tx>
            <c:strRef>
              <c:f>'CHILD CENSUS Graphs'!$J$4</c:f>
              <c:strCache>
                <c:ptCount val="1"/>
                <c:pt idx="0">
                  <c:v>Hispanic (N)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7BA43C3-4A38-472F-9215-85C581D2CD2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9EF3-4444-8CA0-A7895930FA5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18D2294-D473-4866-9069-592C67492CB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9EF3-4444-8CA0-A7895930FA5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51596D8-E8B5-4112-BD8C-EC941E33696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9EF3-4444-8CA0-A7895930FA5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0ECF9B9-6B04-480D-BAAB-4D6FC323DAD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9EF3-4444-8CA0-A7895930FA5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BB82DAB-E9A1-4F45-8F63-4792EB35949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9EF3-4444-8CA0-A7895930FA5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55038C2-B240-4B3C-BBB1-AC8664F4875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9EF3-4444-8CA0-A7895930FA5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1655754-9128-4AFB-818D-FC75BAF4DBC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9EF3-4444-8CA0-A7895930FA5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6E730BC-6C40-4985-838C-FB0BC0F7113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9EF3-4444-8CA0-A7895930FA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Graphs'!$E$5:$E$12</c:f>
              <c:strCache>
                <c:ptCount val="8"/>
                <c:pt idx="0">
                  <c:v>23858
 (61%)</c:v>
                </c:pt>
                <c:pt idx="1">
                  <c:v>7601
(88%)</c:v>
                </c:pt>
                <c:pt idx="2">
                  <c:v>15304
(65%)</c:v>
                </c:pt>
                <c:pt idx="3">
                  <c:v>27163
(74%)</c:v>
                </c:pt>
                <c:pt idx="4">
                  <c:v>25076
(58%)</c:v>
                </c:pt>
                <c:pt idx="5">
                  <c:v>21010
(65%)</c:v>
                </c:pt>
                <c:pt idx="6">
                  <c:v>30875
(71%)</c:v>
                </c:pt>
                <c:pt idx="7">
                  <c:v>12654
(72%)</c:v>
                </c:pt>
              </c:strCache>
            </c:strRef>
          </c:cat>
          <c:val>
            <c:numRef>
              <c:f>'CHILD CENSUS Graphs'!$J$5:$J$12</c:f>
              <c:numCache>
                <c:formatCode>#,##0</c:formatCode>
                <c:ptCount val="8"/>
                <c:pt idx="0">
                  <c:v>4100</c:v>
                </c:pt>
                <c:pt idx="1">
                  <c:v>405</c:v>
                </c:pt>
                <c:pt idx="2">
                  <c:v>961</c:v>
                </c:pt>
                <c:pt idx="3">
                  <c:v>2994</c:v>
                </c:pt>
                <c:pt idx="4">
                  <c:v>3483</c:v>
                </c:pt>
                <c:pt idx="5">
                  <c:v>6700</c:v>
                </c:pt>
                <c:pt idx="6">
                  <c:v>1531</c:v>
                </c:pt>
                <c:pt idx="7">
                  <c:v>1476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Graphs'!$M$5:$M$12</c15:f>
                <c15:dlblRangeCache>
                  <c:ptCount val="8"/>
                  <c:pt idx="0">
                    <c:v>4100
 (11%)</c:v>
                  </c:pt>
                  <c:pt idx="1">
                    <c:v>405
(5%)</c:v>
                  </c:pt>
                  <c:pt idx="2">
                    <c:v>961
(4%)</c:v>
                  </c:pt>
                  <c:pt idx="3">
                    <c:v>2994
(8%)</c:v>
                  </c:pt>
                  <c:pt idx="4">
                    <c:v>3483
(8%)</c:v>
                  </c:pt>
                  <c:pt idx="5">
                    <c:v>6700
(21%)</c:v>
                  </c:pt>
                  <c:pt idx="6">
                    <c:v>1531
(4%)</c:v>
                  </c:pt>
                  <c:pt idx="7">
                    <c:v>1476
(8%)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9EF3-4444-8CA0-A7895930FA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61980720"/>
        <c:axId val="1464071008"/>
      </c:barChart>
      <c:catAx>
        <c:axId val="1461980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4071008"/>
        <c:crosses val="autoZero"/>
        <c:auto val="1"/>
        <c:lblAlgn val="ctr"/>
        <c:lblOffset val="100"/>
        <c:noMultiLvlLbl val="0"/>
      </c:catAx>
      <c:valAx>
        <c:axId val="146407100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198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04793254269449E-2"/>
          <c:y val="8.3397720174669523E-2"/>
          <c:w val="0.95349161725796794"/>
          <c:h val="0.7749453272503997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'FINDING Graphs'!$AP$2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843D018-3E20-4F35-BDB2-0ACCE968295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AB17-42EF-8F46-A0FB5D3EFA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Graphs'!$BE$8</c:f>
              <c:strCache>
                <c:ptCount val="1"/>
                <c:pt idx="0">
                  <c:v>91
(1%)</c:v>
                </c:pt>
              </c:strCache>
            </c:strRef>
          </c:cat>
          <c:val>
            <c:numRef>
              <c:f>'FINDING Graphs'!$AP$8</c:f>
              <c:numCache>
                <c:formatCode>0</c:formatCode>
                <c:ptCount val="1"/>
                <c:pt idx="0">
                  <c:v>2707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Graphs'!$AS$8</c15:f>
                <c15:dlblRangeCache>
                  <c:ptCount val="1"/>
                  <c:pt idx="0">
                    <c:v>2707
(32%)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AB17-42EF-8F46-A0FB5D3EFAE4}"/>
            </c:ext>
          </c:extLst>
        </c:ser>
        <c:ser>
          <c:idx val="2"/>
          <c:order val="1"/>
          <c:tx>
            <c:strRef>
              <c:f>'FINDING Graphs'!$AT$2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F36ACA2-F7A5-4E32-83EF-C3DAEA66933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AB17-42EF-8F46-A0FB5D3EFA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Graphs'!$BE$8</c:f>
              <c:strCache>
                <c:ptCount val="1"/>
                <c:pt idx="0">
                  <c:v>91
(1%)</c:v>
                </c:pt>
              </c:strCache>
            </c:strRef>
          </c:cat>
          <c:val>
            <c:numRef>
              <c:f>'FINDING Graphs'!$AT$8</c:f>
              <c:numCache>
                <c:formatCode>General</c:formatCode>
                <c:ptCount val="1"/>
                <c:pt idx="0">
                  <c:v>4565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Graphs'!$AW$8</c15:f>
                <c15:dlblRangeCache>
                  <c:ptCount val="1"/>
                  <c:pt idx="0">
                    <c:v>4565
(53%)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AB17-42EF-8F46-A0FB5D3EFAE4}"/>
            </c:ext>
          </c:extLst>
        </c:ser>
        <c:ser>
          <c:idx val="3"/>
          <c:order val="2"/>
          <c:tx>
            <c:strRef>
              <c:f>'FINDING Graphs'!$AX$2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12499C9-8214-4FAB-A69E-8A1AA339081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AB17-42EF-8F46-A0FB5D3EFA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Graphs'!$BE$8</c:f>
              <c:strCache>
                <c:ptCount val="1"/>
                <c:pt idx="0">
                  <c:v>91
(1%)</c:v>
                </c:pt>
              </c:strCache>
            </c:strRef>
          </c:cat>
          <c:val>
            <c:numRef>
              <c:f>'FINDING Graphs'!$AX$8</c:f>
              <c:numCache>
                <c:formatCode>General</c:formatCode>
                <c:ptCount val="1"/>
                <c:pt idx="0">
                  <c:v>1191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Graphs'!$BA$8</c15:f>
                <c15:dlblRangeCache>
                  <c:ptCount val="1"/>
                  <c:pt idx="0">
                    <c:v>1191
(14%)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AB17-42EF-8F46-A0FB5D3EFAE4}"/>
            </c:ext>
          </c:extLst>
        </c:ser>
        <c:ser>
          <c:idx val="0"/>
          <c:order val="3"/>
          <c:tx>
            <c:strRef>
              <c:f>'FINDING Graphs'!$BB$2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91832FD-5A44-4D01-ABFD-9277926555C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AB17-42EF-8F46-A0FB5D3EFA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'FINDING Graphs'!$BE$8</c:f>
              <c:strCache>
                <c:ptCount val="1"/>
                <c:pt idx="0">
                  <c:v>91
(1%)</c:v>
                </c:pt>
              </c:strCache>
            </c:strRef>
          </c:cat>
          <c:val>
            <c:numRef>
              <c:f>'FINDING Graphs'!$BB$8</c:f>
              <c:numCache>
                <c:formatCode>General</c:formatCode>
                <c:ptCount val="1"/>
                <c:pt idx="0">
                  <c:v>91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Graphs'!$BE$8</c15:f>
                <c15:dlblRangeCache>
                  <c:ptCount val="1"/>
                  <c:pt idx="0">
                    <c:v>91
(1%)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AB17-42EF-8F46-A0FB5D3EFA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04793254269449E-2"/>
          <c:y val="8.3397720174669523E-2"/>
          <c:w val="0.95349161725796794"/>
          <c:h val="0.7749453272503997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'FINDING Graphs'!$AP$2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0D404C7-5D06-4ED3-A876-A117B299DD9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C090-4CCF-B819-A780330916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Graphs'!$BE$9</c:f>
              <c:strCache>
                <c:ptCount val="1"/>
                <c:pt idx="0">
                  <c:v>95
(1%)</c:v>
                </c:pt>
              </c:strCache>
            </c:strRef>
          </c:cat>
          <c:val>
            <c:numRef>
              <c:f>'FINDING Graphs'!$AP$9</c:f>
              <c:numCache>
                <c:formatCode>0</c:formatCode>
                <c:ptCount val="1"/>
                <c:pt idx="0">
                  <c:v>4451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Graphs'!$AS$9</c15:f>
                <c15:dlblRangeCache>
                  <c:ptCount val="1"/>
                  <c:pt idx="0">
                    <c:v>4451
(46%)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C090-4CCF-B819-A78033091662}"/>
            </c:ext>
          </c:extLst>
        </c:ser>
        <c:ser>
          <c:idx val="2"/>
          <c:order val="1"/>
          <c:tx>
            <c:strRef>
              <c:f>'FINDING Graphs'!$AT$2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7567D71-C216-45A8-B854-E2FC14D527E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C090-4CCF-B819-A780330916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Graphs'!$BE$9</c:f>
              <c:strCache>
                <c:ptCount val="1"/>
                <c:pt idx="0">
                  <c:v>95
(1%)</c:v>
                </c:pt>
              </c:strCache>
            </c:strRef>
          </c:cat>
          <c:val>
            <c:numRef>
              <c:f>'FINDING Graphs'!$AT$9</c:f>
              <c:numCache>
                <c:formatCode>General</c:formatCode>
                <c:ptCount val="1"/>
                <c:pt idx="0">
                  <c:v>5031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Graphs'!$AW$9</c15:f>
                <c15:dlblRangeCache>
                  <c:ptCount val="1"/>
                  <c:pt idx="0">
                    <c:v>5031
(52%)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C090-4CCF-B819-A78033091662}"/>
            </c:ext>
          </c:extLst>
        </c:ser>
        <c:ser>
          <c:idx val="3"/>
          <c:order val="2"/>
          <c:tx>
            <c:strRef>
              <c:f>'FINDING Graphs'!$AX$2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018A01F-F83D-411C-9983-C9DC5F6C24A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C090-4CCF-B819-A780330916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Graphs'!$BE$9</c:f>
              <c:strCache>
                <c:ptCount val="1"/>
                <c:pt idx="0">
                  <c:v>95
(1%)</c:v>
                </c:pt>
              </c:strCache>
            </c:strRef>
          </c:cat>
          <c:val>
            <c:numRef>
              <c:f>'FINDING Graphs'!$AX$9</c:f>
              <c:numCache>
                <c:formatCode>General</c:formatCode>
                <c:ptCount val="1"/>
                <c:pt idx="0">
                  <c:v>163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Graphs'!$BA$9</c15:f>
                <c15:dlblRangeCache>
                  <c:ptCount val="1"/>
                  <c:pt idx="0">
                    <c:v>163
(2%)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C090-4CCF-B819-A78033091662}"/>
            </c:ext>
          </c:extLst>
        </c:ser>
        <c:ser>
          <c:idx val="0"/>
          <c:order val="3"/>
          <c:tx>
            <c:strRef>
              <c:f>'FINDING Graphs'!$BB$2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357DF2F-9FBB-4E44-AFB6-51B5DC3E847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C090-4CCF-B819-A780330916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'FINDING Graphs'!$BE$9</c:f>
              <c:strCache>
                <c:ptCount val="1"/>
                <c:pt idx="0">
                  <c:v>95
(1%)</c:v>
                </c:pt>
              </c:strCache>
            </c:strRef>
          </c:cat>
          <c:val>
            <c:numRef>
              <c:f>'FINDING Graphs'!$BB$9</c:f>
              <c:numCache>
                <c:formatCode>General</c:formatCode>
                <c:ptCount val="1"/>
                <c:pt idx="0">
                  <c:v>95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Graphs'!$BE$9</c15:f>
                <c15:dlblRangeCache>
                  <c:ptCount val="1"/>
                  <c:pt idx="0">
                    <c:v>95
(1%)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C090-4CCF-B819-A780330916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04793254269449E-2"/>
          <c:y val="8.3397720174669523E-2"/>
          <c:w val="0.95349161725796794"/>
          <c:h val="0.7749453272503997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'FINDING Graphs'!$AP$2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B74FF35-F971-4201-9CC6-A6AACB83E2E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30F2-45E7-A1B6-28F54B0110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Graphs'!$BE$10</c:f>
              <c:strCache>
                <c:ptCount val="1"/>
                <c:pt idx="0">
                  <c:v>60
(1%)</c:v>
                </c:pt>
              </c:strCache>
            </c:strRef>
          </c:cat>
          <c:val>
            <c:numRef>
              <c:f>'FINDING Graphs'!$AP$10</c:f>
              <c:numCache>
                <c:formatCode>0</c:formatCode>
                <c:ptCount val="1"/>
                <c:pt idx="0">
                  <c:v>1878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Graphs'!$AS$10</c15:f>
                <c15:dlblRangeCache>
                  <c:ptCount val="1"/>
                  <c:pt idx="0">
                    <c:v>1878
(35%)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30F2-45E7-A1B6-28F54B0110FF}"/>
            </c:ext>
          </c:extLst>
        </c:ser>
        <c:ser>
          <c:idx val="2"/>
          <c:order val="1"/>
          <c:tx>
            <c:strRef>
              <c:f>'FINDING Graphs'!$AT$2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2B3F91E-17BC-4E8C-B719-235EEC8FF7D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30F2-45E7-A1B6-28F54B0110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Graphs'!$BE$10</c:f>
              <c:strCache>
                <c:ptCount val="1"/>
                <c:pt idx="0">
                  <c:v>60
(1%)</c:v>
                </c:pt>
              </c:strCache>
            </c:strRef>
          </c:cat>
          <c:val>
            <c:numRef>
              <c:f>'FINDING Graphs'!$AT$10</c:f>
              <c:numCache>
                <c:formatCode>General</c:formatCode>
                <c:ptCount val="1"/>
                <c:pt idx="0">
                  <c:v>3047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Graphs'!$AW$10</c15:f>
                <c15:dlblRangeCache>
                  <c:ptCount val="1"/>
                  <c:pt idx="0">
                    <c:v>3047
(58%)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30F2-45E7-A1B6-28F54B0110FF}"/>
            </c:ext>
          </c:extLst>
        </c:ser>
        <c:ser>
          <c:idx val="3"/>
          <c:order val="2"/>
          <c:tx>
            <c:strRef>
              <c:f>'FINDING Graphs'!$AX$2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F05E737-C76F-499D-A9C7-C85B0A967F4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30F2-45E7-A1B6-28F54B0110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Graphs'!$BE$10</c:f>
              <c:strCache>
                <c:ptCount val="1"/>
                <c:pt idx="0">
                  <c:v>60
(1%)</c:v>
                </c:pt>
              </c:strCache>
            </c:strRef>
          </c:cat>
          <c:val>
            <c:numRef>
              <c:f>'FINDING Graphs'!$AX$10</c:f>
              <c:numCache>
                <c:formatCode>General</c:formatCode>
                <c:ptCount val="1"/>
                <c:pt idx="0">
                  <c:v>308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Graphs'!$BA$10</c15:f>
                <c15:dlblRangeCache>
                  <c:ptCount val="1"/>
                  <c:pt idx="0">
                    <c:v>308
(6%)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30F2-45E7-A1B6-28F54B0110FF}"/>
            </c:ext>
          </c:extLst>
        </c:ser>
        <c:ser>
          <c:idx val="0"/>
          <c:order val="3"/>
          <c:tx>
            <c:strRef>
              <c:f>'FINDING Graphs'!$BB$2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052FAB5-1630-495E-BC31-8E50A52806A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30F2-45E7-A1B6-28F54B0110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'FINDING Graphs'!$BE$10</c:f>
              <c:strCache>
                <c:ptCount val="1"/>
                <c:pt idx="0">
                  <c:v>60
(1%)</c:v>
                </c:pt>
              </c:strCache>
            </c:strRef>
          </c:cat>
          <c:val>
            <c:numRef>
              <c:f>'FINDING Graphs'!$BB$10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Graphs'!$BE$10</c15:f>
                <c15:dlblRangeCache>
                  <c:ptCount val="1"/>
                  <c:pt idx="0">
                    <c:v>60
(1%)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30F2-45E7-A1B6-28F54B0110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'FINDING Graphs'!$AP$2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6F2632F-E3A6-4457-B19A-992F1A5DA34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C890-44BF-855B-B583FF9AAB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Graphs'!$AS$11</c:f>
              <c:strCache>
                <c:ptCount val="1"/>
                <c:pt idx="0">
                  <c:v>122219
(29%)</c:v>
                </c:pt>
              </c:strCache>
            </c:strRef>
          </c:cat>
          <c:val>
            <c:numRef>
              <c:f>'FINDING Graphs'!$AP$11</c:f>
              <c:numCache>
                <c:formatCode>0</c:formatCode>
                <c:ptCount val="1"/>
                <c:pt idx="0">
                  <c:v>122219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Graphs'!$AS$11</c15:f>
                <c15:dlblRangeCache>
                  <c:ptCount val="1"/>
                  <c:pt idx="0">
                    <c:v>122219
(29%)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C890-44BF-855B-B583FF9AABCD}"/>
            </c:ext>
          </c:extLst>
        </c:ser>
        <c:ser>
          <c:idx val="2"/>
          <c:order val="1"/>
          <c:tx>
            <c:strRef>
              <c:f>'FINDING Graphs'!$AT$2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00F8A2A-B9AD-46D6-82F5-86316F5BC5A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C890-44BF-855B-B583FF9AAB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Graphs'!$AS$11</c:f>
              <c:strCache>
                <c:ptCount val="1"/>
                <c:pt idx="0">
                  <c:v>122219
(29%)</c:v>
                </c:pt>
              </c:strCache>
            </c:strRef>
          </c:cat>
          <c:val>
            <c:numRef>
              <c:f>'FINDING Graphs'!$AT$11</c:f>
              <c:numCache>
                <c:formatCode>General</c:formatCode>
                <c:ptCount val="1"/>
                <c:pt idx="0">
                  <c:v>231218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Graphs'!$AW$11</c15:f>
                <c15:dlblRangeCache>
                  <c:ptCount val="1"/>
                  <c:pt idx="0">
                    <c:v>231218
(55%)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C890-44BF-855B-B583FF9AABCD}"/>
            </c:ext>
          </c:extLst>
        </c:ser>
        <c:ser>
          <c:idx val="3"/>
          <c:order val="2"/>
          <c:tx>
            <c:strRef>
              <c:f>'FINDING Graphs'!$AX$2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260AA55-AC8A-4CCE-BE12-4E265262C00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C890-44BF-855B-B583FF9AAB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Graphs'!$AS$11</c:f>
              <c:strCache>
                <c:ptCount val="1"/>
                <c:pt idx="0">
                  <c:v>122219
(29%)</c:v>
                </c:pt>
              </c:strCache>
            </c:strRef>
          </c:cat>
          <c:val>
            <c:numRef>
              <c:f>'FINDING Graphs'!$AX$11</c:f>
              <c:numCache>
                <c:formatCode>General</c:formatCode>
                <c:ptCount val="1"/>
                <c:pt idx="0">
                  <c:v>61684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Graphs'!$BA$11</c15:f>
                <c15:dlblRangeCache>
                  <c:ptCount val="1"/>
                  <c:pt idx="0">
                    <c:v>61684
(15%)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C890-44BF-855B-B583FF9AABCD}"/>
            </c:ext>
          </c:extLst>
        </c:ser>
        <c:ser>
          <c:idx val="0"/>
          <c:order val="3"/>
          <c:tx>
            <c:strRef>
              <c:f>'FINDING Graphs'!$BB$2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7930305-8099-4916-B9D8-6010ED8AE0F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C890-44BF-855B-B583FF9AAB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'FINDING Graphs'!$AS$11</c:f>
              <c:strCache>
                <c:ptCount val="1"/>
                <c:pt idx="0">
                  <c:v>122219
(29%)</c:v>
                </c:pt>
              </c:strCache>
            </c:strRef>
          </c:cat>
          <c:val>
            <c:numRef>
              <c:f>'FINDING Graphs'!$BB$11</c:f>
              <c:numCache>
                <c:formatCode>General</c:formatCode>
                <c:ptCount val="1"/>
                <c:pt idx="0">
                  <c:v>6424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Graphs'!$BE$11</c15:f>
                <c15:dlblRangeCache>
                  <c:ptCount val="1"/>
                  <c:pt idx="0">
                    <c:v>6424
(2%)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C890-44BF-855B-B583FF9AA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Graphs'!$BQ$2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Graphs'!$BP$3:$BP$11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'FINDING Graphs'!$BQ$3:$BQ$11</c:f>
              <c:numCache>
                <c:formatCode>0.0</c:formatCode>
                <c:ptCount val="9"/>
                <c:pt idx="0">
                  <c:v>3.891724137931035</c:v>
                </c:pt>
                <c:pt idx="1">
                  <c:v>3.9218907747109362</c:v>
                </c:pt>
                <c:pt idx="2">
                  <c:v>2.9755103149765416</c:v>
                </c:pt>
                <c:pt idx="3">
                  <c:v>3.9809637120761456</c:v>
                </c:pt>
                <c:pt idx="4">
                  <c:v>2.8650476030678131</c:v>
                </c:pt>
                <c:pt idx="5">
                  <c:v>2.4903009640253941</c:v>
                </c:pt>
                <c:pt idx="6">
                  <c:v>3.4573520705978709</c:v>
                </c:pt>
                <c:pt idx="7">
                  <c:v>1.7766579160503477</c:v>
                </c:pt>
                <c:pt idx="8">
                  <c:v>2.199400941377835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53-41DA-91A7-D94345B8CAF2}"/>
            </c:ext>
          </c:extLst>
        </c:ser>
        <c:ser>
          <c:idx val="1"/>
          <c:order val="1"/>
          <c:tx>
            <c:strRef>
              <c:f>'FINDING Graphs'!$BR$2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Graphs'!$BP$3:$BP$11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'FINDING Graphs'!$BR$3:$BR$11</c:f>
              <c:numCache>
                <c:formatCode>0.0</c:formatCode>
                <c:ptCount val="9"/>
                <c:pt idx="0">
                  <c:v>1.6205940594059407</c:v>
                </c:pt>
                <c:pt idx="1">
                  <c:v>0.45855953673543248</c:v>
                </c:pt>
                <c:pt idx="2">
                  <c:v>1.2514152633464708</c:v>
                </c:pt>
                <c:pt idx="3">
                  <c:v>1.6179692147531233</c:v>
                </c:pt>
                <c:pt idx="4">
                  <c:v>0.92756459177217243</c:v>
                </c:pt>
                <c:pt idx="5">
                  <c:v>0.79894032538995896</c:v>
                </c:pt>
                <c:pt idx="6">
                  <c:v>0.84450941991007622</c:v>
                </c:pt>
                <c:pt idx="7">
                  <c:v>0.7007724314752245</c:v>
                </c:pt>
                <c:pt idx="8">
                  <c:v>0.72440753451573192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53-41DA-91A7-D94345B8CA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2251440"/>
        <c:axId val="590397872"/>
      </c:barChart>
      <c:catAx>
        <c:axId val="53225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397872"/>
        <c:crosses val="autoZero"/>
        <c:auto val="1"/>
        <c:lblAlgn val="ctr"/>
        <c:lblOffset val="100"/>
        <c:noMultiLvlLbl val="0"/>
      </c:catAx>
      <c:valAx>
        <c:axId val="59039787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25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Graphs'!$BQ$2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Graphs'!$BP$3</c:f>
              <c:strCache>
                <c:ptCount val="1"/>
                <c:pt idx="0">
                  <c:v>Champaign</c:v>
                </c:pt>
              </c:strCache>
            </c:strRef>
          </c:cat>
          <c:val>
            <c:numRef>
              <c:f>'FINDING Graphs'!$BQ$3</c:f>
              <c:numCache>
                <c:formatCode>0.0</c:formatCode>
                <c:ptCount val="1"/>
                <c:pt idx="0">
                  <c:v>3.891724137931035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D5-494E-9D6C-B77E6C650AEB}"/>
            </c:ext>
          </c:extLst>
        </c:ser>
        <c:ser>
          <c:idx val="1"/>
          <c:order val="1"/>
          <c:tx>
            <c:strRef>
              <c:f>'FINDING Graphs'!$BR$2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Graphs'!$BP$3</c:f>
              <c:strCache>
                <c:ptCount val="1"/>
                <c:pt idx="0">
                  <c:v>Champaign</c:v>
                </c:pt>
              </c:strCache>
            </c:strRef>
          </c:cat>
          <c:val>
            <c:numRef>
              <c:f>'FINDING Graphs'!$BR$3</c:f>
              <c:numCache>
                <c:formatCode>0.0</c:formatCode>
                <c:ptCount val="1"/>
                <c:pt idx="0">
                  <c:v>1.6205940594059407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D5-494E-9D6C-B77E6C650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2251440"/>
        <c:axId val="590397872"/>
      </c:barChart>
      <c:catAx>
        <c:axId val="532251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0397872"/>
        <c:crosses val="autoZero"/>
        <c:auto val="1"/>
        <c:lblAlgn val="ctr"/>
        <c:lblOffset val="100"/>
        <c:noMultiLvlLbl val="0"/>
      </c:catAx>
      <c:valAx>
        <c:axId val="59039787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25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Graphs'!$BQ$2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Graphs'!$BP$4</c:f>
              <c:strCache>
                <c:ptCount val="1"/>
                <c:pt idx="0">
                  <c:v>Coles</c:v>
                </c:pt>
              </c:strCache>
            </c:strRef>
          </c:cat>
          <c:val>
            <c:numRef>
              <c:f>'FINDING Graphs'!$BQ$4</c:f>
              <c:numCache>
                <c:formatCode>0.0</c:formatCode>
                <c:ptCount val="1"/>
                <c:pt idx="0">
                  <c:v>3.9218907747109362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79-4C8F-87A0-5B77735A8222}"/>
            </c:ext>
          </c:extLst>
        </c:ser>
        <c:ser>
          <c:idx val="1"/>
          <c:order val="1"/>
          <c:tx>
            <c:strRef>
              <c:f>'FINDING Graphs'!$BR$2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Graphs'!$BP$4</c:f>
              <c:strCache>
                <c:ptCount val="1"/>
                <c:pt idx="0">
                  <c:v>Coles</c:v>
                </c:pt>
              </c:strCache>
            </c:strRef>
          </c:cat>
          <c:val>
            <c:numRef>
              <c:f>'FINDING Graphs'!$BR$4</c:f>
              <c:numCache>
                <c:formatCode>0.0</c:formatCode>
                <c:ptCount val="1"/>
                <c:pt idx="0">
                  <c:v>0.45855953673543248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79-4C8F-87A0-5B77735A82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2251440"/>
        <c:axId val="590397872"/>
      </c:barChart>
      <c:catAx>
        <c:axId val="532251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0397872"/>
        <c:crosses val="autoZero"/>
        <c:auto val="1"/>
        <c:lblAlgn val="ctr"/>
        <c:lblOffset val="100"/>
        <c:noMultiLvlLbl val="0"/>
      </c:catAx>
      <c:valAx>
        <c:axId val="59039787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25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Graphs'!$BQ$2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Graphs'!$BP$5</c:f>
              <c:strCache>
                <c:ptCount val="1"/>
                <c:pt idx="0">
                  <c:v>Macon</c:v>
                </c:pt>
              </c:strCache>
            </c:strRef>
          </c:cat>
          <c:val>
            <c:numRef>
              <c:f>'FINDING Graphs'!$BQ$5</c:f>
              <c:numCache>
                <c:formatCode>0.0</c:formatCode>
                <c:ptCount val="1"/>
                <c:pt idx="0">
                  <c:v>2.9755103149765416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C5-4388-8DD2-DEE254C5C289}"/>
            </c:ext>
          </c:extLst>
        </c:ser>
        <c:ser>
          <c:idx val="1"/>
          <c:order val="1"/>
          <c:tx>
            <c:strRef>
              <c:f>'FINDING Graphs'!$BR$2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Graphs'!$BP$5</c:f>
              <c:strCache>
                <c:ptCount val="1"/>
                <c:pt idx="0">
                  <c:v>Macon</c:v>
                </c:pt>
              </c:strCache>
            </c:strRef>
          </c:cat>
          <c:val>
            <c:numRef>
              <c:f>'FINDING Graphs'!$BR$5</c:f>
              <c:numCache>
                <c:formatCode>0.0</c:formatCode>
                <c:ptCount val="1"/>
                <c:pt idx="0">
                  <c:v>1.2514152633464708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C5-4388-8DD2-DEE254C5C2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2251440"/>
        <c:axId val="590397872"/>
      </c:barChart>
      <c:catAx>
        <c:axId val="532251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0397872"/>
        <c:crosses val="autoZero"/>
        <c:auto val="1"/>
        <c:lblAlgn val="ctr"/>
        <c:lblOffset val="100"/>
        <c:noMultiLvlLbl val="0"/>
      </c:catAx>
      <c:valAx>
        <c:axId val="59039787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25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Graphs'!$BQ$2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Graphs'!$BP$6</c:f>
              <c:strCache>
                <c:ptCount val="1"/>
                <c:pt idx="0">
                  <c:v>McLean</c:v>
                </c:pt>
              </c:strCache>
            </c:strRef>
          </c:cat>
          <c:val>
            <c:numRef>
              <c:f>'FINDING Graphs'!$BQ$6</c:f>
              <c:numCache>
                <c:formatCode>0.0</c:formatCode>
                <c:ptCount val="1"/>
                <c:pt idx="0">
                  <c:v>3.9809637120761456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E1-4C11-99A4-C7807526406E}"/>
            </c:ext>
          </c:extLst>
        </c:ser>
        <c:ser>
          <c:idx val="1"/>
          <c:order val="1"/>
          <c:tx>
            <c:strRef>
              <c:f>'FINDING Graphs'!$BR$2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Graphs'!$BP$6</c:f>
              <c:strCache>
                <c:ptCount val="1"/>
                <c:pt idx="0">
                  <c:v>McLean</c:v>
                </c:pt>
              </c:strCache>
            </c:strRef>
          </c:cat>
          <c:val>
            <c:numRef>
              <c:f>'FINDING Graphs'!$BR$6</c:f>
              <c:numCache>
                <c:formatCode>0.0</c:formatCode>
                <c:ptCount val="1"/>
                <c:pt idx="0">
                  <c:v>1.6179692147531233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E1-4C11-99A4-C780752640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2251440"/>
        <c:axId val="590397872"/>
      </c:barChart>
      <c:catAx>
        <c:axId val="532251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0397872"/>
        <c:crosses val="autoZero"/>
        <c:auto val="1"/>
        <c:lblAlgn val="ctr"/>
        <c:lblOffset val="100"/>
        <c:noMultiLvlLbl val="0"/>
      </c:catAx>
      <c:valAx>
        <c:axId val="59039787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25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Graphs'!$BQ$2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Graphs'!$BP$7</c:f>
              <c:strCache>
                <c:ptCount val="1"/>
                <c:pt idx="0">
                  <c:v>Peoria</c:v>
                </c:pt>
              </c:strCache>
            </c:strRef>
          </c:cat>
          <c:val>
            <c:numRef>
              <c:f>'FINDING Graphs'!$BQ$7</c:f>
              <c:numCache>
                <c:formatCode>0.0</c:formatCode>
                <c:ptCount val="1"/>
                <c:pt idx="0">
                  <c:v>2.8650476030678131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9B-445B-B45B-E97CEB9110B7}"/>
            </c:ext>
          </c:extLst>
        </c:ser>
        <c:ser>
          <c:idx val="1"/>
          <c:order val="1"/>
          <c:tx>
            <c:strRef>
              <c:f>'FINDING Graphs'!$BR$2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Graphs'!$BP$7</c:f>
              <c:strCache>
                <c:ptCount val="1"/>
                <c:pt idx="0">
                  <c:v>Peoria</c:v>
                </c:pt>
              </c:strCache>
            </c:strRef>
          </c:cat>
          <c:val>
            <c:numRef>
              <c:f>'FINDING Graphs'!$BR$7</c:f>
              <c:numCache>
                <c:formatCode>0.0</c:formatCode>
                <c:ptCount val="1"/>
                <c:pt idx="0">
                  <c:v>0.92756459177217243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9B-445B-B45B-E97CEB9110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2251440"/>
        <c:axId val="590397872"/>
      </c:barChart>
      <c:catAx>
        <c:axId val="532251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0397872"/>
        <c:crosses val="autoZero"/>
        <c:auto val="1"/>
        <c:lblAlgn val="ctr"/>
        <c:lblOffset val="100"/>
        <c:noMultiLvlLbl val="0"/>
      </c:catAx>
      <c:valAx>
        <c:axId val="59039787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25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43268311882055E-2"/>
          <c:y val="9.8158784325869081E-2"/>
          <c:w val="0.94094904334367269"/>
          <c:h val="0.769846582031372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'CHILD CENSUS Graphs'!$B$4</c:f>
              <c:strCache>
                <c:ptCount val="1"/>
                <c:pt idx="0">
                  <c:v>White (N)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18A913B-CBC1-416E-B942-EFA2AE4A477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A59A-4310-905B-DEC0C01425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Graphs'!$E$5</c:f>
              <c:strCache>
                <c:ptCount val="1"/>
                <c:pt idx="0">
                  <c:v>23858
 (61%)</c:v>
                </c:pt>
              </c:strCache>
            </c:strRef>
          </c:cat>
          <c:val>
            <c:numRef>
              <c:f>'CHILD CENSUS Graphs'!$B$5</c:f>
              <c:numCache>
                <c:formatCode>#,##0</c:formatCode>
                <c:ptCount val="1"/>
                <c:pt idx="0">
                  <c:v>23858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Graphs'!$E$5:$E$12</c15:f>
                <c15:dlblRangeCache>
                  <c:ptCount val="8"/>
                  <c:pt idx="0">
                    <c:v>23858
 (61%)</c:v>
                  </c:pt>
                  <c:pt idx="1">
                    <c:v>7601
(88%)</c:v>
                  </c:pt>
                  <c:pt idx="2">
                    <c:v>15304
(65%)</c:v>
                  </c:pt>
                  <c:pt idx="3">
                    <c:v>27163
(74%)</c:v>
                  </c:pt>
                  <c:pt idx="4">
                    <c:v>25076
(58%)</c:v>
                  </c:pt>
                  <c:pt idx="5">
                    <c:v>21010
(65%)</c:v>
                  </c:pt>
                  <c:pt idx="6">
                    <c:v>30875
(71%)</c:v>
                  </c:pt>
                  <c:pt idx="7">
                    <c:v>12654
(72%)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A59A-4310-905B-DEC0C0142542}"/>
            </c:ext>
          </c:extLst>
        </c:ser>
        <c:ser>
          <c:idx val="1"/>
          <c:order val="1"/>
          <c:tx>
            <c:strRef>
              <c:f>'CHILD CENSUS Graphs'!$F$4</c:f>
              <c:strCache>
                <c:ptCount val="1"/>
                <c:pt idx="0">
                  <c:v>Black (N)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80E796B-B0F9-4E1B-B54A-F9EE86687A0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A59A-4310-905B-DEC0C01425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Graphs'!$E$5</c:f>
              <c:strCache>
                <c:ptCount val="1"/>
                <c:pt idx="0">
                  <c:v>23858
 (61%)</c:v>
                </c:pt>
              </c:strCache>
            </c:strRef>
          </c:cat>
          <c:val>
            <c:numRef>
              <c:f>'CHILD CENSUS Graphs'!$F$5</c:f>
              <c:numCache>
                <c:formatCode>#,##0</c:formatCode>
                <c:ptCount val="1"/>
                <c:pt idx="0">
                  <c:v>7497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Graphs'!$I$5:$I$12</c15:f>
                <c15:dlblRangeCache>
                  <c:ptCount val="8"/>
                  <c:pt idx="0">
                    <c:v>7497
 (19%)</c:v>
                  </c:pt>
                  <c:pt idx="1">
                    <c:v>293
(3%)</c:v>
                  </c:pt>
                  <c:pt idx="2">
                    <c:v>5086
(22%)</c:v>
                  </c:pt>
                  <c:pt idx="3">
                    <c:v>3880
(11%)</c:v>
                  </c:pt>
                  <c:pt idx="4">
                    <c:v>10100
(23%)</c:v>
                  </c:pt>
                  <c:pt idx="5">
                    <c:v>5269
(16%)</c:v>
                  </c:pt>
                  <c:pt idx="6">
                    <c:v>7916
(18%)</c:v>
                  </c:pt>
                  <c:pt idx="7">
                    <c:v>3620
(21%)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A59A-4310-905B-DEC0C0142542}"/>
            </c:ext>
          </c:extLst>
        </c:ser>
        <c:ser>
          <c:idx val="2"/>
          <c:order val="2"/>
          <c:tx>
            <c:strRef>
              <c:f>'CHILD CENSUS Graphs'!$J$4</c:f>
              <c:strCache>
                <c:ptCount val="1"/>
                <c:pt idx="0">
                  <c:v>Hispanic (N)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8C43477-B869-4975-8815-0A22986A3AF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A59A-4310-905B-DEC0C01425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Graphs'!$E$5</c:f>
              <c:strCache>
                <c:ptCount val="1"/>
                <c:pt idx="0">
                  <c:v>23858
 (61%)</c:v>
                </c:pt>
              </c:strCache>
            </c:strRef>
          </c:cat>
          <c:val>
            <c:numRef>
              <c:f>'CHILD CENSUS Graphs'!$J$5</c:f>
              <c:numCache>
                <c:formatCode>#,##0</c:formatCode>
                <c:ptCount val="1"/>
                <c:pt idx="0">
                  <c:v>4100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Graphs'!$M$5:$M$12</c15:f>
                <c15:dlblRangeCache>
                  <c:ptCount val="8"/>
                  <c:pt idx="0">
                    <c:v>4100
 (11%)</c:v>
                  </c:pt>
                  <c:pt idx="1">
                    <c:v>405
(5%)</c:v>
                  </c:pt>
                  <c:pt idx="2">
                    <c:v>961
(4%)</c:v>
                  </c:pt>
                  <c:pt idx="3">
                    <c:v>2994
(8%)</c:v>
                  </c:pt>
                  <c:pt idx="4">
                    <c:v>3483
(8%)</c:v>
                  </c:pt>
                  <c:pt idx="5">
                    <c:v>6700
(21%)</c:v>
                  </c:pt>
                  <c:pt idx="6">
                    <c:v>1531
(4%)</c:v>
                  </c:pt>
                  <c:pt idx="7">
                    <c:v>1476
(8%)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A59A-4310-905B-DEC0C014254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61980720"/>
        <c:axId val="1464071008"/>
      </c:barChart>
      <c:catAx>
        <c:axId val="1461980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4071008"/>
        <c:crosses val="autoZero"/>
        <c:auto val="1"/>
        <c:lblAlgn val="ctr"/>
        <c:lblOffset val="100"/>
        <c:noMultiLvlLbl val="0"/>
      </c:catAx>
      <c:valAx>
        <c:axId val="146407100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198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Graphs'!$BQ$2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Graphs'!$BP$8</c:f>
              <c:strCache>
                <c:ptCount val="1"/>
                <c:pt idx="0">
                  <c:v>Rock Island</c:v>
                </c:pt>
              </c:strCache>
            </c:strRef>
          </c:cat>
          <c:val>
            <c:numRef>
              <c:f>'FINDING Graphs'!$BQ$8</c:f>
              <c:numCache>
                <c:formatCode>0.0</c:formatCode>
                <c:ptCount val="1"/>
                <c:pt idx="0">
                  <c:v>2.4903009640253941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FD-4EC7-9D62-64A96C8EED1C}"/>
            </c:ext>
          </c:extLst>
        </c:ser>
        <c:ser>
          <c:idx val="1"/>
          <c:order val="1"/>
          <c:tx>
            <c:strRef>
              <c:f>'FINDING Graphs'!$BR$2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Graphs'!$BP$8</c:f>
              <c:strCache>
                <c:ptCount val="1"/>
                <c:pt idx="0">
                  <c:v>Rock Island</c:v>
                </c:pt>
              </c:strCache>
            </c:strRef>
          </c:cat>
          <c:val>
            <c:numRef>
              <c:f>'FINDING Graphs'!$BR$8</c:f>
              <c:numCache>
                <c:formatCode>0.0</c:formatCode>
                <c:ptCount val="1"/>
                <c:pt idx="0">
                  <c:v>0.79894032538995896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FD-4EC7-9D62-64A96C8EED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2251440"/>
        <c:axId val="590397872"/>
      </c:barChart>
      <c:catAx>
        <c:axId val="532251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0397872"/>
        <c:crosses val="autoZero"/>
        <c:auto val="1"/>
        <c:lblAlgn val="ctr"/>
        <c:lblOffset val="100"/>
        <c:noMultiLvlLbl val="0"/>
      </c:catAx>
      <c:valAx>
        <c:axId val="59039787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25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Graphs'!$BQ$2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Graphs'!$BP$9</c:f>
              <c:strCache>
                <c:ptCount val="1"/>
                <c:pt idx="0">
                  <c:v>Sangamon</c:v>
                </c:pt>
              </c:strCache>
            </c:strRef>
          </c:cat>
          <c:val>
            <c:numRef>
              <c:f>'FINDING Graphs'!$BQ$9</c:f>
              <c:numCache>
                <c:formatCode>0.0</c:formatCode>
                <c:ptCount val="1"/>
                <c:pt idx="0">
                  <c:v>3.4573520705978709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7-4456-BAE4-F723A55988C0}"/>
            </c:ext>
          </c:extLst>
        </c:ser>
        <c:ser>
          <c:idx val="1"/>
          <c:order val="1"/>
          <c:tx>
            <c:strRef>
              <c:f>'FINDING Graphs'!$BR$2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Graphs'!$BP$9</c:f>
              <c:strCache>
                <c:ptCount val="1"/>
                <c:pt idx="0">
                  <c:v>Sangamon</c:v>
                </c:pt>
              </c:strCache>
            </c:strRef>
          </c:cat>
          <c:val>
            <c:numRef>
              <c:f>'FINDING Graphs'!$BR$9</c:f>
              <c:numCache>
                <c:formatCode>0.0</c:formatCode>
                <c:ptCount val="1"/>
                <c:pt idx="0">
                  <c:v>0.84450941991007622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7-4456-BAE4-F723A55988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2251440"/>
        <c:axId val="590397872"/>
      </c:barChart>
      <c:catAx>
        <c:axId val="532251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0397872"/>
        <c:crosses val="autoZero"/>
        <c:auto val="1"/>
        <c:lblAlgn val="ctr"/>
        <c:lblOffset val="100"/>
        <c:noMultiLvlLbl val="0"/>
      </c:catAx>
      <c:valAx>
        <c:axId val="59039787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25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Graphs'!$BQ$2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Graphs'!$BP$10</c:f>
              <c:strCache>
                <c:ptCount val="1"/>
                <c:pt idx="0">
                  <c:v>Vermilion</c:v>
                </c:pt>
              </c:strCache>
            </c:strRef>
          </c:cat>
          <c:val>
            <c:numRef>
              <c:f>'FINDING Graphs'!$BQ$10</c:f>
              <c:numCache>
                <c:formatCode>0.0</c:formatCode>
                <c:ptCount val="1"/>
                <c:pt idx="0">
                  <c:v>1.7766579160503477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5E-41D2-BBDE-8F9CF2DBACC3}"/>
            </c:ext>
          </c:extLst>
        </c:ser>
        <c:ser>
          <c:idx val="1"/>
          <c:order val="1"/>
          <c:tx>
            <c:strRef>
              <c:f>'FINDING Graphs'!$BR$2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Graphs'!$BP$10</c:f>
              <c:strCache>
                <c:ptCount val="1"/>
                <c:pt idx="0">
                  <c:v>Vermilion</c:v>
                </c:pt>
              </c:strCache>
            </c:strRef>
          </c:cat>
          <c:val>
            <c:numRef>
              <c:f>'FINDING Graphs'!$BR$10</c:f>
              <c:numCache>
                <c:formatCode>0.0</c:formatCode>
                <c:ptCount val="1"/>
                <c:pt idx="0">
                  <c:v>0.7007724314752245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5E-41D2-BBDE-8F9CF2DBAC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2251440"/>
        <c:axId val="590397872"/>
      </c:barChart>
      <c:catAx>
        <c:axId val="532251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0397872"/>
        <c:crosses val="autoZero"/>
        <c:auto val="1"/>
        <c:lblAlgn val="ctr"/>
        <c:lblOffset val="100"/>
        <c:noMultiLvlLbl val="0"/>
      </c:catAx>
      <c:valAx>
        <c:axId val="59039787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25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Graphs'!$BQ$2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'FINDING Graphs'!$BQ$11</c:f>
              <c:numCache>
                <c:formatCode>0.0</c:formatCode>
                <c:ptCount val="1"/>
                <c:pt idx="0">
                  <c:v>2.199400941377835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1D-483E-9473-10F5863C867F}"/>
            </c:ext>
          </c:extLst>
        </c:ser>
        <c:ser>
          <c:idx val="1"/>
          <c:order val="1"/>
          <c:tx>
            <c:strRef>
              <c:f>'FINDING Graphs'!$BR$2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'FINDING Graphs'!$BR$11</c:f>
              <c:numCache>
                <c:formatCode>0.0</c:formatCode>
                <c:ptCount val="1"/>
                <c:pt idx="0">
                  <c:v>0.72440753451573192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1D-483E-9473-10F5863C86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2251440"/>
        <c:axId val="590397872"/>
      </c:barChart>
      <c:catAx>
        <c:axId val="532251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0397872"/>
        <c:crosses val="autoZero"/>
        <c:auto val="1"/>
        <c:lblAlgn val="ctr"/>
        <c:lblOffset val="100"/>
        <c:noMultiLvlLbl val="0"/>
      </c:catAx>
      <c:valAx>
        <c:axId val="59039787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25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95098060463571E-2"/>
          <c:y val="8.3233453471887597E-2"/>
          <c:w val="0.95350453547756597"/>
          <c:h val="0.7798768009960244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'FINDING Graphs'!$BH$2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D1A6B1A-F336-4483-9B13-2AC6A710B8A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8A6E-4B2A-B7AE-30ED633372A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285BF0D-51CB-438D-88DB-D7809A9C8A5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8A6E-4B2A-B7AE-30ED633372A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B83ECFB-CBEB-4465-A187-485C26E895A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8A6E-4B2A-B7AE-30ED633372A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678DCAC-F7A9-436F-97FB-3B31145EA8D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8A6E-4B2A-B7AE-30ED633372A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19EBCEB-9B0C-4F56-80BD-880AE68CDF9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8A6E-4B2A-B7AE-30ED633372A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657211A-822B-4626-9EF0-7250CAD8AEE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8A6E-4B2A-B7AE-30ED633372A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8AC6E89-7ECE-4926-A251-28B4C89AF59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8A6E-4B2A-B7AE-30ED633372A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CD932AE-0025-44F2-9AA2-CF6B1F3EB02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8A6E-4B2A-B7AE-30ED633372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Graphs'!$BK$3:$BK$11</c:f>
              <c:strCache>
                <c:ptCount val="9"/>
                <c:pt idx="0">
                  <c:v>1070
 (28%)</c:v>
                </c:pt>
                <c:pt idx="1">
                  <c:v>120
(24%)</c:v>
                </c:pt>
                <c:pt idx="2">
                  <c:v>1061
(43%)</c:v>
                </c:pt>
                <c:pt idx="3">
                  <c:v>375
(16%)</c:v>
                </c:pt>
                <c:pt idx="4">
                  <c:v>1492
(31%)</c:v>
                </c:pt>
                <c:pt idx="5">
                  <c:v>779
(29%)</c:v>
                </c:pt>
                <c:pt idx="6">
                  <c:v>1354
(30%)</c:v>
                </c:pt>
                <c:pt idx="7">
                  <c:v>719
(38%)</c:v>
                </c:pt>
                <c:pt idx="8">
                  <c:v>30769
(25%)</c:v>
                </c:pt>
              </c:strCache>
            </c:strRef>
          </c:cat>
          <c:val>
            <c:numRef>
              <c:f>'FINDING Graphs'!$BH$3:$BH$10</c:f>
              <c:numCache>
                <c:formatCode>0</c:formatCode>
                <c:ptCount val="8"/>
                <c:pt idx="0">
                  <c:v>1070</c:v>
                </c:pt>
                <c:pt idx="1">
                  <c:v>120</c:v>
                </c:pt>
                <c:pt idx="2">
                  <c:v>1061</c:v>
                </c:pt>
                <c:pt idx="3">
                  <c:v>375</c:v>
                </c:pt>
                <c:pt idx="4">
                  <c:v>1492</c:v>
                </c:pt>
                <c:pt idx="5">
                  <c:v>779</c:v>
                </c:pt>
                <c:pt idx="6">
                  <c:v>1354</c:v>
                </c:pt>
                <c:pt idx="7">
                  <c:v>719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Graphs'!$BK$3:$BK$11</c15:f>
                <c15:dlblRangeCache>
                  <c:ptCount val="9"/>
                  <c:pt idx="0">
                    <c:v>1070
 (28%)</c:v>
                  </c:pt>
                  <c:pt idx="1">
                    <c:v>120
(24%)</c:v>
                  </c:pt>
                  <c:pt idx="2">
                    <c:v>1061
(43%)</c:v>
                  </c:pt>
                  <c:pt idx="3">
                    <c:v>375
(16%)</c:v>
                  </c:pt>
                  <c:pt idx="4">
                    <c:v>1492
(31%)</c:v>
                  </c:pt>
                  <c:pt idx="5">
                    <c:v>779
(29%)</c:v>
                  </c:pt>
                  <c:pt idx="6">
                    <c:v>1354
(30%)</c:v>
                  </c:pt>
                  <c:pt idx="7">
                    <c:v>719
(38%)</c:v>
                  </c:pt>
                  <c:pt idx="8">
                    <c:v>30769
(25%)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8A6E-4B2A-B7AE-30ED633372AB}"/>
            </c:ext>
          </c:extLst>
        </c:ser>
        <c:ser>
          <c:idx val="2"/>
          <c:order val="1"/>
          <c:tx>
            <c:strRef>
              <c:f>'FINDING Graphs'!$BL$2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62A97EE-29A0-4211-8C3A-C3F2A60F4AF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8A6E-4B2A-B7AE-30ED633372A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07B12FA-B5F6-4B92-8FB9-AC2BB1AB080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8A6E-4B2A-B7AE-30ED633372A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1280FAB-3C72-4EBD-B107-5A7DD6BB2DB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8A6E-4B2A-B7AE-30ED633372A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9282C36-12F3-4718-BC90-39194A1F476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8A6E-4B2A-B7AE-30ED633372A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548C43F-090F-43DC-B158-D736CB793AB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8A6E-4B2A-B7AE-30ED633372A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E54C674-89EC-468C-B998-9B7933FEF23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8A6E-4B2A-B7AE-30ED633372A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16CE625C-2659-4381-845F-84A75C9F1E6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8A6E-4B2A-B7AE-30ED633372A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28C9F77-82EF-4659-9F64-D9296936BFD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8A6E-4B2A-B7AE-30ED633372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Graphs'!$BO$3:$BO$11</c:f>
              <c:strCache>
                <c:ptCount val="9"/>
                <c:pt idx="0">
                  <c:v>711
 (22%)</c:v>
                </c:pt>
                <c:pt idx="1">
                  <c:v>884
(32%)</c:v>
                </c:pt>
                <c:pt idx="2">
                  <c:v>1039
(35%)</c:v>
                </c:pt>
                <c:pt idx="3">
                  <c:v>560
(17%)</c:v>
                </c:pt>
                <c:pt idx="4">
                  <c:v>927
(26%)</c:v>
                </c:pt>
                <c:pt idx="5">
                  <c:v>1197
(26%)</c:v>
                </c:pt>
                <c:pt idx="6">
                  <c:v>1213
(24%)</c:v>
                </c:pt>
                <c:pt idx="7">
                  <c:v>863
(28%)</c:v>
                </c:pt>
                <c:pt idx="8">
                  <c:v>57436
(25%)</c:v>
                </c:pt>
              </c:strCache>
            </c:strRef>
          </c:cat>
          <c:val>
            <c:numRef>
              <c:f>'FINDING Graphs'!$BL$3:$BL$10</c:f>
              <c:numCache>
                <c:formatCode>0</c:formatCode>
                <c:ptCount val="8"/>
                <c:pt idx="0">
                  <c:v>711</c:v>
                </c:pt>
                <c:pt idx="1">
                  <c:v>884</c:v>
                </c:pt>
                <c:pt idx="2">
                  <c:v>1039</c:v>
                </c:pt>
                <c:pt idx="3">
                  <c:v>560</c:v>
                </c:pt>
                <c:pt idx="4">
                  <c:v>927</c:v>
                </c:pt>
                <c:pt idx="5">
                  <c:v>1197</c:v>
                </c:pt>
                <c:pt idx="6">
                  <c:v>1213</c:v>
                </c:pt>
                <c:pt idx="7">
                  <c:v>863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Graphs'!$BO$3:$BO$11</c15:f>
                <c15:dlblRangeCache>
                  <c:ptCount val="9"/>
                  <c:pt idx="0">
                    <c:v>711
 (22%)</c:v>
                  </c:pt>
                  <c:pt idx="1">
                    <c:v>884
(32%)</c:v>
                  </c:pt>
                  <c:pt idx="2">
                    <c:v>1039
(35%)</c:v>
                  </c:pt>
                  <c:pt idx="3">
                    <c:v>560
(17%)</c:v>
                  </c:pt>
                  <c:pt idx="4">
                    <c:v>927
(26%)</c:v>
                  </c:pt>
                  <c:pt idx="5">
                    <c:v>1197
(26%)</c:v>
                  </c:pt>
                  <c:pt idx="6">
                    <c:v>1213
(24%)</c:v>
                  </c:pt>
                  <c:pt idx="7">
                    <c:v>863
(28%)</c:v>
                  </c:pt>
                  <c:pt idx="8">
                    <c:v>57436
(25%)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8A6E-4B2A-B7AE-30ED633372AB}"/>
            </c:ext>
          </c:extLst>
        </c:ser>
        <c:ser>
          <c:idx val="3"/>
          <c:order val="2"/>
          <c:tx>
            <c:strRef>
              <c:f>'FINDING Graphs'!$BP$2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2BC961A-8E7D-4EE0-9920-D13ED6DC8DD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8A6E-4B2A-B7AE-30ED633372A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91BFB41-E345-450D-8A60-65E2198C539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8A6E-4B2A-B7AE-30ED633372A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FEAF476-D087-42A6-B126-1AC018E8C0E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8A6E-4B2A-B7AE-30ED633372A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0294DB6-F06B-4D26-85C4-EF94AD8E9B5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8A6E-4B2A-B7AE-30ED633372A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6ED783D-578E-4DEA-B782-1FA6AC6987C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8A6E-4B2A-B7AE-30ED633372A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32F76A6-DBCD-4D6B-A07D-DFC0B6C4AD7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8A6E-4B2A-B7AE-30ED633372A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246ED20-906D-4806-8E1E-8DCBBF37CE5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8A6E-4B2A-B7AE-30ED633372A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FD52ACE8-A22C-430E-BC2D-E36BE05C182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8A6E-4B2A-B7AE-30ED633372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Graphs'!$BS$3:$BS$11</c:f>
              <c:strCache>
                <c:ptCount val="9"/>
                <c:pt idx="0">
                  <c:v>216
 (28%)</c:v>
                </c:pt>
                <c:pt idx="1">
                  <c:v>67
(35%)</c:v>
                </c:pt>
                <c:pt idx="2">
                  <c:v>104
(54%)</c:v>
                </c:pt>
                <c:pt idx="3">
                  <c:v>93
(20%)</c:v>
                </c:pt>
                <c:pt idx="4">
                  <c:v>180
(35%)</c:v>
                </c:pt>
                <c:pt idx="5">
                  <c:v>306
(26%)</c:v>
                </c:pt>
                <c:pt idx="6">
                  <c:v>49
(30%)</c:v>
                </c:pt>
                <c:pt idx="7">
                  <c:v>109
(35%)</c:v>
                </c:pt>
                <c:pt idx="8">
                  <c:v>16557
(27%)</c:v>
                </c:pt>
              </c:strCache>
            </c:strRef>
          </c:cat>
          <c:val>
            <c:numRef>
              <c:f>'FINDING Graphs'!$BP$3:$BP$10</c:f>
              <c:numCache>
                <c:formatCode>0</c:formatCode>
                <c:ptCount val="8"/>
                <c:pt idx="0">
                  <c:v>216</c:v>
                </c:pt>
                <c:pt idx="1">
                  <c:v>67</c:v>
                </c:pt>
                <c:pt idx="2">
                  <c:v>104</c:v>
                </c:pt>
                <c:pt idx="3">
                  <c:v>93</c:v>
                </c:pt>
                <c:pt idx="4">
                  <c:v>180</c:v>
                </c:pt>
                <c:pt idx="5">
                  <c:v>306</c:v>
                </c:pt>
                <c:pt idx="6">
                  <c:v>49</c:v>
                </c:pt>
                <c:pt idx="7">
                  <c:v>109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Graphs'!$BS$3:$BS$11</c15:f>
                <c15:dlblRangeCache>
                  <c:ptCount val="9"/>
                  <c:pt idx="0">
                    <c:v>216
 (28%)</c:v>
                  </c:pt>
                  <c:pt idx="1">
                    <c:v>67
(35%)</c:v>
                  </c:pt>
                  <c:pt idx="2">
                    <c:v>104
(54%)</c:v>
                  </c:pt>
                  <c:pt idx="3">
                    <c:v>93
(20%)</c:v>
                  </c:pt>
                  <c:pt idx="4">
                    <c:v>180
(35%)</c:v>
                  </c:pt>
                  <c:pt idx="5">
                    <c:v>306
(26%)</c:v>
                  </c:pt>
                  <c:pt idx="6">
                    <c:v>49
(30%)</c:v>
                  </c:pt>
                  <c:pt idx="7">
                    <c:v>109
(35%)</c:v>
                  </c:pt>
                  <c:pt idx="8">
                    <c:v>16557
(27%)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8A6E-4B2A-B7AE-30ED633372AB}"/>
            </c:ext>
          </c:extLst>
        </c:ser>
        <c:ser>
          <c:idx val="0"/>
          <c:order val="3"/>
          <c:tx>
            <c:strRef>
              <c:f>'FINDING Graphs'!$BT$2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Graphs'!$BW$3:$BW$11</c:f>
              <c:strCache>
                <c:ptCount val="9"/>
                <c:pt idx="0">
                  <c:v>36
 (24%)</c:v>
                </c:pt>
                <c:pt idx="1">
                  <c:v>6
(17%)</c:v>
                </c:pt>
                <c:pt idx="2">
                  <c:v>20
(24%)</c:v>
                </c:pt>
                <c:pt idx="3">
                  <c:v>16
(20%)</c:v>
                </c:pt>
                <c:pt idx="4">
                  <c:v>13
(16%)</c:v>
                </c:pt>
                <c:pt idx="5">
                  <c:v>20
(22%)</c:v>
                </c:pt>
                <c:pt idx="6">
                  <c:v>11
(12%)</c:v>
                </c:pt>
                <c:pt idx="7">
                  <c:v>27
(45%)</c:v>
                </c:pt>
                <c:pt idx="8">
                  <c:v>1152
(18%)</c:v>
                </c:pt>
              </c:strCache>
            </c:strRef>
          </c:cat>
          <c:val>
            <c:numRef>
              <c:f>'FINDING Graphs'!$BT$3:$BT$10</c:f>
              <c:numCache>
                <c:formatCode>0</c:formatCode>
                <c:ptCount val="8"/>
                <c:pt idx="0">
                  <c:v>36</c:v>
                </c:pt>
                <c:pt idx="1">
                  <c:v>6</c:v>
                </c:pt>
                <c:pt idx="2">
                  <c:v>20</c:v>
                </c:pt>
                <c:pt idx="3">
                  <c:v>16</c:v>
                </c:pt>
                <c:pt idx="4">
                  <c:v>13</c:v>
                </c:pt>
                <c:pt idx="5">
                  <c:v>20</c:v>
                </c:pt>
                <c:pt idx="6">
                  <c:v>11</c:v>
                </c:pt>
                <c:pt idx="7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8A6E-4B2A-B7AE-30ED633372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95098060463571E-2"/>
          <c:y val="8.3233453471887597E-2"/>
          <c:w val="0.95350453547756597"/>
          <c:h val="0.7798768009960244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'FINDING Graphs'!$BH$2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185FF02-5719-4470-B707-748956C0EA2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78F6-43E5-B953-B71464CDB5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Graphs'!$BW$3</c:f>
              <c:strCache>
                <c:ptCount val="1"/>
                <c:pt idx="0">
                  <c:v>36
 (24%)</c:v>
                </c:pt>
              </c:strCache>
            </c:strRef>
          </c:cat>
          <c:val>
            <c:numRef>
              <c:f>'FINDING Graphs'!$BH$3</c:f>
              <c:numCache>
                <c:formatCode>0</c:formatCode>
                <c:ptCount val="1"/>
                <c:pt idx="0">
                  <c:v>1070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Graphs'!$BK$3:$BK$11</c15:f>
                <c15:dlblRangeCache>
                  <c:ptCount val="9"/>
                  <c:pt idx="0">
                    <c:v>1070
 (28%)</c:v>
                  </c:pt>
                  <c:pt idx="1">
                    <c:v>120
(24%)</c:v>
                  </c:pt>
                  <c:pt idx="2">
                    <c:v>1061
(43%)</c:v>
                  </c:pt>
                  <c:pt idx="3">
                    <c:v>375
(16%)</c:v>
                  </c:pt>
                  <c:pt idx="4">
                    <c:v>1492
(31%)</c:v>
                  </c:pt>
                  <c:pt idx="5">
                    <c:v>779
(29%)</c:v>
                  </c:pt>
                  <c:pt idx="6">
                    <c:v>1354
(30%)</c:v>
                  </c:pt>
                  <c:pt idx="7">
                    <c:v>719
(38%)</c:v>
                  </c:pt>
                  <c:pt idx="8">
                    <c:v>30769
(25%)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78F6-43E5-B953-B71464CDB59E}"/>
            </c:ext>
          </c:extLst>
        </c:ser>
        <c:ser>
          <c:idx val="2"/>
          <c:order val="1"/>
          <c:tx>
            <c:strRef>
              <c:f>'FINDING Graphs'!$BL$2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89D2126-15BF-42E8-91FE-A3BBBBA5AA1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78F6-43E5-B953-B71464CDB5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Graphs'!$BW$3</c:f>
              <c:strCache>
                <c:ptCount val="1"/>
                <c:pt idx="0">
                  <c:v>36
 (24%)</c:v>
                </c:pt>
              </c:strCache>
            </c:strRef>
          </c:cat>
          <c:val>
            <c:numRef>
              <c:f>'FINDING Graphs'!$BL$3</c:f>
              <c:numCache>
                <c:formatCode>0</c:formatCode>
                <c:ptCount val="1"/>
                <c:pt idx="0">
                  <c:v>711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Graphs'!$BO$3:$BO$11</c15:f>
                <c15:dlblRangeCache>
                  <c:ptCount val="9"/>
                  <c:pt idx="0">
                    <c:v>711
 (22%)</c:v>
                  </c:pt>
                  <c:pt idx="1">
                    <c:v>884
(32%)</c:v>
                  </c:pt>
                  <c:pt idx="2">
                    <c:v>1039
(35%)</c:v>
                  </c:pt>
                  <c:pt idx="3">
                    <c:v>560
(17%)</c:v>
                  </c:pt>
                  <c:pt idx="4">
                    <c:v>927
(26%)</c:v>
                  </c:pt>
                  <c:pt idx="5">
                    <c:v>1197
(26%)</c:v>
                  </c:pt>
                  <c:pt idx="6">
                    <c:v>1213
(24%)</c:v>
                  </c:pt>
                  <c:pt idx="7">
                    <c:v>863
(28%)</c:v>
                  </c:pt>
                  <c:pt idx="8">
                    <c:v>57436
(25%)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78F6-43E5-B953-B71464CDB59E}"/>
            </c:ext>
          </c:extLst>
        </c:ser>
        <c:ser>
          <c:idx val="3"/>
          <c:order val="2"/>
          <c:tx>
            <c:strRef>
              <c:f>'FINDING Graphs'!$BP$2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13CC79D-B94E-4E8F-A1FE-B7781CCF664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78F6-43E5-B953-B71464CDB5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Graphs'!$BW$3</c:f>
              <c:strCache>
                <c:ptCount val="1"/>
                <c:pt idx="0">
                  <c:v>36
 (24%)</c:v>
                </c:pt>
              </c:strCache>
            </c:strRef>
          </c:cat>
          <c:val>
            <c:numRef>
              <c:f>'FINDING Graphs'!$BP$3</c:f>
              <c:numCache>
                <c:formatCode>0</c:formatCode>
                <c:ptCount val="1"/>
                <c:pt idx="0">
                  <c:v>216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Graphs'!$BS$3:$BS$11</c15:f>
                <c15:dlblRangeCache>
                  <c:ptCount val="9"/>
                  <c:pt idx="0">
                    <c:v>216
 (28%)</c:v>
                  </c:pt>
                  <c:pt idx="1">
                    <c:v>67
(35%)</c:v>
                  </c:pt>
                  <c:pt idx="2">
                    <c:v>104
(54%)</c:v>
                  </c:pt>
                  <c:pt idx="3">
                    <c:v>93
(20%)</c:v>
                  </c:pt>
                  <c:pt idx="4">
                    <c:v>180
(35%)</c:v>
                  </c:pt>
                  <c:pt idx="5">
                    <c:v>306
(26%)</c:v>
                  </c:pt>
                  <c:pt idx="6">
                    <c:v>49
(30%)</c:v>
                  </c:pt>
                  <c:pt idx="7">
                    <c:v>109
(35%)</c:v>
                  </c:pt>
                  <c:pt idx="8">
                    <c:v>16557
(27%)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78F6-43E5-B953-B71464CDB59E}"/>
            </c:ext>
          </c:extLst>
        </c:ser>
        <c:ser>
          <c:idx val="0"/>
          <c:order val="3"/>
          <c:tx>
            <c:strRef>
              <c:f>'FINDING Graphs'!$BT$2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Graphs'!$BW$3</c:f>
              <c:strCache>
                <c:ptCount val="1"/>
                <c:pt idx="0">
                  <c:v>36
 (24%)</c:v>
                </c:pt>
              </c:strCache>
            </c:strRef>
          </c:cat>
          <c:val>
            <c:numRef>
              <c:f>'FINDING Graphs'!$BT$3</c:f>
              <c:numCache>
                <c:formatCode>0</c:formatCode>
                <c:ptCount val="1"/>
                <c:pt idx="0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8F6-43E5-B953-B71464CDB5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95098060463571E-2"/>
          <c:y val="8.3233453471887597E-2"/>
          <c:w val="0.95350453547756597"/>
          <c:h val="0.7798768009960244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'FINDING Graphs'!$BH$2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23167B9-AD72-4421-85BF-92D9B6FDE15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48BD-432C-B75F-7E2C3EDAB1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Graphs'!$BS$4</c:f>
              <c:strCache>
                <c:ptCount val="1"/>
                <c:pt idx="0">
                  <c:v>67
(35%)</c:v>
                </c:pt>
              </c:strCache>
            </c:strRef>
          </c:cat>
          <c:val>
            <c:numRef>
              <c:f>'FINDING Graphs'!$BH$4</c:f>
              <c:numCache>
                <c:formatCode>0</c:formatCode>
                <c:ptCount val="1"/>
                <c:pt idx="0">
                  <c:v>120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Graphs'!$BK$4</c15:f>
                <c15:dlblRangeCache>
                  <c:ptCount val="1"/>
                  <c:pt idx="0">
                    <c:v>120
(24%)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48BD-432C-B75F-7E2C3EDAB168}"/>
            </c:ext>
          </c:extLst>
        </c:ser>
        <c:ser>
          <c:idx val="2"/>
          <c:order val="1"/>
          <c:tx>
            <c:strRef>
              <c:f>'FINDING Graphs'!$BL$2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0A66DC0-2398-451F-9244-CC2C904E7A8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48BD-432C-B75F-7E2C3EDAB1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Graphs'!$BS$4</c:f>
              <c:strCache>
                <c:ptCount val="1"/>
                <c:pt idx="0">
                  <c:v>67
(35%)</c:v>
                </c:pt>
              </c:strCache>
            </c:strRef>
          </c:cat>
          <c:val>
            <c:numRef>
              <c:f>'FINDING Graphs'!$BL$4</c:f>
              <c:numCache>
                <c:formatCode>0</c:formatCode>
                <c:ptCount val="1"/>
                <c:pt idx="0">
                  <c:v>884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Graphs'!$BO$4</c15:f>
                <c15:dlblRangeCache>
                  <c:ptCount val="1"/>
                  <c:pt idx="0">
                    <c:v>884
(32%)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48BD-432C-B75F-7E2C3EDAB168}"/>
            </c:ext>
          </c:extLst>
        </c:ser>
        <c:ser>
          <c:idx val="3"/>
          <c:order val="2"/>
          <c:tx>
            <c:strRef>
              <c:f>'FINDING Graphs'!$BP$2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CF6F3EC-2A81-4E4E-BD2E-62F8FE86944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48BD-432C-B75F-7E2C3EDAB1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Graphs'!$BS$4</c:f>
              <c:strCache>
                <c:ptCount val="1"/>
                <c:pt idx="0">
                  <c:v>67
(35%)</c:v>
                </c:pt>
              </c:strCache>
            </c:strRef>
          </c:cat>
          <c:val>
            <c:numRef>
              <c:f>'FINDING Graphs'!$BP$4</c:f>
              <c:numCache>
                <c:formatCode>0</c:formatCode>
                <c:ptCount val="1"/>
                <c:pt idx="0">
                  <c:v>67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Graphs'!$BS$4</c15:f>
                <c15:dlblRangeCache>
                  <c:ptCount val="1"/>
                  <c:pt idx="0">
                    <c:v>67
(35%)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48BD-432C-B75F-7E2C3EDAB168}"/>
            </c:ext>
          </c:extLst>
        </c:ser>
        <c:ser>
          <c:idx val="0"/>
          <c:order val="3"/>
          <c:tx>
            <c:strRef>
              <c:f>'FINDING Graphs'!$BT$2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16EA6A4-11D6-47D3-A92B-48D1FC88C6B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48BD-432C-B75F-7E2C3EDAB1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Graphs'!$BS$4</c:f>
              <c:strCache>
                <c:ptCount val="1"/>
                <c:pt idx="0">
                  <c:v>67
(35%)</c:v>
                </c:pt>
              </c:strCache>
            </c:strRef>
          </c:cat>
          <c:val>
            <c:numRef>
              <c:f>'FINDING Graphs'!$BT$4</c:f>
              <c:numCache>
                <c:formatCode>0</c:formatCode>
                <c:ptCount val="1"/>
                <c:pt idx="0">
                  <c:v>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Graphs'!$BW$4</c15:f>
                <c15:dlblRangeCache>
                  <c:ptCount val="1"/>
                  <c:pt idx="0">
                    <c:v>6
(17%)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48BD-432C-B75F-7E2C3EDAB1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95098060463571E-2"/>
          <c:y val="8.3233453471887597E-2"/>
          <c:w val="0.95350453547756597"/>
          <c:h val="0.7798768009960244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'FINDING Graphs'!$BH$2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943CA24-4558-45BB-B2B7-D49F2E9637A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3E3D-4730-9CD3-A6D07817AB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Graphs'!$BW$5</c:f>
              <c:strCache>
                <c:ptCount val="1"/>
                <c:pt idx="0">
                  <c:v>20
(24%)</c:v>
                </c:pt>
              </c:strCache>
            </c:strRef>
          </c:cat>
          <c:val>
            <c:numRef>
              <c:f>'FINDING Graphs'!$BH$5</c:f>
              <c:numCache>
                <c:formatCode>0</c:formatCode>
                <c:ptCount val="1"/>
                <c:pt idx="0">
                  <c:v>1061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Graphs'!$BK$5</c15:f>
                <c15:dlblRangeCache>
                  <c:ptCount val="1"/>
                  <c:pt idx="0">
                    <c:v>1061
(43%)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3E3D-4730-9CD3-A6D07817AB83}"/>
            </c:ext>
          </c:extLst>
        </c:ser>
        <c:ser>
          <c:idx val="2"/>
          <c:order val="1"/>
          <c:tx>
            <c:strRef>
              <c:f>'FINDING Graphs'!$BL$2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BE942DB-90A3-407C-BEA2-5E66633BB03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3E3D-4730-9CD3-A6D07817AB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Graphs'!$BW$5</c:f>
              <c:strCache>
                <c:ptCount val="1"/>
                <c:pt idx="0">
                  <c:v>20
(24%)</c:v>
                </c:pt>
              </c:strCache>
            </c:strRef>
          </c:cat>
          <c:val>
            <c:numRef>
              <c:f>'FINDING Graphs'!$BL$5</c:f>
              <c:numCache>
                <c:formatCode>0</c:formatCode>
                <c:ptCount val="1"/>
                <c:pt idx="0">
                  <c:v>1039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Graphs'!$BO$5</c15:f>
                <c15:dlblRangeCache>
                  <c:ptCount val="1"/>
                  <c:pt idx="0">
                    <c:v>1039
(35%)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3E3D-4730-9CD3-A6D07817AB83}"/>
            </c:ext>
          </c:extLst>
        </c:ser>
        <c:ser>
          <c:idx val="3"/>
          <c:order val="2"/>
          <c:tx>
            <c:strRef>
              <c:f>'FINDING Graphs'!$BP$2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09D556F-8533-4C40-90B9-31E16776DD5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3E3D-4730-9CD3-A6D07817AB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Graphs'!$BW$5</c:f>
              <c:strCache>
                <c:ptCount val="1"/>
                <c:pt idx="0">
                  <c:v>20
(24%)</c:v>
                </c:pt>
              </c:strCache>
            </c:strRef>
          </c:cat>
          <c:val>
            <c:numRef>
              <c:f>'FINDING Graphs'!$BP$5</c:f>
              <c:numCache>
                <c:formatCode>0</c:formatCode>
                <c:ptCount val="1"/>
                <c:pt idx="0">
                  <c:v>104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Graphs'!$BS$5</c15:f>
                <c15:dlblRangeCache>
                  <c:ptCount val="1"/>
                  <c:pt idx="0">
                    <c:v>104
(54%)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3E3D-4730-9CD3-A6D07817AB83}"/>
            </c:ext>
          </c:extLst>
        </c:ser>
        <c:ser>
          <c:idx val="0"/>
          <c:order val="3"/>
          <c:tx>
            <c:strRef>
              <c:f>'FINDING Graphs'!$BT$2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Graphs'!$BW$5</c:f>
              <c:strCache>
                <c:ptCount val="1"/>
                <c:pt idx="0">
                  <c:v>20
(24%)</c:v>
                </c:pt>
              </c:strCache>
            </c:strRef>
          </c:cat>
          <c:val>
            <c:numRef>
              <c:f>'FINDING Graphs'!$BT$5</c:f>
              <c:numCache>
                <c:formatCode>0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E3D-4730-9CD3-A6D07817AB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95098060463571E-2"/>
          <c:y val="8.3233453471887597E-2"/>
          <c:w val="0.95350453547756597"/>
          <c:h val="0.7798768009960244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'FINDING Graphs'!$BH$2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AB73189-C0BC-4BC1-9CA8-E0354957533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928F-46C8-9B00-46BB34CADC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Graphs'!$BW$6</c:f>
              <c:strCache>
                <c:ptCount val="1"/>
                <c:pt idx="0">
                  <c:v>16
(20%)</c:v>
                </c:pt>
              </c:strCache>
            </c:strRef>
          </c:cat>
          <c:val>
            <c:numRef>
              <c:f>'FINDING Graphs'!$BH$6</c:f>
              <c:numCache>
                <c:formatCode>0</c:formatCode>
                <c:ptCount val="1"/>
                <c:pt idx="0">
                  <c:v>375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Graphs'!$BK$6</c15:f>
                <c15:dlblRangeCache>
                  <c:ptCount val="1"/>
                  <c:pt idx="0">
                    <c:v>375
(16%)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928F-46C8-9B00-46BB34CADC07}"/>
            </c:ext>
          </c:extLst>
        </c:ser>
        <c:ser>
          <c:idx val="2"/>
          <c:order val="1"/>
          <c:tx>
            <c:strRef>
              <c:f>'FINDING Graphs'!$BL$2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040AEDF-6187-4EA0-AB99-445BB3FF497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928F-46C8-9B00-46BB34CADC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Graphs'!$BW$6</c:f>
              <c:strCache>
                <c:ptCount val="1"/>
                <c:pt idx="0">
                  <c:v>16
(20%)</c:v>
                </c:pt>
              </c:strCache>
            </c:strRef>
          </c:cat>
          <c:val>
            <c:numRef>
              <c:f>'FINDING Graphs'!$BL$6</c:f>
              <c:numCache>
                <c:formatCode>0</c:formatCode>
                <c:ptCount val="1"/>
                <c:pt idx="0">
                  <c:v>560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Graphs'!$BO$6</c15:f>
                <c15:dlblRangeCache>
                  <c:ptCount val="1"/>
                  <c:pt idx="0">
                    <c:v>560
(17%)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928F-46C8-9B00-46BB34CADC07}"/>
            </c:ext>
          </c:extLst>
        </c:ser>
        <c:ser>
          <c:idx val="3"/>
          <c:order val="2"/>
          <c:tx>
            <c:strRef>
              <c:f>'FINDING Graphs'!$BP$2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0D2DB26-9C5D-4F1C-A3CA-2AAF904A56E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928F-46C8-9B00-46BB34CADC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Graphs'!$BW$6</c:f>
              <c:strCache>
                <c:ptCount val="1"/>
                <c:pt idx="0">
                  <c:v>16
(20%)</c:v>
                </c:pt>
              </c:strCache>
            </c:strRef>
          </c:cat>
          <c:val>
            <c:numRef>
              <c:f>'FINDING Graphs'!$BP$6</c:f>
              <c:numCache>
                <c:formatCode>0</c:formatCode>
                <c:ptCount val="1"/>
                <c:pt idx="0">
                  <c:v>93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Graphs'!$BS$6</c15:f>
                <c15:dlblRangeCache>
                  <c:ptCount val="1"/>
                  <c:pt idx="0">
                    <c:v>93
(20%)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928F-46C8-9B00-46BB34CADC07}"/>
            </c:ext>
          </c:extLst>
        </c:ser>
        <c:ser>
          <c:idx val="0"/>
          <c:order val="3"/>
          <c:tx>
            <c:strRef>
              <c:f>'FINDING Graphs'!$BT$2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33C16DC-4F69-446B-9EB8-8B624DC59D3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928F-46C8-9B00-46BB34CADC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Graphs'!$BW$6</c:f>
              <c:strCache>
                <c:ptCount val="1"/>
                <c:pt idx="0">
                  <c:v>16
(20%)</c:v>
                </c:pt>
              </c:strCache>
            </c:strRef>
          </c:cat>
          <c:val>
            <c:numRef>
              <c:f>'FINDING Graphs'!$BT$6</c:f>
              <c:numCache>
                <c:formatCode>0</c:formatCode>
                <c:ptCount val="1"/>
                <c:pt idx="0">
                  <c:v>16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Graphs'!$BW$6</c15:f>
                <c15:dlblRangeCache>
                  <c:ptCount val="1"/>
                  <c:pt idx="0">
                    <c:v>16
(20%)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928F-46C8-9B00-46BB34CADC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95098060463571E-2"/>
          <c:y val="8.3233453471887597E-2"/>
          <c:w val="0.95350453547756597"/>
          <c:h val="0.7798768009960244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'FINDING Graphs'!$BH$2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ACA69D6-7111-4E39-83AF-FBBE00F461E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7F4F-472E-BCAC-3113330CA3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Graphs'!$BW$7</c:f>
              <c:strCache>
                <c:ptCount val="1"/>
                <c:pt idx="0">
                  <c:v>13
(16%)</c:v>
                </c:pt>
              </c:strCache>
            </c:strRef>
          </c:cat>
          <c:val>
            <c:numRef>
              <c:f>'FINDING Graphs'!$BH$7</c:f>
              <c:numCache>
                <c:formatCode>0</c:formatCode>
                <c:ptCount val="1"/>
                <c:pt idx="0">
                  <c:v>1492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Graphs'!$BK$7</c15:f>
                <c15:dlblRangeCache>
                  <c:ptCount val="1"/>
                  <c:pt idx="0">
                    <c:v>1492
(31%)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7F4F-472E-BCAC-3113330CA368}"/>
            </c:ext>
          </c:extLst>
        </c:ser>
        <c:ser>
          <c:idx val="2"/>
          <c:order val="1"/>
          <c:tx>
            <c:strRef>
              <c:f>'FINDING Graphs'!$BL$2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AE79802-5299-4B01-9364-2DBDAEB7267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7F4F-472E-BCAC-3113330CA3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Graphs'!$BW$7</c:f>
              <c:strCache>
                <c:ptCount val="1"/>
                <c:pt idx="0">
                  <c:v>13
(16%)</c:v>
                </c:pt>
              </c:strCache>
            </c:strRef>
          </c:cat>
          <c:val>
            <c:numRef>
              <c:f>'FINDING Graphs'!$BL$7</c:f>
              <c:numCache>
                <c:formatCode>0</c:formatCode>
                <c:ptCount val="1"/>
                <c:pt idx="0">
                  <c:v>927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Graphs'!$BO$7</c15:f>
                <c15:dlblRangeCache>
                  <c:ptCount val="1"/>
                  <c:pt idx="0">
                    <c:v>927
(26%)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7F4F-472E-BCAC-3113330CA368}"/>
            </c:ext>
          </c:extLst>
        </c:ser>
        <c:ser>
          <c:idx val="3"/>
          <c:order val="2"/>
          <c:tx>
            <c:strRef>
              <c:f>'FINDING Graphs'!$BP$2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383056C-FA5A-45CB-BF0C-47669F9518D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7F4F-472E-BCAC-3113330CA3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Graphs'!$BW$7</c:f>
              <c:strCache>
                <c:ptCount val="1"/>
                <c:pt idx="0">
                  <c:v>13
(16%)</c:v>
                </c:pt>
              </c:strCache>
            </c:strRef>
          </c:cat>
          <c:val>
            <c:numRef>
              <c:f>'FINDING Graphs'!$BP$7</c:f>
              <c:numCache>
                <c:formatCode>0</c:formatCode>
                <c:ptCount val="1"/>
                <c:pt idx="0">
                  <c:v>180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Graphs'!$BS$7</c15:f>
                <c15:dlblRangeCache>
                  <c:ptCount val="1"/>
                  <c:pt idx="0">
                    <c:v>180
(35%)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7F4F-472E-BCAC-3113330CA368}"/>
            </c:ext>
          </c:extLst>
        </c:ser>
        <c:ser>
          <c:idx val="0"/>
          <c:order val="3"/>
          <c:tx>
            <c:strRef>
              <c:f>'FINDING Graphs'!$BT$2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0929A97-ED34-432A-B055-C90AB011734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7F4F-472E-BCAC-3113330CA3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Graphs'!$BW$7</c:f>
              <c:strCache>
                <c:ptCount val="1"/>
                <c:pt idx="0">
                  <c:v>13
(16%)</c:v>
                </c:pt>
              </c:strCache>
            </c:strRef>
          </c:cat>
          <c:val>
            <c:numRef>
              <c:f>'FINDING Graphs'!$BT$7</c:f>
              <c:numCache>
                <c:formatCode>0</c:formatCode>
                <c:ptCount val="1"/>
                <c:pt idx="0">
                  <c:v>13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Graphs'!$BW$7</c15:f>
                <c15:dlblRangeCache>
                  <c:ptCount val="1"/>
                  <c:pt idx="0">
                    <c:v>13
(16%)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7F4F-472E-BCAC-3113330CA3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43268311882055E-2"/>
          <c:y val="0.14264804106569018"/>
          <c:w val="0.94094904334367269"/>
          <c:h val="0.72535714118899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'CHILD CENSUS Graphs'!$B$4</c:f>
              <c:strCache>
                <c:ptCount val="1"/>
                <c:pt idx="0">
                  <c:v>White (N)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Graphs'!$E$6</c:f>
              <c:strCache>
                <c:ptCount val="1"/>
                <c:pt idx="0">
                  <c:v>7601
(88%)</c:v>
                </c:pt>
              </c:strCache>
            </c:strRef>
          </c:cat>
          <c:val>
            <c:numRef>
              <c:f>'CHILD CENSUS Graphs'!$B$6</c:f>
              <c:numCache>
                <c:formatCode>#,##0</c:formatCode>
                <c:ptCount val="1"/>
                <c:pt idx="0">
                  <c:v>7601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83-41DC-8A31-E6462E05AB43}"/>
            </c:ext>
          </c:extLst>
        </c:ser>
        <c:ser>
          <c:idx val="1"/>
          <c:order val="1"/>
          <c:tx>
            <c:strRef>
              <c:f>'CHILD CENSUS Graphs'!$F$4</c:f>
              <c:strCache>
                <c:ptCount val="1"/>
                <c:pt idx="0">
                  <c:v>Black (N)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31346D3-DD03-4C34-90E6-51323618771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6A83-41DC-8A31-E6462E05AB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Graphs'!$E$6</c:f>
              <c:strCache>
                <c:ptCount val="1"/>
                <c:pt idx="0">
                  <c:v>7601
(88%)</c:v>
                </c:pt>
              </c:strCache>
            </c:strRef>
          </c:cat>
          <c:val>
            <c:numRef>
              <c:f>'CHILD CENSUS Graphs'!$F$6</c:f>
              <c:numCache>
                <c:formatCode>#,##0</c:formatCode>
                <c:ptCount val="1"/>
                <c:pt idx="0">
                  <c:v>293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Graphs'!$I$6</c15:f>
                <c15:dlblRangeCache>
                  <c:ptCount val="1"/>
                  <c:pt idx="0">
                    <c:v>293
(3%)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2-6A83-41DC-8A31-E6462E05AB43}"/>
            </c:ext>
          </c:extLst>
        </c:ser>
        <c:ser>
          <c:idx val="2"/>
          <c:order val="2"/>
          <c:tx>
            <c:strRef>
              <c:f>'CHILD CENSUS Graphs'!$J$4</c:f>
              <c:strCache>
                <c:ptCount val="1"/>
                <c:pt idx="0">
                  <c:v>Hispanic (N)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A17A017-1F2A-4182-8F11-F210BAB68CD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6A83-41DC-8A31-E6462E05AB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Graphs'!$E$6</c:f>
              <c:strCache>
                <c:ptCount val="1"/>
                <c:pt idx="0">
                  <c:v>7601
(88%)</c:v>
                </c:pt>
              </c:strCache>
            </c:strRef>
          </c:cat>
          <c:val>
            <c:numRef>
              <c:f>'CHILD CENSUS Graphs'!$J$6</c:f>
              <c:numCache>
                <c:formatCode>#,##0</c:formatCode>
                <c:ptCount val="1"/>
                <c:pt idx="0">
                  <c:v>405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Graphs'!$M$6</c15:f>
                <c15:dlblRangeCache>
                  <c:ptCount val="1"/>
                  <c:pt idx="0">
                    <c:v>405
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6A83-41DC-8A31-E6462E05AB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61980720"/>
        <c:axId val="1464071008"/>
      </c:barChart>
      <c:catAx>
        <c:axId val="1461980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4071008"/>
        <c:crosses val="autoZero"/>
        <c:auto val="1"/>
        <c:lblAlgn val="ctr"/>
        <c:lblOffset val="100"/>
        <c:noMultiLvlLbl val="0"/>
      </c:catAx>
      <c:valAx>
        <c:axId val="146407100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198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95098060463571E-2"/>
          <c:y val="8.3233453471887597E-2"/>
          <c:w val="0.95350453547756597"/>
          <c:h val="0.7798768009960244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'FINDING Graphs'!$BH$2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364D0C1-7621-42FE-B8CF-2F66EFB5095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719D-4E97-94FC-7144F98391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Graphs'!$BW$8</c:f>
              <c:strCache>
                <c:ptCount val="1"/>
                <c:pt idx="0">
                  <c:v>20
(22%)</c:v>
                </c:pt>
              </c:strCache>
            </c:strRef>
          </c:cat>
          <c:val>
            <c:numRef>
              <c:f>'FINDING Graphs'!$BH$8</c:f>
              <c:numCache>
                <c:formatCode>0</c:formatCode>
                <c:ptCount val="1"/>
                <c:pt idx="0">
                  <c:v>779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Graphs'!$BK$8</c15:f>
                <c15:dlblRangeCache>
                  <c:ptCount val="1"/>
                  <c:pt idx="0">
                    <c:v>779
(29%)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719D-4E97-94FC-7144F983912A}"/>
            </c:ext>
          </c:extLst>
        </c:ser>
        <c:ser>
          <c:idx val="2"/>
          <c:order val="1"/>
          <c:tx>
            <c:strRef>
              <c:f>'FINDING Graphs'!$BL$2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8EF50AF-A6AE-4ADA-8EAA-99EF699B464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719D-4E97-94FC-7144F98391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Graphs'!$BW$8</c:f>
              <c:strCache>
                <c:ptCount val="1"/>
                <c:pt idx="0">
                  <c:v>20
(22%)</c:v>
                </c:pt>
              </c:strCache>
            </c:strRef>
          </c:cat>
          <c:val>
            <c:numRef>
              <c:f>'FINDING Graphs'!$BL$8</c:f>
              <c:numCache>
                <c:formatCode>0</c:formatCode>
                <c:ptCount val="1"/>
                <c:pt idx="0">
                  <c:v>1197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Graphs'!$BO$8</c15:f>
                <c15:dlblRangeCache>
                  <c:ptCount val="1"/>
                  <c:pt idx="0">
                    <c:v>1197
(26%)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719D-4E97-94FC-7144F983912A}"/>
            </c:ext>
          </c:extLst>
        </c:ser>
        <c:ser>
          <c:idx val="3"/>
          <c:order val="2"/>
          <c:tx>
            <c:strRef>
              <c:f>'FINDING Graphs'!$BP$2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600B26D-7DEF-4149-A48C-53F402FC9F2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719D-4E97-94FC-7144F98391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Graphs'!$BW$8</c:f>
              <c:strCache>
                <c:ptCount val="1"/>
                <c:pt idx="0">
                  <c:v>20
(22%)</c:v>
                </c:pt>
              </c:strCache>
            </c:strRef>
          </c:cat>
          <c:val>
            <c:numRef>
              <c:f>'FINDING Graphs'!$BP$8</c:f>
              <c:numCache>
                <c:formatCode>0</c:formatCode>
                <c:ptCount val="1"/>
                <c:pt idx="0">
                  <c:v>306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Graphs'!$BS$8</c15:f>
                <c15:dlblRangeCache>
                  <c:ptCount val="1"/>
                  <c:pt idx="0">
                    <c:v>306
(26%)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719D-4E97-94FC-7144F983912A}"/>
            </c:ext>
          </c:extLst>
        </c:ser>
        <c:ser>
          <c:idx val="0"/>
          <c:order val="3"/>
          <c:tx>
            <c:strRef>
              <c:f>'FINDING Graphs'!$BT$2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7071827-A01B-4C52-A7AB-E9FB1EE0A97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719D-4E97-94FC-7144F98391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Graphs'!$BW$8</c:f>
              <c:strCache>
                <c:ptCount val="1"/>
                <c:pt idx="0">
                  <c:v>20
(22%)</c:v>
                </c:pt>
              </c:strCache>
            </c:strRef>
          </c:cat>
          <c:val>
            <c:numRef>
              <c:f>'FINDING Graphs'!$BT$8</c:f>
              <c:numCache>
                <c:formatCode>0</c:formatCode>
                <c:ptCount val="1"/>
                <c:pt idx="0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Graphs'!$BW$8</c15:f>
                <c15:dlblRangeCache>
                  <c:ptCount val="1"/>
                  <c:pt idx="0">
                    <c:v>20
(22%)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719D-4E97-94FC-7144F98391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95098060463571E-2"/>
          <c:y val="8.3233453471887597E-2"/>
          <c:w val="0.95350453547756597"/>
          <c:h val="0.7798768009960244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'FINDING Graphs'!$BH$2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E3FFDC1-B001-47BC-9318-22988373E77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B30D-4AC9-928D-FCE96731D5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Graphs'!$BO$9</c:f>
              <c:strCache>
                <c:ptCount val="1"/>
                <c:pt idx="0">
                  <c:v>1213
(24%)</c:v>
                </c:pt>
              </c:strCache>
            </c:strRef>
          </c:cat>
          <c:val>
            <c:numRef>
              <c:f>'FINDING Graphs'!$BH$9</c:f>
              <c:numCache>
                <c:formatCode>0</c:formatCode>
                <c:ptCount val="1"/>
                <c:pt idx="0">
                  <c:v>1354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Graphs'!$BK$9</c15:f>
                <c15:dlblRangeCache>
                  <c:ptCount val="1"/>
                  <c:pt idx="0">
                    <c:v>1354
(30%)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B30D-4AC9-928D-FCE96731D595}"/>
            </c:ext>
          </c:extLst>
        </c:ser>
        <c:ser>
          <c:idx val="2"/>
          <c:order val="1"/>
          <c:tx>
            <c:strRef>
              <c:f>'FINDING Graphs'!$BL$2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740CB52-0B1D-4715-9F95-E54549219F6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B30D-4AC9-928D-FCE96731D5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Graphs'!$BO$9</c:f>
              <c:strCache>
                <c:ptCount val="1"/>
                <c:pt idx="0">
                  <c:v>1213
(24%)</c:v>
                </c:pt>
              </c:strCache>
            </c:strRef>
          </c:cat>
          <c:val>
            <c:numRef>
              <c:f>'FINDING Graphs'!$BL$9</c:f>
              <c:numCache>
                <c:formatCode>0</c:formatCode>
                <c:ptCount val="1"/>
                <c:pt idx="0">
                  <c:v>1213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Graphs'!$BO$9</c15:f>
                <c15:dlblRangeCache>
                  <c:ptCount val="1"/>
                  <c:pt idx="0">
                    <c:v>1213
(24%)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B30D-4AC9-928D-FCE96731D595}"/>
            </c:ext>
          </c:extLst>
        </c:ser>
        <c:ser>
          <c:idx val="3"/>
          <c:order val="2"/>
          <c:tx>
            <c:strRef>
              <c:f>'FINDING Graphs'!$BP$2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6D43CFD-4CAF-41C4-B997-60CB1BA00E4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B30D-4AC9-928D-FCE96731D5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Graphs'!$BO$9</c:f>
              <c:strCache>
                <c:ptCount val="1"/>
                <c:pt idx="0">
                  <c:v>1213
(24%)</c:v>
                </c:pt>
              </c:strCache>
            </c:strRef>
          </c:cat>
          <c:val>
            <c:numRef>
              <c:f>'FINDING Graphs'!$BP$9</c:f>
              <c:numCache>
                <c:formatCode>0</c:formatCode>
                <c:ptCount val="1"/>
                <c:pt idx="0">
                  <c:v>49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Graphs'!$BS$9</c15:f>
                <c15:dlblRangeCache>
                  <c:ptCount val="1"/>
                  <c:pt idx="0">
                    <c:v>49
(30%)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B30D-4AC9-928D-FCE96731D595}"/>
            </c:ext>
          </c:extLst>
        </c:ser>
        <c:ser>
          <c:idx val="0"/>
          <c:order val="3"/>
          <c:tx>
            <c:strRef>
              <c:f>'FINDING Graphs'!$BT$2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A833B8B-5DD0-4AA9-B356-5F461467AA8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B30D-4AC9-928D-FCE96731D5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Graphs'!$BO$9</c:f>
              <c:strCache>
                <c:ptCount val="1"/>
                <c:pt idx="0">
                  <c:v>1213
(24%)</c:v>
                </c:pt>
              </c:strCache>
            </c:strRef>
          </c:cat>
          <c:val>
            <c:numRef>
              <c:f>'FINDING Graphs'!$BT$9</c:f>
              <c:numCache>
                <c:formatCode>0</c:formatCode>
                <c:ptCount val="1"/>
                <c:pt idx="0">
                  <c:v>11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Graphs'!$BW$9</c15:f>
                <c15:dlblRangeCache>
                  <c:ptCount val="1"/>
                  <c:pt idx="0">
                    <c:v>11
(12%)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B30D-4AC9-928D-FCE96731D5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95098060463571E-2"/>
          <c:y val="8.3233453471887597E-2"/>
          <c:w val="0.95350453547756597"/>
          <c:h val="0.7798768009960244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'FINDING Graphs'!$BH$2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17AF4B8-DD42-46A3-9563-D893E684E92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1CF1-4625-A435-3909EA96E0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Graphs'!$BW$10</c:f>
              <c:strCache>
                <c:ptCount val="1"/>
                <c:pt idx="0">
                  <c:v>27
(45%)</c:v>
                </c:pt>
              </c:strCache>
            </c:strRef>
          </c:cat>
          <c:val>
            <c:numRef>
              <c:f>'FINDING Graphs'!$BH$10</c:f>
              <c:numCache>
                <c:formatCode>0</c:formatCode>
                <c:ptCount val="1"/>
                <c:pt idx="0">
                  <c:v>719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Graphs'!$BK$10</c15:f>
                <c15:dlblRangeCache>
                  <c:ptCount val="1"/>
                  <c:pt idx="0">
                    <c:v>719
(38%)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1CF1-4625-A435-3909EA96E065}"/>
            </c:ext>
          </c:extLst>
        </c:ser>
        <c:ser>
          <c:idx val="2"/>
          <c:order val="1"/>
          <c:tx>
            <c:strRef>
              <c:f>'FINDING Graphs'!$BL$2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20FA1FC-66B8-4466-A20E-A0428D0CDA0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CF1-4625-A435-3909EA96E0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Graphs'!$BW$10</c:f>
              <c:strCache>
                <c:ptCount val="1"/>
                <c:pt idx="0">
                  <c:v>27
(45%)</c:v>
                </c:pt>
              </c:strCache>
            </c:strRef>
          </c:cat>
          <c:val>
            <c:numRef>
              <c:f>'FINDING Graphs'!$BL$10</c:f>
              <c:numCache>
                <c:formatCode>0</c:formatCode>
                <c:ptCount val="1"/>
                <c:pt idx="0">
                  <c:v>863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Graphs'!$BO$10</c15:f>
                <c15:dlblRangeCache>
                  <c:ptCount val="1"/>
                  <c:pt idx="0">
                    <c:v>863
(28%)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1CF1-4625-A435-3909EA96E065}"/>
            </c:ext>
          </c:extLst>
        </c:ser>
        <c:ser>
          <c:idx val="3"/>
          <c:order val="2"/>
          <c:tx>
            <c:strRef>
              <c:f>'FINDING Graphs'!$BP$2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1FE2ED4-7C52-4C73-B6F6-3EB99A5FB78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1CF1-4625-A435-3909EA96E0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Graphs'!$BW$10</c:f>
              <c:strCache>
                <c:ptCount val="1"/>
                <c:pt idx="0">
                  <c:v>27
(45%)</c:v>
                </c:pt>
              </c:strCache>
            </c:strRef>
          </c:cat>
          <c:val>
            <c:numRef>
              <c:f>'FINDING Graphs'!$BP$10</c:f>
              <c:numCache>
                <c:formatCode>0</c:formatCode>
                <c:ptCount val="1"/>
                <c:pt idx="0">
                  <c:v>109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Graphs'!$BS$10</c15:f>
                <c15:dlblRangeCache>
                  <c:ptCount val="1"/>
                  <c:pt idx="0">
                    <c:v>109
(35%)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1CF1-4625-A435-3909EA96E065}"/>
            </c:ext>
          </c:extLst>
        </c:ser>
        <c:ser>
          <c:idx val="0"/>
          <c:order val="3"/>
          <c:tx>
            <c:strRef>
              <c:f>'FINDING Graphs'!$BT$2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97A78D7-5A8F-4C07-8984-87A35284030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1CF1-4625-A435-3909EA96E0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Graphs'!$BW$10</c:f>
              <c:strCache>
                <c:ptCount val="1"/>
                <c:pt idx="0">
                  <c:v>27
(45%)</c:v>
                </c:pt>
              </c:strCache>
            </c:strRef>
          </c:cat>
          <c:val>
            <c:numRef>
              <c:f>'FINDING Graphs'!$BT$10</c:f>
              <c:numCache>
                <c:formatCode>0</c:formatCode>
                <c:ptCount val="1"/>
                <c:pt idx="0">
                  <c:v>27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Graphs'!$BW$10</c15:f>
                <c15:dlblRangeCache>
                  <c:ptCount val="1"/>
                  <c:pt idx="0">
                    <c:v>27
(45%)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1CF1-4625-A435-3909EA96E0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'FINDING Graphs'!$BH$2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577F287-7FF4-4264-9CF1-A279417A025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2676-43A6-B7F7-843C183B78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Graphs'!$BK$11</c:f>
              <c:strCache>
                <c:ptCount val="1"/>
                <c:pt idx="0">
                  <c:v>30769
(25%)</c:v>
                </c:pt>
              </c:strCache>
            </c:strRef>
          </c:cat>
          <c:val>
            <c:numRef>
              <c:f>'FINDING Graphs'!$BH$11</c:f>
              <c:numCache>
                <c:formatCode>0</c:formatCode>
                <c:ptCount val="1"/>
                <c:pt idx="0">
                  <c:v>30769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Graphs'!$BK$11</c15:f>
                <c15:dlblRangeCache>
                  <c:ptCount val="1"/>
                  <c:pt idx="0">
                    <c:v>30769
(25%)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2676-43A6-B7F7-843C183B78AA}"/>
            </c:ext>
          </c:extLst>
        </c:ser>
        <c:ser>
          <c:idx val="2"/>
          <c:order val="1"/>
          <c:tx>
            <c:strRef>
              <c:f>'FINDING Graphs'!$BL$2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BF5AB44-1A85-498D-8499-439AF6A9F64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2676-43A6-B7F7-843C183B78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Graphs'!$BK$11</c:f>
              <c:strCache>
                <c:ptCount val="1"/>
                <c:pt idx="0">
                  <c:v>30769
(25%)</c:v>
                </c:pt>
              </c:strCache>
            </c:strRef>
          </c:cat>
          <c:val>
            <c:numRef>
              <c:f>'FINDING Graphs'!$BL$11</c:f>
              <c:numCache>
                <c:formatCode>0</c:formatCode>
                <c:ptCount val="1"/>
                <c:pt idx="0">
                  <c:v>57436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Graphs'!$BO$11</c15:f>
                <c15:dlblRangeCache>
                  <c:ptCount val="1"/>
                  <c:pt idx="0">
                    <c:v>57436
(25%)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2676-43A6-B7F7-843C183B78AA}"/>
            </c:ext>
          </c:extLst>
        </c:ser>
        <c:ser>
          <c:idx val="3"/>
          <c:order val="2"/>
          <c:tx>
            <c:strRef>
              <c:f>'FINDING Graphs'!$BP$2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B569082-05EC-488F-9ADB-99200DA8620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2676-43A6-B7F7-843C183B78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Graphs'!$BK$11</c:f>
              <c:strCache>
                <c:ptCount val="1"/>
                <c:pt idx="0">
                  <c:v>30769
(25%)</c:v>
                </c:pt>
              </c:strCache>
            </c:strRef>
          </c:cat>
          <c:val>
            <c:numRef>
              <c:f>'FINDING Graphs'!$BP$11</c:f>
              <c:numCache>
                <c:formatCode>0</c:formatCode>
                <c:ptCount val="1"/>
                <c:pt idx="0">
                  <c:v>16557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Graphs'!$BS$11</c15:f>
                <c15:dlblRangeCache>
                  <c:ptCount val="1"/>
                  <c:pt idx="0">
                    <c:v>16557
(27%)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2676-43A6-B7F7-843C183B78AA}"/>
            </c:ext>
          </c:extLst>
        </c:ser>
        <c:ser>
          <c:idx val="0"/>
          <c:order val="3"/>
          <c:tx>
            <c:strRef>
              <c:f>'FINDING Graphs'!$BT$2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2D400BB-4ED8-432A-A1D1-D7CD3293647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2676-43A6-B7F7-843C183B78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Graphs'!$BK$11</c:f>
              <c:strCache>
                <c:ptCount val="1"/>
                <c:pt idx="0">
                  <c:v>30769
(25%)</c:v>
                </c:pt>
              </c:strCache>
            </c:strRef>
          </c:cat>
          <c:val>
            <c:numRef>
              <c:f>'FINDING Graphs'!$BT$11</c:f>
              <c:numCache>
                <c:formatCode>0</c:formatCode>
                <c:ptCount val="1"/>
                <c:pt idx="0">
                  <c:v>1152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Graphs'!$BW$11</c15:f>
                <c15:dlblRangeCache>
                  <c:ptCount val="1"/>
                  <c:pt idx="0">
                    <c:v>1152
(18%)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2676-43A6-B7F7-843C183B78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Graphs'!$BU$2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Graphs'!$BT$3:$BT$11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'FINDING Graphs'!$BU$3:$BU$11</c:f>
              <c:numCache>
                <c:formatCode>0.0</c:formatCode>
                <c:ptCount val="9"/>
                <c:pt idx="0">
                  <c:v>1.3004381152574216</c:v>
                </c:pt>
                <c:pt idx="1">
                  <c:v>0.98527763627101383</c:v>
                </c:pt>
                <c:pt idx="2">
                  <c:v>1.1091255275219658</c:v>
                </c:pt>
                <c:pt idx="3">
                  <c:v>1.166218498241387</c:v>
                </c:pt>
                <c:pt idx="4">
                  <c:v>1.0473407891810584</c:v>
                </c:pt>
                <c:pt idx="5">
                  <c:v>1.1031158711037494</c:v>
                </c:pt>
                <c:pt idx="6">
                  <c:v>1.1210983790924167</c:v>
                </c:pt>
                <c:pt idx="7">
                  <c:v>1.2787114935654458</c:v>
                </c:pt>
                <c:pt idx="8">
                  <c:v>1.0836498650713555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BC-4AD7-AC95-BECD9201182A}"/>
            </c:ext>
          </c:extLst>
        </c:ser>
        <c:ser>
          <c:idx val="1"/>
          <c:order val="1"/>
          <c:tx>
            <c:strRef>
              <c:f>'FINDING Graphs'!$BV$2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Graphs'!$BT$3:$BT$11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'FINDING Graphs'!$BV$3:$BV$11</c:f>
              <c:numCache>
                <c:formatCode>0.0</c:formatCode>
                <c:ptCount val="9"/>
                <c:pt idx="0">
                  <c:v>3.0415365938258763</c:v>
                </c:pt>
                <c:pt idx="1">
                  <c:v>0.72611163670766321</c:v>
                </c:pt>
                <c:pt idx="2">
                  <c:v>1.4002977414419897</c:v>
                </c:pt>
                <c:pt idx="3">
                  <c:v>0.90740634222530958</c:v>
                </c:pt>
                <c:pt idx="4">
                  <c:v>1.1415348965419647</c:v>
                </c:pt>
                <c:pt idx="5">
                  <c:v>1.1930558745365663</c:v>
                </c:pt>
                <c:pt idx="6">
                  <c:v>0.96734081479553558</c:v>
                </c:pt>
                <c:pt idx="7">
                  <c:v>1.0331701187277926</c:v>
                </c:pt>
                <c:pt idx="8">
                  <c:v>1.1437321768918343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BC-4AD7-AC95-BECD920118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89025072"/>
        <c:axId val="589274208"/>
      </c:barChart>
      <c:catAx>
        <c:axId val="58902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274208"/>
        <c:crosses val="autoZero"/>
        <c:auto val="1"/>
        <c:lblAlgn val="ctr"/>
        <c:lblOffset val="100"/>
        <c:noMultiLvlLbl val="0"/>
      </c:catAx>
      <c:valAx>
        <c:axId val="58927420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02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Graphs'!$BU$2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Graphs'!$BT$3</c:f>
              <c:strCache>
                <c:ptCount val="1"/>
                <c:pt idx="0">
                  <c:v>Champaign</c:v>
                </c:pt>
              </c:strCache>
            </c:strRef>
          </c:cat>
          <c:val>
            <c:numRef>
              <c:f>'FINDING Graphs'!$BU$3</c:f>
              <c:numCache>
                <c:formatCode>0.0</c:formatCode>
                <c:ptCount val="1"/>
                <c:pt idx="0">
                  <c:v>1.3004381152574216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80-4C97-8C1D-2B61459DFD35}"/>
            </c:ext>
          </c:extLst>
        </c:ser>
        <c:ser>
          <c:idx val="1"/>
          <c:order val="1"/>
          <c:tx>
            <c:strRef>
              <c:f>'FINDING Graphs'!$BV$2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Graphs'!$BT$3</c:f>
              <c:strCache>
                <c:ptCount val="1"/>
                <c:pt idx="0">
                  <c:v>Champaign</c:v>
                </c:pt>
              </c:strCache>
            </c:strRef>
          </c:cat>
          <c:val>
            <c:numRef>
              <c:f>'FINDING Graphs'!$BV$3</c:f>
              <c:numCache>
                <c:formatCode>0.0</c:formatCode>
                <c:ptCount val="1"/>
                <c:pt idx="0">
                  <c:v>3.0415365938258763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80-4C97-8C1D-2B61459DFD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89025072"/>
        <c:axId val="589274208"/>
      </c:barChart>
      <c:catAx>
        <c:axId val="589025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9274208"/>
        <c:crosses val="autoZero"/>
        <c:auto val="1"/>
        <c:lblAlgn val="ctr"/>
        <c:lblOffset val="100"/>
        <c:noMultiLvlLbl val="0"/>
      </c:catAx>
      <c:valAx>
        <c:axId val="58927420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02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Graphs'!$BU$2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Graphs'!$BT$4</c:f>
              <c:strCache>
                <c:ptCount val="1"/>
                <c:pt idx="0">
                  <c:v>Coles</c:v>
                </c:pt>
              </c:strCache>
            </c:strRef>
          </c:cat>
          <c:val>
            <c:numRef>
              <c:f>'FINDING Graphs'!$BU$4</c:f>
              <c:numCache>
                <c:formatCode>0.0</c:formatCode>
                <c:ptCount val="1"/>
                <c:pt idx="0">
                  <c:v>0.98527763627101383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26-4876-B0E3-90D2FBC93ABC}"/>
            </c:ext>
          </c:extLst>
        </c:ser>
        <c:ser>
          <c:idx val="1"/>
          <c:order val="1"/>
          <c:tx>
            <c:strRef>
              <c:f>'FINDING Graphs'!$BV$2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Graphs'!$BT$4</c:f>
              <c:strCache>
                <c:ptCount val="1"/>
                <c:pt idx="0">
                  <c:v>Coles</c:v>
                </c:pt>
              </c:strCache>
            </c:strRef>
          </c:cat>
          <c:val>
            <c:numRef>
              <c:f>'FINDING Graphs'!$BV$4</c:f>
              <c:numCache>
                <c:formatCode>0.0</c:formatCode>
                <c:ptCount val="1"/>
                <c:pt idx="0">
                  <c:v>0.72611163670766321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26-4876-B0E3-90D2FBC93A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89025072"/>
        <c:axId val="589274208"/>
      </c:barChart>
      <c:catAx>
        <c:axId val="589025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9274208"/>
        <c:crosses val="autoZero"/>
        <c:auto val="1"/>
        <c:lblAlgn val="ctr"/>
        <c:lblOffset val="100"/>
        <c:noMultiLvlLbl val="0"/>
      </c:catAx>
      <c:valAx>
        <c:axId val="58927420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02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Graphs'!$BU$2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Graphs'!$BT$5</c:f>
              <c:strCache>
                <c:ptCount val="1"/>
                <c:pt idx="0">
                  <c:v>Macon</c:v>
                </c:pt>
              </c:strCache>
            </c:strRef>
          </c:cat>
          <c:val>
            <c:numRef>
              <c:f>'FINDING Graphs'!$BU$5</c:f>
              <c:numCache>
                <c:formatCode>0.0</c:formatCode>
                <c:ptCount val="1"/>
                <c:pt idx="0">
                  <c:v>1.1091255275219658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A9-4A2D-AD8F-0AE40946FEE8}"/>
            </c:ext>
          </c:extLst>
        </c:ser>
        <c:ser>
          <c:idx val="1"/>
          <c:order val="1"/>
          <c:tx>
            <c:strRef>
              <c:f>'FINDING Graphs'!$BV$2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Graphs'!$BT$5</c:f>
              <c:strCache>
                <c:ptCount val="1"/>
                <c:pt idx="0">
                  <c:v>Macon</c:v>
                </c:pt>
              </c:strCache>
            </c:strRef>
          </c:cat>
          <c:val>
            <c:numRef>
              <c:f>'FINDING Graphs'!$BV$5</c:f>
              <c:numCache>
                <c:formatCode>0.0</c:formatCode>
                <c:ptCount val="1"/>
                <c:pt idx="0">
                  <c:v>1.4002977414419897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A9-4A2D-AD8F-0AE40946FE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89025072"/>
        <c:axId val="589274208"/>
      </c:barChart>
      <c:catAx>
        <c:axId val="589025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9274208"/>
        <c:crosses val="autoZero"/>
        <c:auto val="1"/>
        <c:lblAlgn val="ctr"/>
        <c:lblOffset val="100"/>
        <c:noMultiLvlLbl val="0"/>
      </c:catAx>
      <c:valAx>
        <c:axId val="58927420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02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Graphs'!$BU$2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Graphs'!$BT$6</c:f>
              <c:strCache>
                <c:ptCount val="1"/>
                <c:pt idx="0">
                  <c:v>McLean</c:v>
                </c:pt>
              </c:strCache>
            </c:strRef>
          </c:cat>
          <c:val>
            <c:numRef>
              <c:f>'FINDING Graphs'!$BU$6</c:f>
              <c:numCache>
                <c:formatCode>0.0</c:formatCode>
                <c:ptCount val="1"/>
                <c:pt idx="0">
                  <c:v>1.166218498241387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6B-45E0-B616-B6F8968C59BE}"/>
            </c:ext>
          </c:extLst>
        </c:ser>
        <c:ser>
          <c:idx val="1"/>
          <c:order val="1"/>
          <c:tx>
            <c:strRef>
              <c:f>'FINDING Graphs'!$BV$2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Graphs'!$BT$6</c:f>
              <c:strCache>
                <c:ptCount val="1"/>
                <c:pt idx="0">
                  <c:v>McLean</c:v>
                </c:pt>
              </c:strCache>
            </c:strRef>
          </c:cat>
          <c:val>
            <c:numRef>
              <c:f>'FINDING Graphs'!$BV$6</c:f>
              <c:numCache>
                <c:formatCode>0.0</c:formatCode>
                <c:ptCount val="1"/>
                <c:pt idx="0">
                  <c:v>0.90740634222530958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6B-45E0-B616-B6F8968C59B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89025072"/>
        <c:axId val="589274208"/>
      </c:barChart>
      <c:catAx>
        <c:axId val="589025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9274208"/>
        <c:crosses val="autoZero"/>
        <c:auto val="1"/>
        <c:lblAlgn val="ctr"/>
        <c:lblOffset val="100"/>
        <c:noMultiLvlLbl val="0"/>
      </c:catAx>
      <c:valAx>
        <c:axId val="58927420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02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Graphs'!$BU$2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Graphs'!$BT$7</c:f>
              <c:strCache>
                <c:ptCount val="1"/>
                <c:pt idx="0">
                  <c:v>Peoria</c:v>
                </c:pt>
              </c:strCache>
            </c:strRef>
          </c:cat>
          <c:val>
            <c:numRef>
              <c:f>'FINDING Graphs'!$BU$7</c:f>
              <c:numCache>
                <c:formatCode>0.0</c:formatCode>
                <c:ptCount val="1"/>
                <c:pt idx="0">
                  <c:v>1.0473407891810584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CD-43C7-A282-27EB3C73778E}"/>
            </c:ext>
          </c:extLst>
        </c:ser>
        <c:ser>
          <c:idx val="1"/>
          <c:order val="1"/>
          <c:tx>
            <c:strRef>
              <c:f>'FINDING Graphs'!$BV$2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Graphs'!$BT$7</c:f>
              <c:strCache>
                <c:ptCount val="1"/>
                <c:pt idx="0">
                  <c:v>Peoria</c:v>
                </c:pt>
              </c:strCache>
            </c:strRef>
          </c:cat>
          <c:val>
            <c:numRef>
              <c:f>'FINDING Graphs'!$BV$7</c:f>
              <c:numCache>
                <c:formatCode>0.0</c:formatCode>
                <c:ptCount val="1"/>
                <c:pt idx="0">
                  <c:v>1.1415348965419647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CD-43C7-A282-27EB3C73778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89025072"/>
        <c:axId val="589274208"/>
      </c:barChart>
      <c:catAx>
        <c:axId val="589025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9274208"/>
        <c:crosses val="autoZero"/>
        <c:auto val="1"/>
        <c:lblAlgn val="ctr"/>
        <c:lblOffset val="100"/>
        <c:noMultiLvlLbl val="0"/>
      </c:catAx>
      <c:valAx>
        <c:axId val="58927420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02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43268311882055E-2"/>
          <c:y val="9.8158784325869081E-2"/>
          <c:w val="0.94094904334367269"/>
          <c:h val="0.769846582031372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'CHILD CENSUS Graphs'!$B$4</c:f>
              <c:strCache>
                <c:ptCount val="1"/>
                <c:pt idx="0">
                  <c:v>White (N)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C417C64-C99C-4684-AF57-DC070E5C72F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0CAD-440E-8C08-8E001C35A9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Graphs'!$E$7</c:f>
              <c:strCache>
                <c:ptCount val="1"/>
                <c:pt idx="0">
                  <c:v>15304
(65%)</c:v>
                </c:pt>
              </c:strCache>
            </c:strRef>
          </c:cat>
          <c:val>
            <c:numRef>
              <c:f>'CHILD CENSUS Graphs'!$B$7</c:f>
              <c:numCache>
                <c:formatCode>#,##0</c:formatCode>
                <c:ptCount val="1"/>
                <c:pt idx="0">
                  <c:v>15304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Graphs'!$E$7</c15:f>
                <c15:dlblRangeCache>
                  <c:ptCount val="1"/>
                  <c:pt idx="0">
                    <c:v>15304
(65%)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0CAD-440E-8C08-8E001C35A9E9}"/>
            </c:ext>
          </c:extLst>
        </c:ser>
        <c:ser>
          <c:idx val="1"/>
          <c:order val="1"/>
          <c:tx>
            <c:strRef>
              <c:f>'CHILD CENSUS Graphs'!$F$4</c:f>
              <c:strCache>
                <c:ptCount val="1"/>
                <c:pt idx="0">
                  <c:v>Black (N)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717A9A5-7449-48E7-9131-2378776C096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0CAD-440E-8C08-8E001C35A9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Graphs'!$E$7</c:f>
              <c:strCache>
                <c:ptCount val="1"/>
                <c:pt idx="0">
                  <c:v>15304
(65%)</c:v>
                </c:pt>
              </c:strCache>
            </c:strRef>
          </c:cat>
          <c:val>
            <c:numRef>
              <c:f>'CHILD CENSUS Graphs'!$F$7</c:f>
              <c:numCache>
                <c:formatCode>#,##0</c:formatCode>
                <c:ptCount val="1"/>
                <c:pt idx="0">
                  <c:v>5086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Graphs'!$I$7</c15:f>
                <c15:dlblRangeCache>
                  <c:ptCount val="1"/>
                  <c:pt idx="0">
                    <c:v>5086
(22%)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0CAD-440E-8C08-8E001C35A9E9}"/>
            </c:ext>
          </c:extLst>
        </c:ser>
        <c:ser>
          <c:idx val="2"/>
          <c:order val="2"/>
          <c:tx>
            <c:strRef>
              <c:f>'CHILD CENSUS Graphs'!$J$4</c:f>
              <c:strCache>
                <c:ptCount val="1"/>
                <c:pt idx="0">
                  <c:v>Hispanic (N)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3213195-A211-4E62-ADCB-DC9CF5E7CFC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0CAD-440E-8C08-8E001C35A9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Graphs'!$E$7</c:f>
              <c:strCache>
                <c:ptCount val="1"/>
                <c:pt idx="0">
                  <c:v>15304
(65%)</c:v>
                </c:pt>
              </c:strCache>
            </c:strRef>
          </c:cat>
          <c:val>
            <c:numRef>
              <c:f>'CHILD CENSUS Graphs'!$J$7</c:f>
              <c:numCache>
                <c:formatCode>#,##0</c:formatCode>
                <c:ptCount val="1"/>
                <c:pt idx="0">
                  <c:v>961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Graphs'!$M$7</c15:f>
                <c15:dlblRangeCache>
                  <c:ptCount val="1"/>
                  <c:pt idx="0">
                    <c:v>961
(4%)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0CAD-440E-8C08-8E001C35A9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61980720"/>
        <c:axId val="1464071008"/>
      </c:barChart>
      <c:catAx>
        <c:axId val="1461980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4071008"/>
        <c:crosses val="autoZero"/>
        <c:auto val="1"/>
        <c:lblAlgn val="ctr"/>
        <c:lblOffset val="100"/>
        <c:noMultiLvlLbl val="0"/>
      </c:catAx>
      <c:valAx>
        <c:axId val="146407100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198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Graphs'!$BU$2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Graphs'!$BT$8</c:f>
              <c:strCache>
                <c:ptCount val="1"/>
                <c:pt idx="0">
                  <c:v>Rock Island</c:v>
                </c:pt>
              </c:strCache>
            </c:strRef>
          </c:cat>
          <c:val>
            <c:numRef>
              <c:f>'FINDING Graphs'!$BU$8</c:f>
              <c:numCache>
                <c:formatCode>0.0</c:formatCode>
                <c:ptCount val="1"/>
                <c:pt idx="0">
                  <c:v>1.1031158711037494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04-4A60-AC00-B9F8CBBC38D0}"/>
            </c:ext>
          </c:extLst>
        </c:ser>
        <c:ser>
          <c:idx val="1"/>
          <c:order val="1"/>
          <c:tx>
            <c:strRef>
              <c:f>'FINDING Graphs'!$BV$2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Graphs'!$BT$8</c:f>
              <c:strCache>
                <c:ptCount val="1"/>
                <c:pt idx="0">
                  <c:v>Rock Island</c:v>
                </c:pt>
              </c:strCache>
            </c:strRef>
          </c:cat>
          <c:val>
            <c:numRef>
              <c:f>'FINDING Graphs'!$BV$8</c:f>
              <c:numCache>
                <c:formatCode>0.0</c:formatCode>
                <c:ptCount val="1"/>
                <c:pt idx="0">
                  <c:v>1.1930558745365663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04-4A60-AC00-B9F8CBBC38D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89025072"/>
        <c:axId val="589274208"/>
      </c:barChart>
      <c:catAx>
        <c:axId val="589025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9274208"/>
        <c:crosses val="autoZero"/>
        <c:auto val="1"/>
        <c:lblAlgn val="ctr"/>
        <c:lblOffset val="100"/>
        <c:noMultiLvlLbl val="0"/>
      </c:catAx>
      <c:valAx>
        <c:axId val="58927420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02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Graphs'!$BU$2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Graphs'!$BT$9</c:f>
              <c:strCache>
                <c:ptCount val="1"/>
                <c:pt idx="0">
                  <c:v>Sangamon</c:v>
                </c:pt>
              </c:strCache>
            </c:strRef>
          </c:cat>
          <c:val>
            <c:numRef>
              <c:f>'FINDING Graphs'!$BU$9</c:f>
              <c:numCache>
                <c:formatCode>0.0</c:formatCode>
                <c:ptCount val="1"/>
                <c:pt idx="0">
                  <c:v>1.1210983790924167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B5-42D2-BACF-847A2DEAD6E5}"/>
            </c:ext>
          </c:extLst>
        </c:ser>
        <c:ser>
          <c:idx val="1"/>
          <c:order val="1"/>
          <c:tx>
            <c:strRef>
              <c:f>'FINDING Graphs'!$BV$2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Graphs'!$BT$9</c:f>
              <c:strCache>
                <c:ptCount val="1"/>
                <c:pt idx="0">
                  <c:v>Sangamon</c:v>
                </c:pt>
              </c:strCache>
            </c:strRef>
          </c:cat>
          <c:val>
            <c:numRef>
              <c:f>'FINDING Graphs'!$BV$9</c:f>
              <c:numCache>
                <c:formatCode>0.0</c:formatCode>
                <c:ptCount val="1"/>
                <c:pt idx="0">
                  <c:v>0.96734081479553558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B5-42D2-BACF-847A2DEAD6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89025072"/>
        <c:axId val="589274208"/>
      </c:barChart>
      <c:catAx>
        <c:axId val="589025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9274208"/>
        <c:crosses val="autoZero"/>
        <c:auto val="1"/>
        <c:lblAlgn val="ctr"/>
        <c:lblOffset val="100"/>
        <c:noMultiLvlLbl val="0"/>
      </c:catAx>
      <c:valAx>
        <c:axId val="58927420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02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Graphs'!$BU$2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Graphs'!$BT$10</c:f>
              <c:strCache>
                <c:ptCount val="1"/>
                <c:pt idx="0">
                  <c:v>Vermilion</c:v>
                </c:pt>
              </c:strCache>
            </c:strRef>
          </c:cat>
          <c:val>
            <c:numRef>
              <c:f>'FINDING Graphs'!$BU$10</c:f>
              <c:numCache>
                <c:formatCode>0.0</c:formatCode>
                <c:ptCount val="1"/>
                <c:pt idx="0">
                  <c:v>1.2787114935654458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5E-4658-A592-06CE5820BCD5}"/>
            </c:ext>
          </c:extLst>
        </c:ser>
        <c:ser>
          <c:idx val="1"/>
          <c:order val="1"/>
          <c:tx>
            <c:strRef>
              <c:f>'FINDING Graphs'!$BV$2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Graphs'!$BT$10</c:f>
              <c:strCache>
                <c:ptCount val="1"/>
                <c:pt idx="0">
                  <c:v>Vermilion</c:v>
                </c:pt>
              </c:strCache>
            </c:strRef>
          </c:cat>
          <c:val>
            <c:numRef>
              <c:f>'FINDING Graphs'!$BV$10</c:f>
              <c:numCache>
                <c:formatCode>0.0</c:formatCode>
                <c:ptCount val="1"/>
                <c:pt idx="0">
                  <c:v>1.0331701187277926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5E-4658-A592-06CE5820BC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89025072"/>
        <c:axId val="589274208"/>
      </c:barChart>
      <c:catAx>
        <c:axId val="589025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9274208"/>
        <c:crosses val="autoZero"/>
        <c:auto val="1"/>
        <c:lblAlgn val="ctr"/>
        <c:lblOffset val="100"/>
        <c:noMultiLvlLbl val="0"/>
      </c:catAx>
      <c:valAx>
        <c:axId val="58927420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02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Graphs'!$BU$2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'FINDING Graphs'!$BU$11</c:f>
              <c:numCache>
                <c:formatCode>0.0</c:formatCode>
                <c:ptCount val="1"/>
                <c:pt idx="0">
                  <c:v>1.0836498650713555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A7-4979-8517-428DD18997C6}"/>
            </c:ext>
          </c:extLst>
        </c:ser>
        <c:ser>
          <c:idx val="1"/>
          <c:order val="1"/>
          <c:tx>
            <c:strRef>
              <c:f>'FINDING Graphs'!$BV$2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'FINDING Graphs'!$BV$11</c:f>
              <c:numCache>
                <c:formatCode>0.0</c:formatCode>
                <c:ptCount val="1"/>
                <c:pt idx="0">
                  <c:v>1.1437321768918343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A7-4979-8517-428DD18997C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89025072"/>
        <c:axId val="589274208"/>
      </c:barChart>
      <c:catAx>
        <c:axId val="589025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9274208"/>
        <c:crosses val="autoZero"/>
        <c:auto val="1"/>
        <c:lblAlgn val="ctr"/>
        <c:lblOffset val="100"/>
        <c:noMultiLvlLbl val="0"/>
      </c:catAx>
      <c:valAx>
        <c:axId val="58927420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02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(FC)'!$J$10</c:f>
              <c:strCache>
                <c:ptCount val="1"/>
                <c:pt idx="0">
                  <c:v>Illinois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6E2-4251-82C7-12862B95264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6E2-4251-82C7-12862B95264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6E2-4251-82C7-12862B95264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6E2-4251-82C7-12862B95264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30,515</a:t>
                    </a:r>
                  </a:p>
                  <a:p>
                    <a:r>
                      <a:rPr lang="en-US"/>
                      <a:t>(</a:t>
                    </a:r>
                    <a:fld id="{BA94EFFB-16AB-4EB0-B9EB-458BABA99DF6}" type="VALUE">
                      <a:rPr lang="en-US" smtClean="0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6E2-4251-82C7-12862B95264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43,710</a:t>
                    </a:r>
                  </a:p>
                  <a:p>
                    <a:r>
                      <a:rPr lang="en-US"/>
                      <a:t>(</a:t>
                    </a:r>
                    <a:fld id="{0D3FB7D2-44E3-4588-B6BE-017473F0BA48}" type="VALUE">
                      <a:rPr lang="en-US" smtClean="0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6E2-4251-82C7-12862B95264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8,014</a:t>
                    </a:r>
                  </a:p>
                  <a:p>
                    <a:r>
                      <a:rPr lang="en-US"/>
                      <a:t>(</a:t>
                    </a:r>
                    <a:fld id="{C8805D79-7017-418F-A554-3155B3AF77C8}" type="VALUE">
                      <a:rPr lang="en-US" smtClean="0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6E2-4251-82C7-12862B95264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2,133</a:t>
                    </a:r>
                  </a:p>
                  <a:p>
                    <a:r>
                      <a:rPr lang="en-US"/>
                      <a:t>(</a:t>
                    </a:r>
                    <a:fld id="{B60637E3-C178-4ACC-B81F-58A3CDC527DC}" type="VALUE">
                      <a:rPr lang="en-US" smtClean="0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6E2-4251-82C7-12862B9526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(FC)'!$K$1:$N$1</c:f>
              <c:strCache>
                <c:ptCount val="4"/>
                <c:pt idx="0">
                  <c:v>Black</c:v>
                </c:pt>
                <c:pt idx="1">
                  <c:v>White</c:v>
                </c:pt>
                <c:pt idx="2">
                  <c:v>Hispanic</c:v>
                </c:pt>
                <c:pt idx="3">
                  <c:v>Other</c:v>
                </c:pt>
              </c:strCache>
            </c:strRef>
          </c:cat>
          <c:val>
            <c:numRef>
              <c:f>'CHILD INTAKE (FC)'!$K$10:$N$10</c:f>
              <c:numCache>
                <c:formatCode>0%</c:formatCode>
                <c:ptCount val="4"/>
                <c:pt idx="0">
                  <c:v>0.36167211871236904</c:v>
                </c:pt>
                <c:pt idx="1">
                  <c:v>0.51806286445740291</c:v>
                </c:pt>
                <c:pt idx="2">
                  <c:v>9.4984117953823541E-2</c:v>
                </c:pt>
                <c:pt idx="3">
                  <c:v>2.5280898876404494E-2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6E2-4251-82C7-12862B9526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47475792"/>
        <c:axId val="548242864"/>
      </c:barChart>
      <c:catAx>
        <c:axId val="54747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242864"/>
        <c:crosses val="autoZero"/>
        <c:auto val="1"/>
        <c:lblAlgn val="ctr"/>
        <c:lblOffset val="100"/>
        <c:noMultiLvlLbl val="0"/>
      </c:catAx>
      <c:valAx>
        <c:axId val="54824286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4757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(FC)'!$P$10</c:f>
              <c:strCache>
                <c:ptCount val="1"/>
                <c:pt idx="0">
                  <c:v>Illinois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73-41C9-8A47-942E2482852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73-41C9-8A47-942E248285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(FC)'!$Q$1:$R$1</c:f>
              <c:strCache>
                <c:ptCount val="2"/>
                <c:pt idx="0">
                  <c:v>Black</c:v>
                </c:pt>
                <c:pt idx="1">
                  <c:v>Hispanic</c:v>
                </c:pt>
              </c:strCache>
            </c:strRef>
          </c:cat>
          <c:val>
            <c:numRef>
              <c:f>'CHILD INTAKE (FC)'!$Q$10:$R$10</c:f>
              <c:numCache>
                <c:formatCode>0.00</c:formatCode>
                <c:ptCount val="2"/>
                <c:pt idx="0">
                  <c:v>1.3031768991985124</c:v>
                </c:pt>
                <c:pt idx="1">
                  <c:v>0.63602043519107965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73-41C9-8A47-942E248285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35315648"/>
        <c:axId val="549155520"/>
      </c:barChart>
      <c:catAx>
        <c:axId val="53531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155520"/>
        <c:crosses val="autoZero"/>
        <c:auto val="1"/>
        <c:lblAlgn val="ctr"/>
        <c:lblOffset val="100"/>
        <c:noMultiLvlLbl val="0"/>
      </c:catAx>
      <c:valAx>
        <c:axId val="54915552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31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688573792006291E-2"/>
          <c:y val="7.3235082901231374E-2"/>
          <c:w val="0.94844997406074338"/>
          <c:h val="0.80028004031759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Graphs'!$I$3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CF09342-468A-4FCE-9D58-D800AA4916F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B258-40E9-B217-8EC58177780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43B315B-13FA-446A-A49A-3EDB0AEC622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B258-40E9-B217-8EC58177780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1FBD5EC-1C3E-433D-8EB4-61816345659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B258-40E9-B217-8EC58177780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F2BDD3E-7394-4696-9531-B279BA1FD6A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B258-40E9-B217-8EC58177780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AD882F2-65DF-4410-943D-9E6CEB589C9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B258-40E9-B217-8EC58177780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CFB287A7-2870-47CC-BA0F-EDFA761935C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B258-40E9-B217-8EC58177780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38BCDB5-B1D1-433C-9F6F-2B4F28EA040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B258-40E9-B217-8EC58177780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B47228F-C278-4DC2-86A6-A67822BEF08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B258-40E9-B217-8EC581777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Graphs'!$X$4:$X$11</c:f>
              <c:strCache>
                <c:ptCount val="8"/>
                <c:pt idx="0">
                  <c:v>32
 (2%)</c:v>
                </c:pt>
                <c:pt idx="1">
                  <c:v>1
(0%)</c:v>
                </c:pt>
                <c:pt idx="2">
                  <c:v>122
(4%)</c:v>
                </c:pt>
                <c:pt idx="3">
                  <c:v>75
(8%)</c:v>
                </c:pt>
                <c:pt idx="4">
                  <c:v>179
(5%)</c:v>
                </c:pt>
                <c:pt idx="5">
                  <c:v>62
(4%)</c:v>
                </c:pt>
                <c:pt idx="6">
                  <c:v>98
(4%)</c:v>
                </c:pt>
                <c:pt idx="7">
                  <c:v>20
(1%)</c:v>
                </c:pt>
              </c:strCache>
            </c:strRef>
          </c:cat>
          <c:val>
            <c:numRef>
              <c:f>'CHILD INTAKE (FC) Graphs'!$I$4:$I$11</c:f>
              <c:numCache>
                <c:formatCode>General</c:formatCode>
                <c:ptCount val="8"/>
                <c:pt idx="0">
                  <c:v>784</c:v>
                </c:pt>
                <c:pt idx="1">
                  <c:v>44</c:v>
                </c:pt>
                <c:pt idx="2">
                  <c:v>1325</c:v>
                </c:pt>
                <c:pt idx="3">
                  <c:v>397</c:v>
                </c:pt>
                <c:pt idx="4">
                  <c:v>2023</c:v>
                </c:pt>
                <c:pt idx="5">
                  <c:v>387</c:v>
                </c:pt>
                <c:pt idx="6">
                  <c:v>1090</c:v>
                </c:pt>
                <c:pt idx="7">
                  <c:v>387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Graphs'!$L$4:$L$11</c15:f>
                <c15:dlblRangeCache>
                  <c:ptCount val="8"/>
                  <c:pt idx="0">
                    <c:v>784
(51%)</c:v>
                  </c:pt>
                  <c:pt idx="1">
                    <c:v>44
(7%)</c:v>
                  </c:pt>
                  <c:pt idx="2">
                    <c:v>1325
(49%)</c:v>
                  </c:pt>
                  <c:pt idx="3">
                    <c:v>397
(44%)</c:v>
                  </c:pt>
                  <c:pt idx="4">
                    <c:v>2023
(54%)</c:v>
                  </c:pt>
                  <c:pt idx="5">
                    <c:v>387
(27%)</c:v>
                  </c:pt>
                  <c:pt idx="6">
                    <c:v>1090
(50%)</c:v>
                  </c:pt>
                  <c:pt idx="7">
                    <c:v>387
(28%)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B258-40E9-B217-8EC581777804}"/>
            </c:ext>
          </c:extLst>
        </c:ser>
        <c:ser>
          <c:idx val="1"/>
          <c:order val="1"/>
          <c:tx>
            <c:strRef>
              <c:f>'CHILD INTAKE (FC) Graphs'!$M$3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50BB30E-C898-47DE-BF32-F8B5A02DB18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B258-40E9-B217-8EC58177780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95D663D-124C-4A25-BC05-0C6D8446033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B258-40E9-B217-8EC58177780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BB91583-7AC2-4BCE-8C6F-783115715DC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B258-40E9-B217-8EC58177780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9D84B76-8253-4317-939B-96281ABB50E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B258-40E9-B217-8EC58177780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74E03FA-1EB5-4ECE-B13F-A31C4E3315C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B258-40E9-B217-8EC58177780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671CBF3-7D1B-4B7B-91C3-9880328F0C2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B258-40E9-B217-8EC58177780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45D26E9-0DC5-428E-955F-491BAC9ADEC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B258-40E9-B217-8EC58177780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850DDB2-A4AA-4F66-B376-5CA0CCE64C1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B258-40E9-B217-8EC581777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Graphs'!$X$4:$X$11</c:f>
              <c:strCache>
                <c:ptCount val="8"/>
                <c:pt idx="0">
                  <c:v>32
 (2%)</c:v>
                </c:pt>
                <c:pt idx="1">
                  <c:v>1
(0%)</c:v>
                </c:pt>
                <c:pt idx="2">
                  <c:v>122
(4%)</c:v>
                </c:pt>
                <c:pt idx="3">
                  <c:v>75
(8%)</c:v>
                </c:pt>
                <c:pt idx="4">
                  <c:v>179
(5%)</c:v>
                </c:pt>
                <c:pt idx="5">
                  <c:v>62
(4%)</c:v>
                </c:pt>
                <c:pt idx="6">
                  <c:v>98
(4%)</c:v>
                </c:pt>
                <c:pt idx="7">
                  <c:v>20
(1%)</c:v>
                </c:pt>
              </c:strCache>
            </c:strRef>
          </c:cat>
          <c:val>
            <c:numRef>
              <c:f>'CHILD INTAKE (FC) Graphs'!$M$4:$M$11</c:f>
              <c:numCache>
                <c:formatCode>General</c:formatCode>
                <c:ptCount val="8"/>
                <c:pt idx="0">
                  <c:v>631</c:v>
                </c:pt>
                <c:pt idx="1">
                  <c:v>549</c:v>
                </c:pt>
                <c:pt idx="2">
                  <c:v>1244</c:v>
                </c:pt>
                <c:pt idx="3">
                  <c:v>391</c:v>
                </c:pt>
                <c:pt idx="4">
                  <c:v>1433</c:v>
                </c:pt>
                <c:pt idx="5">
                  <c:v>830</c:v>
                </c:pt>
                <c:pt idx="6">
                  <c:v>986</c:v>
                </c:pt>
                <c:pt idx="7">
                  <c:v>949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Graphs'!$P$4:$P$11</c15:f>
                <c15:dlblRangeCache>
                  <c:ptCount val="8"/>
                  <c:pt idx="0">
                    <c:v>631
(41%)</c:v>
                  </c:pt>
                  <c:pt idx="1">
                    <c:v>549
(90%)</c:v>
                  </c:pt>
                  <c:pt idx="2">
                    <c:v>1244
(46%)</c:v>
                  </c:pt>
                  <c:pt idx="3">
                    <c:v>391
(43%)</c:v>
                  </c:pt>
                  <c:pt idx="4">
                    <c:v>1433
(38%)</c:v>
                  </c:pt>
                  <c:pt idx="5">
                    <c:v>830
(58%)</c:v>
                  </c:pt>
                  <c:pt idx="6">
                    <c:v>986
(45%)</c:v>
                  </c:pt>
                  <c:pt idx="7">
                    <c:v>949
(69%)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B258-40E9-B217-8EC581777804}"/>
            </c:ext>
          </c:extLst>
        </c:ser>
        <c:ser>
          <c:idx val="2"/>
          <c:order val="2"/>
          <c:tx>
            <c:strRef>
              <c:f>'CHILD INTAKE (FC) Graphs'!$Q$3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D5D9A34-B809-4CAF-BEA8-2EA7B2D524C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B258-40E9-B217-8EC58177780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1DC18A3-F998-4C20-8685-5C94B4584A4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B258-40E9-B217-8EC58177780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E33E9CD-8A9C-446D-ADA7-746C57E0152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B258-40E9-B217-8EC58177780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E198E97-4190-4835-9CFA-0BE67E4B3A4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B258-40E9-B217-8EC58177780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B578BBF-1246-4FDA-9F7E-7230E19C007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B258-40E9-B217-8EC58177780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C298A142-C191-45E9-9A53-F66B22F614C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B258-40E9-B217-8EC58177780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9AC311C0-77F7-4D80-8D9F-08666A1B302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B258-40E9-B217-8EC58177780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9A0EEEC-2F8B-4494-89CA-9E656F91599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B258-40E9-B217-8EC581777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Graphs'!$X$4:$X$11</c:f>
              <c:strCache>
                <c:ptCount val="8"/>
                <c:pt idx="0">
                  <c:v>32
 (2%)</c:v>
                </c:pt>
                <c:pt idx="1">
                  <c:v>1
(0%)</c:v>
                </c:pt>
                <c:pt idx="2">
                  <c:v>122
(4%)</c:v>
                </c:pt>
                <c:pt idx="3">
                  <c:v>75
(8%)</c:v>
                </c:pt>
                <c:pt idx="4">
                  <c:v>179
(5%)</c:v>
                </c:pt>
                <c:pt idx="5">
                  <c:v>62
(4%)</c:v>
                </c:pt>
                <c:pt idx="6">
                  <c:v>98
(4%)</c:v>
                </c:pt>
                <c:pt idx="7">
                  <c:v>20
(1%)</c:v>
                </c:pt>
              </c:strCache>
            </c:strRef>
          </c:cat>
          <c:val>
            <c:numRef>
              <c:f>'CHILD INTAKE (FC) Graphs'!$Q$4:$Q$11</c:f>
              <c:numCache>
                <c:formatCode>General</c:formatCode>
                <c:ptCount val="8"/>
                <c:pt idx="0">
                  <c:v>98</c:v>
                </c:pt>
                <c:pt idx="1">
                  <c:v>17</c:v>
                </c:pt>
                <c:pt idx="2">
                  <c:v>27</c:v>
                </c:pt>
                <c:pt idx="3">
                  <c:v>49</c:v>
                </c:pt>
                <c:pt idx="4">
                  <c:v>142</c:v>
                </c:pt>
                <c:pt idx="5">
                  <c:v>149</c:v>
                </c:pt>
                <c:pt idx="6">
                  <c:v>22</c:v>
                </c:pt>
                <c:pt idx="7">
                  <c:v>27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Graphs'!$T$4:$T$11</c15:f>
                <c15:dlblRangeCache>
                  <c:ptCount val="8"/>
                  <c:pt idx="0">
                    <c:v>98
 (6%)</c:v>
                  </c:pt>
                  <c:pt idx="1">
                    <c:v>17
(3%)</c:v>
                  </c:pt>
                  <c:pt idx="2">
                    <c:v>27
(1%)</c:v>
                  </c:pt>
                  <c:pt idx="3">
                    <c:v>49
(5%)</c:v>
                  </c:pt>
                  <c:pt idx="4">
                    <c:v>142
(4%)</c:v>
                  </c:pt>
                  <c:pt idx="5">
                    <c:v>149
(10%)</c:v>
                  </c:pt>
                  <c:pt idx="6">
                    <c:v>22
(1%)</c:v>
                  </c:pt>
                  <c:pt idx="7">
                    <c:v>27
(2%)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B258-40E9-B217-8EC581777804}"/>
            </c:ext>
          </c:extLst>
        </c:ser>
        <c:ser>
          <c:idx val="3"/>
          <c:order val="3"/>
          <c:tx>
            <c:strRef>
              <c:f>'CHILD INTAKE (FC) Graphs'!$U$3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F05A074-E8DC-451B-AFFE-9CB46DE5B09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B258-40E9-B217-8EC58177780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1CA4CFC-89E4-44BE-8C65-78CEDAFFB1E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B258-40E9-B217-8EC58177780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BA6F271-7290-4603-AEA4-22E5EFDB127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B258-40E9-B217-8EC58177780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58D5EBF-1EC2-4DD0-B12C-DB17D3B2011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B258-40E9-B217-8EC58177780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F2EDCE4-F31A-4324-89A1-939C1908C77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B258-40E9-B217-8EC58177780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BC77CCA-9099-4114-B6FB-65FAB3554C5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B258-40E9-B217-8EC58177780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EA6F381-E5C8-4D91-95E2-810465F6B11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B258-40E9-B217-8EC58177780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F7028E8-3B97-4188-91C3-16E1B7E6602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B258-40E9-B217-8EC581777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Graphs'!$X$4:$X$11</c:f>
              <c:strCache>
                <c:ptCount val="8"/>
                <c:pt idx="0">
                  <c:v>32
 (2%)</c:v>
                </c:pt>
                <c:pt idx="1">
                  <c:v>1
(0%)</c:v>
                </c:pt>
                <c:pt idx="2">
                  <c:v>122
(4%)</c:v>
                </c:pt>
                <c:pt idx="3">
                  <c:v>75
(8%)</c:v>
                </c:pt>
                <c:pt idx="4">
                  <c:v>179
(5%)</c:v>
                </c:pt>
                <c:pt idx="5">
                  <c:v>62
(4%)</c:v>
                </c:pt>
                <c:pt idx="6">
                  <c:v>98
(4%)</c:v>
                </c:pt>
                <c:pt idx="7">
                  <c:v>20
(1%)</c:v>
                </c:pt>
              </c:strCache>
            </c:strRef>
          </c:cat>
          <c:val>
            <c:numRef>
              <c:f>'CHILD INTAKE (FC) Graphs'!$U$4:$U$11</c:f>
              <c:numCache>
                <c:formatCode>General</c:formatCode>
                <c:ptCount val="8"/>
                <c:pt idx="0">
                  <c:v>32</c:v>
                </c:pt>
                <c:pt idx="1">
                  <c:v>1</c:v>
                </c:pt>
                <c:pt idx="2">
                  <c:v>122</c:v>
                </c:pt>
                <c:pt idx="3">
                  <c:v>75</c:v>
                </c:pt>
                <c:pt idx="4">
                  <c:v>179</c:v>
                </c:pt>
                <c:pt idx="5">
                  <c:v>62</c:v>
                </c:pt>
                <c:pt idx="6">
                  <c:v>98</c:v>
                </c:pt>
                <c:pt idx="7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Graphs'!$X$4:$X$11</c15:f>
                <c15:dlblRangeCache>
                  <c:ptCount val="8"/>
                  <c:pt idx="0">
                    <c:v>32
 (2%)</c:v>
                  </c:pt>
                  <c:pt idx="1">
                    <c:v>1
(0%)</c:v>
                  </c:pt>
                  <c:pt idx="2">
                    <c:v>122
(4%)</c:v>
                  </c:pt>
                  <c:pt idx="3">
                    <c:v>75
(8%)</c:v>
                  </c:pt>
                  <c:pt idx="4">
                    <c:v>179
(5%)</c:v>
                  </c:pt>
                  <c:pt idx="5">
                    <c:v>62
(4%)</c:v>
                  </c:pt>
                  <c:pt idx="6">
                    <c:v>98
(4%)</c:v>
                  </c:pt>
                  <c:pt idx="7">
                    <c:v>20
(1%)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3-B258-40E9-B217-8EC5817778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8782240"/>
        <c:axId val="1355663584"/>
      </c:barChart>
      <c:catAx>
        <c:axId val="1458782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5663584"/>
        <c:crosses val="autoZero"/>
        <c:auto val="1"/>
        <c:lblAlgn val="ctr"/>
        <c:lblOffset val="100"/>
        <c:noMultiLvlLbl val="0"/>
      </c:catAx>
      <c:valAx>
        <c:axId val="1355663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878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688573792006291E-2"/>
          <c:y val="7.3235082901231374E-2"/>
          <c:w val="0.94844997406074338"/>
          <c:h val="0.80028004031759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Graphs'!$I$3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C9C7FE0-FCF7-4ADE-A09B-B847B754650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18DC-43B2-9ED4-92EDDEFA43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Graphs'!$X$4</c:f>
              <c:strCache>
                <c:ptCount val="1"/>
                <c:pt idx="0">
                  <c:v>32
 (2%)</c:v>
                </c:pt>
              </c:strCache>
            </c:strRef>
          </c:cat>
          <c:val>
            <c:numRef>
              <c:f>'CHILD INTAKE (FC) Graphs'!$I$4</c:f>
              <c:numCache>
                <c:formatCode>General</c:formatCode>
                <c:ptCount val="1"/>
                <c:pt idx="0">
                  <c:v>784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Graphs'!$L$4</c15:f>
                <c15:dlblRangeCache>
                  <c:ptCount val="1"/>
                  <c:pt idx="0">
                    <c:v>784
(51%)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18DC-43B2-9ED4-92EDDEFA4382}"/>
            </c:ext>
          </c:extLst>
        </c:ser>
        <c:ser>
          <c:idx val="1"/>
          <c:order val="1"/>
          <c:tx>
            <c:strRef>
              <c:f>'CHILD INTAKE (FC) Graphs'!$M$3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17A24E0-B0BA-43E6-AF96-218D8A182A8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8DC-43B2-9ED4-92EDDEFA43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Graphs'!$X$4</c:f>
              <c:strCache>
                <c:ptCount val="1"/>
                <c:pt idx="0">
                  <c:v>32
 (2%)</c:v>
                </c:pt>
              </c:strCache>
            </c:strRef>
          </c:cat>
          <c:val>
            <c:numRef>
              <c:f>'CHILD INTAKE (FC) Graphs'!$M$4</c:f>
              <c:numCache>
                <c:formatCode>General</c:formatCode>
                <c:ptCount val="1"/>
                <c:pt idx="0">
                  <c:v>631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Graphs'!$P$4</c15:f>
                <c15:dlblRangeCache>
                  <c:ptCount val="1"/>
                  <c:pt idx="0">
                    <c:v>631
(41%)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18DC-43B2-9ED4-92EDDEFA4382}"/>
            </c:ext>
          </c:extLst>
        </c:ser>
        <c:ser>
          <c:idx val="2"/>
          <c:order val="2"/>
          <c:tx>
            <c:strRef>
              <c:f>'CHILD INTAKE (FC) Graphs'!$Q$3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C3DF6A3-7524-4AB5-9085-61D562166DB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18DC-43B2-9ED4-92EDDEFA43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Graphs'!$X$4</c:f>
              <c:strCache>
                <c:ptCount val="1"/>
                <c:pt idx="0">
                  <c:v>32
 (2%)</c:v>
                </c:pt>
              </c:strCache>
            </c:strRef>
          </c:cat>
          <c:val>
            <c:numRef>
              <c:f>'CHILD INTAKE (FC) Graphs'!$Q$4</c:f>
              <c:numCache>
                <c:formatCode>General</c:formatCode>
                <c:ptCount val="1"/>
                <c:pt idx="0">
                  <c:v>98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Graphs'!$T$4</c15:f>
                <c15:dlblRangeCache>
                  <c:ptCount val="1"/>
                  <c:pt idx="0">
                    <c:v>98
 (6%)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18DC-43B2-9ED4-92EDDEFA4382}"/>
            </c:ext>
          </c:extLst>
        </c:ser>
        <c:ser>
          <c:idx val="3"/>
          <c:order val="3"/>
          <c:tx>
            <c:strRef>
              <c:f>'CHILD INTAKE (FC) Graphs'!$U$3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F399640-8718-4B73-9C87-555228441F9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18DC-43B2-9ED4-92EDDEFA43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Graphs'!$X$4</c:f>
              <c:strCache>
                <c:ptCount val="1"/>
                <c:pt idx="0">
                  <c:v>32
 (2%)</c:v>
                </c:pt>
              </c:strCache>
            </c:strRef>
          </c:cat>
          <c:val>
            <c:numRef>
              <c:f>'CHILD INTAKE (FC) Graphs'!$U$4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Graphs'!$X$4</c15:f>
                <c15:dlblRangeCache>
                  <c:ptCount val="1"/>
                  <c:pt idx="0">
                    <c:v>32
 (2%)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18DC-43B2-9ED4-92EDDEFA43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8782240"/>
        <c:axId val="1355663584"/>
      </c:barChart>
      <c:catAx>
        <c:axId val="1458782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5663584"/>
        <c:crosses val="autoZero"/>
        <c:auto val="1"/>
        <c:lblAlgn val="ctr"/>
        <c:lblOffset val="100"/>
        <c:noMultiLvlLbl val="0"/>
      </c:catAx>
      <c:valAx>
        <c:axId val="1355663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878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688573792006291E-2"/>
          <c:y val="7.3235082901231374E-2"/>
          <c:w val="0.94844997406074338"/>
          <c:h val="0.80028004031759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Graphs'!$I$3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E0E04AF-19A1-43A3-9126-22815D751C8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F8FD-4D0F-9BE9-B351A8D87C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Graphs'!$X$5</c:f>
              <c:strCache>
                <c:ptCount val="1"/>
                <c:pt idx="0">
                  <c:v>1
(0%)</c:v>
                </c:pt>
              </c:strCache>
            </c:strRef>
          </c:cat>
          <c:val>
            <c:numRef>
              <c:f>'CHILD INTAKE (FC) Graphs'!$I$5</c:f>
              <c:numCache>
                <c:formatCode>General</c:formatCode>
                <c:ptCount val="1"/>
                <c:pt idx="0">
                  <c:v>44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Graphs'!$L$5</c15:f>
                <c15:dlblRangeCache>
                  <c:ptCount val="1"/>
                  <c:pt idx="0">
                    <c:v>44
(7%)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F8FD-4D0F-9BE9-B351A8D87C6D}"/>
            </c:ext>
          </c:extLst>
        </c:ser>
        <c:ser>
          <c:idx val="1"/>
          <c:order val="1"/>
          <c:tx>
            <c:strRef>
              <c:f>'CHILD INTAKE (FC) Graphs'!$M$3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7FC9C26-832A-48C7-88DF-A062BC8D343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F8FD-4D0F-9BE9-B351A8D87C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Graphs'!$X$5</c:f>
              <c:strCache>
                <c:ptCount val="1"/>
                <c:pt idx="0">
                  <c:v>1
(0%)</c:v>
                </c:pt>
              </c:strCache>
            </c:strRef>
          </c:cat>
          <c:val>
            <c:numRef>
              <c:f>'CHILD INTAKE (FC) Graphs'!$M$5</c:f>
              <c:numCache>
                <c:formatCode>General</c:formatCode>
                <c:ptCount val="1"/>
                <c:pt idx="0">
                  <c:v>549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Graphs'!$P$5</c15:f>
                <c15:dlblRangeCache>
                  <c:ptCount val="1"/>
                  <c:pt idx="0">
                    <c:v>549
(90%)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F8FD-4D0F-9BE9-B351A8D87C6D}"/>
            </c:ext>
          </c:extLst>
        </c:ser>
        <c:ser>
          <c:idx val="2"/>
          <c:order val="2"/>
          <c:tx>
            <c:strRef>
              <c:f>'CHILD INTAKE (FC) Graphs'!$Q$3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38C3321-2F49-466C-B2D2-705F3D7E830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F8FD-4D0F-9BE9-B351A8D87C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Graphs'!$X$5</c:f>
              <c:strCache>
                <c:ptCount val="1"/>
                <c:pt idx="0">
                  <c:v>1
(0%)</c:v>
                </c:pt>
              </c:strCache>
            </c:strRef>
          </c:cat>
          <c:val>
            <c:numRef>
              <c:f>'CHILD INTAKE (FC) Graphs'!$Q$5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Graphs'!$T$5</c15:f>
                <c15:dlblRangeCache>
                  <c:ptCount val="1"/>
                  <c:pt idx="0">
                    <c:v>17
(3%)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F8FD-4D0F-9BE9-B351A8D87C6D}"/>
            </c:ext>
          </c:extLst>
        </c:ser>
        <c:ser>
          <c:idx val="3"/>
          <c:order val="3"/>
          <c:tx>
            <c:strRef>
              <c:f>'CHILD INTAKE (FC) Graphs'!$U$3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52CD712-13BA-4722-9B3B-B96C4875665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F8FD-4D0F-9BE9-B351A8D87C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Graphs'!$X$5</c:f>
              <c:strCache>
                <c:ptCount val="1"/>
                <c:pt idx="0">
                  <c:v>1
(0%)</c:v>
                </c:pt>
              </c:strCache>
            </c:strRef>
          </c:cat>
          <c:val>
            <c:numRef>
              <c:f>'CHILD INTAKE (FC) Graphs'!$U$5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Graphs'!$X$5</c15:f>
                <c15:dlblRangeCache>
                  <c:ptCount val="1"/>
                  <c:pt idx="0">
                    <c:v>1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F8FD-4D0F-9BE9-B351A8D87C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8782240"/>
        <c:axId val="1355663584"/>
      </c:barChart>
      <c:catAx>
        <c:axId val="1458782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5663584"/>
        <c:crosses val="autoZero"/>
        <c:auto val="1"/>
        <c:lblAlgn val="ctr"/>
        <c:lblOffset val="100"/>
        <c:noMultiLvlLbl val="0"/>
      </c:catAx>
      <c:valAx>
        <c:axId val="1355663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878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688573792006291E-2"/>
          <c:y val="7.3235082901231374E-2"/>
          <c:w val="0.94844997406074338"/>
          <c:h val="0.80028004031759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Graphs'!$I$3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4AFBAF0-D1AA-4AB7-B945-A8490499461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EEC1-4361-B7D6-C943A4FFB6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Graphs'!$X$6</c:f>
              <c:strCache>
                <c:ptCount val="1"/>
                <c:pt idx="0">
                  <c:v>122
(4%)</c:v>
                </c:pt>
              </c:strCache>
            </c:strRef>
          </c:cat>
          <c:val>
            <c:numRef>
              <c:f>'CHILD INTAKE (FC) Graphs'!$I$6</c:f>
              <c:numCache>
                <c:formatCode>General</c:formatCode>
                <c:ptCount val="1"/>
                <c:pt idx="0">
                  <c:v>1325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Graphs'!$L$6</c15:f>
                <c15:dlblRangeCache>
                  <c:ptCount val="1"/>
                  <c:pt idx="0">
                    <c:v>1325
(49%)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EEC1-4361-B7D6-C943A4FFB67A}"/>
            </c:ext>
          </c:extLst>
        </c:ser>
        <c:ser>
          <c:idx val="1"/>
          <c:order val="1"/>
          <c:tx>
            <c:strRef>
              <c:f>'CHILD INTAKE (FC) Graphs'!$M$3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CEC5588-68B4-4F80-80F3-8611DA3232E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EEC1-4361-B7D6-C943A4FFB6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Graphs'!$X$6</c:f>
              <c:strCache>
                <c:ptCount val="1"/>
                <c:pt idx="0">
                  <c:v>122
(4%)</c:v>
                </c:pt>
              </c:strCache>
            </c:strRef>
          </c:cat>
          <c:val>
            <c:numRef>
              <c:f>'CHILD INTAKE (FC) Graphs'!$M$6</c:f>
              <c:numCache>
                <c:formatCode>General</c:formatCode>
                <c:ptCount val="1"/>
                <c:pt idx="0">
                  <c:v>1244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Graphs'!$P$6</c15:f>
                <c15:dlblRangeCache>
                  <c:ptCount val="1"/>
                  <c:pt idx="0">
                    <c:v>1244
(46%)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EEC1-4361-B7D6-C943A4FFB67A}"/>
            </c:ext>
          </c:extLst>
        </c:ser>
        <c:ser>
          <c:idx val="2"/>
          <c:order val="2"/>
          <c:tx>
            <c:strRef>
              <c:f>'CHILD INTAKE (FC) Graphs'!$Q$3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90AC593-0B4E-4C1A-8B48-C31C13E34AC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EEC1-4361-B7D6-C943A4FFB6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Graphs'!$X$6</c:f>
              <c:strCache>
                <c:ptCount val="1"/>
                <c:pt idx="0">
                  <c:v>122
(4%)</c:v>
                </c:pt>
              </c:strCache>
            </c:strRef>
          </c:cat>
          <c:val>
            <c:numRef>
              <c:f>'CHILD INTAKE (FC) Graphs'!$Q$6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Graphs'!$T$6</c15:f>
                <c15:dlblRangeCache>
                  <c:ptCount val="1"/>
                  <c:pt idx="0">
                    <c:v>27
(1%)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EEC1-4361-B7D6-C943A4FFB67A}"/>
            </c:ext>
          </c:extLst>
        </c:ser>
        <c:ser>
          <c:idx val="3"/>
          <c:order val="3"/>
          <c:tx>
            <c:strRef>
              <c:f>'CHILD INTAKE (FC) Graphs'!$U$3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CA754B2-3DA6-44A5-9302-923F753E1D4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EEC1-4361-B7D6-C943A4FFB6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Graphs'!$X$6</c:f>
              <c:strCache>
                <c:ptCount val="1"/>
                <c:pt idx="0">
                  <c:v>122
(4%)</c:v>
                </c:pt>
              </c:strCache>
            </c:strRef>
          </c:cat>
          <c:val>
            <c:numRef>
              <c:f>'CHILD INTAKE (FC) Graphs'!$U$6</c:f>
              <c:numCache>
                <c:formatCode>General</c:formatCode>
                <c:ptCount val="1"/>
                <c:pt idx="0">
                  <c:v>122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Graphs'!$X$6</c15:f>
                <c15:dlblRangeCache>
                  <c:ptCount val="1"/>
                  <c:pt idx="0">
                    <c:v>122
(4%)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EEC1-4361-B7D6-C943A4FFB6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8782240"/>
        <c:axId val="1355663584"/>
      </c:barChart>
      <c:catAx>
        <c:axId val="1458782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5663584"/>
        <c:crosses val="autoZero"/>
        <c:auto val="1"/>
        <c:lblAlgn val="ctr"/>
        <c:lblOffset val="100"/>
        <c:noMultiLvlLbl val="0"/>
      </c:catAx>
      <c:valAx>
        <c:axId val="1355663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878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43268311882055E-2"/>
          <c:y val="0.15006314336609314"/>
          <c:w val="0.94094904334367269"/>
          <c:h val="0.717942407878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'CHILD CENSUS Graphs'!$B$4</c:f>
              <c:strCache>
                <c:ptCount val="1"/>
                <c:pt idx="0">
                  <c:v>White (N)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9690173-EBAD-45B4-8EA4-4F66152C729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1AD6-4628-87CE-F5E3DE69A6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Graphs'!$E$8</c:f>
              <c:strCache>
                <c:ptCount val="1"/>
                <c:pt idx="0">
                  <c:v>27163
(74%)</c:v>
                </c:pt>
              </c:strCache>
            </c:strRef>
          </c:cat>
          <c:val>
            <c:numRef>
              <c:f>'CHILD CENSUS Graphs'!$B$8</c:f>
              <c:numCache>
                <c:formatCode>#,##0</c:formatCode>
                <c:ptCount val="1"/>
                <c:pt idx="0">
                  <c:v>27163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Graphs'!$E$8</c15:f>
                <c15:dlblRangeCache>
                  <c:ptCount val="1"/>
                  <c:pt idx="0">
                    <c:v>27163
(74%)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1AD6-4628-87CE-F5E3DE69A6E7}"/>
            </c:ext>
          </c:extLst>
        </c:ser>
        <c:ser>
          <c:idx val="1"/>
          <c:order val="1"/>
          <c:tx>
            <c:strRef>
              <c:f>'CHILD CENSUS Graphs'!$F$4</c:f>
              <c:strCache>
                <c:ptCount val="1"/>
                <c:pt idx="0">
                  <c:v>Black (N)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7D03835-BF4E-4711-B028-CC59DB21EDC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AD6-4628-87CE-F5E3DE69A6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Graphs'!$E$8</c:f>
              <c:strCache>
                <c:ptCount val="1"/>
                <c:pt idx="0">
                  <c:v>27163
(74%)</c:v>
                </c:pt>
              </c:strCache>
            </c:strRef>
          </c:cat>
          <c:val>
            <c:numRef>
              <c:f>'CHILD CENSUS Graphs'!$F$8</c:f>
              <c:numCache>
                <c:formatCode>#,##0</c:formatCode>
                <c:ptCount val="1"/>
                <c:pt idx="0">
                  <c:v>3880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Graphs'!$I$8</c15:f>
                <c15:dlblRangeCache>
                  <c:ptCount val="1"/>
                  <c:pt idx="0">
                    <c:v>3880
(11%)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1AD6-4628-87CE-F5E3DE69A6E7}"/>
            </c:ext>
          </c:extLst>
        </c:ser>
        <c:ser>
          <c:idx val="2"/>
          <c:order val="2"/>
          <c:tx>
            <c:strRef>
              <c:f>'CHILD CENSUS Graphs'!$J$4</c:f>
              <c:strCache>
                <c:ptCount val="1"/>
                <c:pt idx="0">
                  <c:v>Hispanic (N)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A9609D7-749A-4D7A-ACE6-00C0DA3BEC5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1AD6-4628-87CE-F5E3DE69A6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Graphs'!$E$8</c:f>
              <c:strCache>
                <c:ptCount val="1"/>
                <c:pt idx="0">
                  <c:v>27163
(74%)</c:v>
                </c:pt>
              </c:strCache>
            </c:strRef>
          </c:cat>
          <c:val>
            <c:numRef>
              <c:f>'CHILD CENSUS Graphs'!$J$8</c:f>
              <c:numCache>
                <c:formatCode>#,##0</c:formatCode>
                <c:ptCount val="1"/>
                <c:pt idx="0">
                  <c:v>2994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Graphs'!$M$8</c15:f>
                <c15:dlblRangeCache>
                  <c:ptCount val="1"/>
                  <c:pt idx="0">
                    <c:v>2994
(8%)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1AD6-4628-87CE-F5E3DE69A6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61980720"/>
        <c:axId val="1464071008"/>
      </c:barChart>
      <c:catAx>
        <c:axId val="1461980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4071008"/>
        <c:crosses val="autoZero"/>
        <c:auto val="1"/>
        <c:lblAlgn val="ctr"/>
        <c:lblOffset val="100"/>
        <c:noMultiLvlLbl val="0"/>
      </c:catAx>
      <c:valAx>
        <c:axId val="146407100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198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688573792006291E-2"/>
          <c:y val="0.13853391700527731"/>
          <c:w val="0.94844997406074338"/>
          <c:h val="0.73498104018338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Graphs'!$I$3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7EB3682-70F4-43BD-80C3-27E7A3410AA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7F0C-4F55-93D7-E82E3EED16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Graphs'!$X$7</c:f>
              <c:strCache>
                <c:ptCount val="1"/>
                <c:pt idx="0">
                  <c:v>75
(8%)</c:v>
                </c:pt>
              </c:strCache>
            </c:strRef>
          </c:cat>
          <c:val>
            <c:numRef>
              <c:f>'CHILD INTAKE (FC) Graphs'!$I$7</c:f>
              <c:numCache>
                <c:formatCode>General</c:formatCode>
                <c:ptCount val="1"/>
                <c:pt idx="0">
                  <c:v>397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Graphs'!$L$7</c15:f>
                <c15:dlblRangeCache>
                  <c:ptCount val="1"/>
                  <c:pt idx="0">
                    <c:v>397
(44%)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7F0C-4F55-93D7-E82E3EED167D}"/>
            </c:ext>
          </c:extLst>
        </c:ser>
        <c:ser>
          <c:idx val="1"/>
          <c:order val="1"/>
          <c:tx>
            <c:strRef>
              <c:f>'CHILD INTAKE (FC) Graphs'!$M$3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1ADD763-DED5-435D-99D0-1A64F324415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7F0C-4F55-93D7-E82E3EED16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Graphs'!$X$7</c:f>
              <c:strCache>
                <c:ptCount val="1"/>
                <c:pt idx="0">
                  <c:v>75
(8%)</c:v>
                </c:pt>
              </c:strCache>
            </c:strRef>
          </c:cat>
          <c:val>
            <c:numRef>
              <c:f>'CHILD INTAKE (FC) Graphs'!$M$7</c:f>
              <c:numCache>
                <c:formatCode>General</c:formatCode>
                <c:ptCount val="1"/>
                <c:pt idx="0">
                  <c:v>391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Graphs'!$P$7</c15:f>
                <c15:dlblRangeCache>
                  <c:ptCount val="1"/>
                  <c:pt idx="0">
                    <c:v>391
(43%)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7F0C-4F55-93D7-E82E3EED167D}"/>
            </c:ext>
          </c:extLst>
        </c:ser>
        <c:ser>
          <c:idx val="2"/>
          <c:order val="2"/>
          <c:tx>
            <c:strRef>
              <c:f>'CHILD INTAKE (FC) Graphs'!$Q$3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2FC2765-113D-4BB2-8BAF-8054BC6A334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7F0C-4F55-93D7-E82E3EED16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Graphs'!$X$7</c:f>
              <c:strCache>
                <c:ptCount val="1"/>
                <c:pt idx="0">
                  <c:v>75
(8%)</c:v>
                </c:pt>
              </c:strCache>
            </c:strRef>
          </c:cat>
          <c:val>
            <c:numRef>
              <c:f>'CHILD INTAKE (FC) Graphs'!$Q$7</c:f>
              <c:numCache>
                <c:formatCode>General</c:formatCode>
                <c:ptCount val="1"/>
                <c:pt idx="0">
                  <c:v>49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Graphs'!$T$7</c15:f>
                <c15:dlblRangeCache>
                  <c:ptCount val="1"/>
                  <c:pt idx="0">
                    <c:v>49
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7F0C-4F55-93D7-E82E3EED167D}"/>
            </c:ext>
          </c:extLst>
        </c:ser>
        <c:ser>
          <c:idx val="3"/>
          <c:order val="3"/>
          <c:tx>
            <c:strRef>
              <c:f>'CHILD INTAKE (FC) Graphs'!$U$3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3640E4B-8D7E-4A64-BF44-1907D816862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7F0C-4F55-93D7-E82E3EED16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Graphs'!$X$7</c:f>
              <c:strCache>
                <c:ptCount val="1"/>
                <c:pt idx="0">
                  <c:v>75
(8%)</c:v>
                </c:pt>
              </c:strCache>
            </c:strRef>
          </c:cat>
          <c:val>
            <c:numRef>
              <c:f>'CHILD INTAKE (FC) Graphs'!$U$7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Graphs'!$X$7</c15:f>
                <c15:dlblRangeCache>
                  <c:ptCount val="1"/>
                  <c:pt idx="0">
                    <c:v>75
(8%)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7F0C-4F55-93D7-E82E3EED16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8782240"/>
        <c:axId val="1355663584"/>
      </c:barChart>
      <c:catAx>
        <c:axId val="1458782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5663584"/>
        <c:crosses val="autoZero"/>
        <c:auto val="1"/>
        <c:lblAlgn val="ctr"/>
        <c:lblOffset val="100"/>
        <c:noMultiLvlLbl val="0"/>
      </c:catAx>
      <c:valAx>
        <c:axId val="1355663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878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688573792006291E-2"/>
          <c:y val="7.3235082901231374E-2"/>
          <c:w val="0.94844997406074338"/>
          <c:h val="0.80028004031759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Graphs'!$I$3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3246552-F142-4BA0-B9B4-0DA000803AD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19BC-4D1C-AA6C-EACABE24FB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Graphs'!$X$8</c:f>
              <c:strCache>
                <c:ptCount val="1"/>
                <c:pt idx="0">
                  <c:v>179
(5%)</c:v>
                </c:pt>
              </c:strCache>
            </c:strRef>
          </c:cat>
          <c:val>
            <c:numRef>
              <c:f>'CHILD INTAKE (FC) Graphs'!$I$8</c:f>
              <c:numCache>
                <c:formatCode>General</c:formatCode>
                <c:ptCount val="1"/>
                <c:pt idx="0">
                  <c:v>2023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Graphs'!$L$8</c15:f>
                <c15:dlblRangeCache>
                  <c:ptCount val="1"/>
                  <c:pt idx="0">
                    <c:v>2023
(54%)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19BC-4D1C-AA6C-EACABE24FB2C}"/>
            </c:ext>
          </c:extLst>
        </c:ser>
        <c:ser>
          <c:idx val="1"/>
          <c:order val="1"/>
          <c:tx>
            <c:strRef>
              <c:f>'CHILD INTAKE (FC) Graphs'!$M$3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C4321D0-2E1B-4D50-92C3-DBC8B6E81C1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9BC-4D1C-AA6C-EACABE24FB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Graphs'!$X$8</c:f>
              <c:strCache>
                <c:ptCount val="1"/>
                <c:pt idx="0">
                  <c:v>179
(5%)</c:v>
                </c:pt>
              </c:strCache>
            </c:strRef>
          </c:cat>
          <c:val>
            <c:numRef>
              <c:f>'CHILD INTAKE (FC) Graphs'!$M$8</c:f>
              <c:numCache>
                <c:formatCode>General</c:formatCode>
                <c:ptCount val="1"/>
                <c:pt idx="0">
                  <c:v>1433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Graphs'!$P$8</c15:f>
                <c15:dlblRangeCache>
                  <c:ptCount val="1"/>
                  <c:pt idx="0">
                    <c:v>1433
(38%)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19BC-4D1C-AA6C-EACABE24FB2C}"/>
            </c:ext>
          </c:extLst>
        </c:ser>
        <c:ser>
          <c:idx val="2"/>
          <c:order val="2"/>
          <c:tx>
            <c:strRef>
              <c:f>'CHILD INTAKE (FC) Graphs'!$Q$3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5DC6C4D-0451-43D2-AE38-6187FF5AF68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19BC-4D1C-AA6C-EACABE24FB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Graphs'!$X$8</c:f>
              <c:strCache>
                <c:ptCount val="1"/>
                <c:pt idx="0">
                  <c:v>179
(5%)</c:v>
                </c:pt>
              </c:strCache>
            </c:strRef>
          </c:cat>
          <c:val>
            <c:numRef>
              <c:f>'CHILD INTAKE (FC) Graphs'!$Q$8</c:f>
              <c:numCache>
                <c:formatCode>General</c:formatCode>
                <c:ptCount val="1"/>
                <c:pt idx="0">
                  <c:v>142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Graphs'!$T$8</c15:f>
                <c15:dlblRangeCache>
                  <c:ptCount val="1"/>
                  <c:pt idx="0">
                    <c:v>142
(4%)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19BC-4D1C-AA6C-EACABE24FB2C}"/>
            </c:ext>
          </c:extLst>
        </c:ser>
        <c:ser>
          <c:idx val="3"/>
          <c:order val="3"/>
          <c:tx>
            <c:strRef>
              <c:f>'CHILD INTAKE (FC) Graphs'!$U$3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30F127E-7645-4217-9224-D6F7E3964DA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19BC-4D1C-AA6C-EACABE24FB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Graphs'!$X$8</c:f>
              <c:strCache>
                <c:ptCount val="1"/>
                <c:pt idx="0">
                  <c:v>179
(5%)</c:v>
                </c:pt>
              </c:strCache>
            </c:strRef>
          </c:cat>
          <c:val>
            <c:numRef>
              <c:f>'CHILD INTAKE (FC) Graphs'!$U$8</c:f>
              <c:numCache>
                <c:formatCode>General</c:formatCode>
                <c:ptCount val="1"/>
                <c:pt idx="0">
                  <c:v>179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Graphs'!$X$8</c15:f>
                <c15:dlblRangeCache>
                  <c:ptCount val="1"/>
                  <c:pt idx="0">
                    <c:v>179
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19BC-4D1C-AA6C-EACABE24FB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8782240"/>
        <c:axId val="1355663584"/>
      </c:barChart>
      <c:catAx>
        <c:axId val="1458782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5663584"/>
        <c:crosses val="autoZero"/>
        <c:auto val="1"/>
        <c:lblAlgn val="ctr"/>
        <c:lblOffset val="100"/>
        <c:noMultiLvlLbl val="0"/>
      </c:catAx>
      <c:valAx>
        <c:axId val="1355663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878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688573792006291E-2"/>
          <c:y val="7.3235082901231374E-2"/>
          <c:w val="0.94844997406074338"/>
          <c:h val="0.80028004031759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Graphs'!$I$3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9119A01-AE30-4AC1-BB9D-5B86DE915D3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6CA2-4E67-BBCC-A7CB3AE674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Graphs'!$X$9</c:f>
              <c:strCache>
                <c:ptCount val="1"/>
                <c:pt idx="0">
                  <c:v>62
(4%)</c:v>
                </c:pt>
              </c:strCache>
            </c:strRef>
          </c:cat>
          <c:val>
            <c:numRef>
              <c:f>'CHILD INTAKE (FC) Graphs'!$I$9</c:f>
              <c:numCache>
                <c:formatCode>General</c:formatCode>
                <c:ptCount val="1"/>
                <c:pt idx="0">
                  <c:v>387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Graphs'!$L$9</c15:f>
                <c15:dlblRangeCache>
                  <c:ptCount val="1"/>
                  <c:pt idx="0">
                    <c:v>387
(27%)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6CA2-4E67-BBCC-A7CB3AE67467}"/>
            </c:ext>
          </c:extLst>
        </c:ser>
        <c:ser>
          <c:idx val="1"/>
          <c:order val="1"/>
          <c:tx>
            <c:strRef>
              <c:f>'CHILD INTAKE (FC) Graphs'!$M$3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8F1536D-8341-432C-AE70-F96D59C845D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6CA2-4E67-BBCC-A7CB3AE674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Graphs'!$X$9</c:f>
              <c:strCache>
                <c:ptCount val="1"/>
                <c:pt idx="0">
                  <c:v>62
(4%)</c:v>
                </c:pt>
              </c:strCache>
            </c:strRef>
          </c:cat>
          <c:val>
            <c:numRef>
              <c:f>'CHILD INTAKE (FC) Graphs'!$M$9</c:f>
              <c:numCache>
                <c:formatCode>General</c:formatCode>
                <c:ptCount val="1"/>
                <c:pt idx="0">
                  <c:v>830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Graphs'!$P$9</c15:f>
                <c15:dlblRangeCache>
                  <c:ptCount val="1"/>
                  <c:pt idx="0">
                    <c:v>830
(58%)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6CA2-4E67-BBCC-A7CB3AE67467}"/>
            </c:ext>
          </c:extLst>
        </c:ser>
        <c:ser>
          <c:idx val="2"/>
          <c:order val="2"/>
          <c:tx>
            <c:strRef>
              <c:f>'CHILD INTAKE (FC) Graphs'!$Q$3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D870954-B426-4D54-BE8F-CE8DC67AA51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6CA2-4E67-BBCC-A7CB3AE674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Graphs'!$X$9</c:f>
              <c:strCache>
                <c:ptCount val="1"/>
                <c:pt idx="0">
                  <c:v>62
(4%)</c:v>
                </c:pt>
              </c:strCache>
            </c:strRef>
          </c:cat>
          <c:val>
            <c:numRef>
              <c:f>'CHILD INTAKE (FC) Graphs'!$Q$9</c:f>
              <c:numCache>
                <c:formatCode>General</c:formatCode>
                <c:ptCount val="1"/>
                <c:pt idx="0">
                  <c:v>149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Graphs'!$T$9</c15:f>
                <c15:dlblRangeCache>
                  <c:ptCount val="1"/>
                  <c:pt idx="0">
                    <c:v>149
(10%)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6CA2-4E67-BBCC-A7CB3AE67467}"/>
            </c:ext>
          </c:extLst>
        </c:ser>
        <c:ser>
          <c:idx val="3"/>
          <c:order val="3"/>
          <c:tx>
            <c:strRef>
              <c:f>'CHILD INTAKE (FC) Graphs'!$U$3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18C455C-F4A0-46F4-A987-CC5659FBFF9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6CA2-4E67-BBCC-A7CB3AE674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Graphs'!$X$9</c:f>
              <c:strCache>
                <c:ptCount val="1"/>
                <c:pt idx="0">
                  <c:v>62
(4%)</c:v>
                </c:pt>
              </c:strCache>
            </c:strRef>
          </c:cat>
          <c:val>
            <c:numRef>
              <c:f>'CHILD INTAKE (FC) Graphs'!$U$9</c:f>
              <c:numCache>
                <c:formatCode>General</c:formatCode>
                <c:ptCount val="1"/>
                <c:pt idx="0">
                  <c:v>62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Graphs'!$X$9</c15:f>
                <c15:dlblRangeCache>
                  <c:ptCount val="1"/>
                  <c:pt idx="0">
                    <c:v>62
(4%)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6CA2-4E67-BBCC-A7CB3AE674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8782240"/>
        <c:axId val="1355663584"/>
      </c:barChart>
      <c:catAx>
        <c:axId val="1458782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5663584"/>
        <c:crosses val="autoZero"/>
        <c:auto val="1"/>
        <c:lblAlgn val="ctr"/>
        <c:lblOffset val="100"/>
        <c:noMultiLvlLbl val="0"/>
      </c:catAx>
      <c:valAx>
        <c:axId val="1355663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878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688573792006291E-2"/>
          <c:y val="7.3235082901231374E-2"/>
          <c:w val="0.94844997406074338"/>
          <c:h val="0.80028004031759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Graphs'!$I$3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14228A4-392D-4701-A0F4-3A559CE74F6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9F42-439F-B8BE-06407968DC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Graphs'!$X$10</c:f>
              <c:strCache>
                <c:ptCount val="1"/>
                <c:pt idx="0">
                  <c:v>98
(4%)</c:v>
                </c:pt>
              </c:strCache>
            </c:strRef>
          </c:cat>
          <c:val>
            <c:numRef>
              <c:f>'CHILD INTAKE (FC) Graphs'!$I$10</c:f>
              <c:numCache>
                <c:formatCode>General</c:formatCode>
                <c:ptCount val="1"/>
                <c:pt idx="0">
                  <c:v>1090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Graphs'!$L$10</c15:f>
                <c15:dlblRangeCache>
                  <c:ptCount val="1"/>
                  <c:pt idx="0">
                    <c:v>1090
(50%)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9F42-439F-B8BE-06407968DC2B}"/>
            </c:ext>
          </c:extLst>
        </c:ser>
        <c:ser>
          <c:idx val="1"/>
          <c:order val="1"/>
          <c:tx>
            <c:strRef>
              <c:f>'CHILD INTAKE (FC) Graphs'!$M$3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5A6FEF1-8D6D-48FC-9161-300C6E5D6F5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9F42-439F-B8BE-06407968DC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Graphs'!$X$10</c:f>
              <c:strCache>
                <c:ptCount val="1"/>
                <c:pt idx="0">
                  <c:v>98
(4%)</c:v>
                </c:pt>
              </c:strCache>
            </c:strRef>
          </c:cat>
          <c:val>
            <c:numRef>
              <c:f>'CHILD INTAKE (FC) Graphs'!$M$10</c:f>
              <c:numCache>
                <c:formatCode>General</c:formatCode>
                <c:ptCount val="1"/>
                <c:pt idx="0">
                  <c:v>986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Graphs'!$P$10</c15:f>
                <c15:dlblRangeCache>
                  <c:ptCount val="1"/>
                  <c:pt idx="0">
                    <c:v>986
(45%)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9F42-439F-B8BE-06407968DC2B}"/>
            </c:ext>
          </c:extLst>
        </c:ser>
        <c:ser>
          <c:idx val="2"/>
          <c:order val="2"/>
          <c:tx>
            <c:strRef>
              <c:f>'CHILD INTAKE (FC) Graphs'!$Q$3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FDDD4D7-B415-4BE1-A45D-4F71DE11116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9F42-439F-B8BE-06407968DC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Graphs'!$X$10</c:f>
              <c:strCache>
                <c:ptCount val="1"/>
                <c:pt idx="0">
                  <c:v>98
(4%)</c:v>
                </c:pt>
              </c:strCache>
            </c:strRef>
          </c:cat>
          <c:val>
            <c:numRef>
              <c:f>'CHILD INTAKE (FC) Graphs'!$Q$10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Graphs'!$T$10</c15:f>
                <c15:dlblRangeCache>
                  <c:ptCount val="1"/>
                  <c:pt idx="0">
                    <c:v>22
(1%)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9F42-439F-B8BE-06407968DC2B}"/>
            </c:ext>
          </c:extLst>
        </c:ser>
        <c:ser>
          <c:idx val="3"/>
          <c:order val="3"/>
          <c:tx>
            <c:strRef>
              <c:f>'CHILD INTAKE (FC) Graphs'!$U$3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C2B5AF7-836E-4D53-8CE1-DB6763F970C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9F42-439F-B8BE-06407968DC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Graphs'!$X$10</c:f>
              <c:strCache>
                <c:ptCount val="1"/>
                <c:pt idx="0">
                  <c:v>98
(4%)</c:v>
                </c:pt>
              </c:strCache>
            </c:strRef>
          </c:cat>
          <c:val>
            <c:numRef>
              <c:f>'CHILD INTAKE (FC) Graphs'!$U$10</c:f>
              <c:numCache>
                <c:formatCode>General</c:formatCode>
                <c:ptCount val="1"/>
                <c:pt idx="0">
                  <c:v>98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Graphs'!$X$10</c15:f>
                <c15:dlblRangeCache>
                  <c:ptCount val="1"/>
                  <c:pt idx="0">
                    <c:v>98
(4%)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9F42-439F-B8BE-06407968DC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8782240"/>
        <c:axId val="1355663584"/>
      </c:barChart>
      <c:catAx>
        <c:axId val="1458782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5663584"/>
        <c:crosses val="autoZero"/>
        <c:auto val="1"/>
        <c:lblAlgn val="ctr"/>
        <c:lblOffset val="100"/>
        <c:noMultiLvlLbl val="0"/>
      </c:catAx>
      <c:valAx>
        <c:axId val="1355663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878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688573792006291E-2"/>
          <c:y val="7.3235082901231374E-2"/>
          <c:w val="0.94844997406074338"/>
          <c:h val="0.80028004031759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Graphs'!$I$3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0030EAE-540F-4B11-87BF-1A6D9C4C8DC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DFC9-4A1F-AADB-28E5100A58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Graphs'!$X$11</c:f>
              <c:strCache>
                <c:ptCount val="1"/>
                <c:pt idx="0">
                  <c:v>20
(1%)</c:v>
                </c:pt>
              </c:strCache>
            </c:strRef>
          </c:cat>
          <c:val>
            <c:numRef>
              <c:f>'CHILD INTAKE (FC) Graphs'!$I$11</c:f>
              <c:numCache>
                <c:formatCode>General</c:formatCode>
                <c:ptCount val="1"/>
                <c:pt idx="0">
                  <c:v>387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Graphs'!$L$11</c15:f>
                <c15:dlblRangeCache>
                  <c:ptCount val="1"/>
                  <c:pt idx="0">
                    <c:v>387
(28%)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DFC9-4A1F-AADB-28E5100A5878}"/>
            </c:ext>
          </c:extLst>
        </c:ser>
        <c:ser>
          <c:idx val="1"/>
          <c:order val="1"/>
          <c:tx>
            <c:strRef>
              <c:f>'CHILD INTAKE (FC) Graphs'!$M$3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9A9D67C-E707-49BE-81F3-2F0315F3C5E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DFC9-4A1F-AADB-28E5100A58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Graphs'!$X$11</c:f>
              <c:strCache>
                <c:ptCount val="1"/>
                <c:pt idx="0">
                  <c:v>20
(1%)</c:v>
                </c:pt>
              </c:strCache>
            </c:strRef>
          </c:cat>
          <c:val>
            <c:numRef>
              <c:f>'CHILD INTAKE (FC) Graphs'!$M$11</c:f>
              <c:numCache>
                <c:formatCode>General</c:formatCode>
                <c:ptCount val="1"/>
                <c:pt idx="0">
                  <c:v>949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Graphs'!$P$11</c15:f>
                <c15:dlblRangeCache>
                  <c:ptCount val="1"/>
                  <c:pt idx="0">
                    <c:v>949
(69%)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DFC9-4A1F-AADB-28E5100A5878}"/>
            </c:ext>
          </c:extLst>
        </c:ser>
        <c:ser>
          <c:idx val="2"/>
          <c:order val="2"/>
          <c:tx>
            <c:strRef>
              <c:f>'CHILD INTAKE (FC) Graphs'!$Q$3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41E8697-0D1A-4EC4-9E3B-7F93041D3B4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DFC9-4A1F-AADB-28E5100A58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Graphs'!$X$11</c:f>
              <c:strCache>
                <c:ptCount val="1"/>
                <c:pt idx="0">
                  <c:v>20
(1%)</c:v>
                </c:pt>
              </c:strCache>
            </c:strRef>
          </c:cat>
          <c:val>
            <c:numRef>
              <c:f>'CHILD INTAKE (FC) Graphs'!$Q$11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Graphs'!$T$11</c15:f>
                <c15:dlblRangeCache>
                  <c:ptCount val="1"/>
                  <c:pt idx="0">
                    <c:v>27
(2%)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DFC9-4A1F-AADB-28E5100A5878}"/>
            </c:ext>
          </c:extLst>
        </c:ser>
        <c:ser>
          <c:idx val="3"/>
          <c:order val="3"/>
          <c:tx>
            <c:strRef>
              <c:f>'CHILD INTAKE (FC) Graphs'!$U$3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1015BF9-8820-4D9C-A1DF-7A1914D5C57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DFC9-4A1F-AADB-28E5100A58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Graphs'!$X$11</c:f>
              <c:strCache>
                <c:ptCount val="1"/>
                <c:pt idx="0">
                  <c:v>20
(1%)</c:v>
                </c:pt>
              </c:strCache>
            </c:strRef>
          </c:cat>
          <c:val>
            <c:numRef>
              <c:f>'CHILD INTAKE (FC) Graphs'!$U$11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Graphs'!$X$11</c15:f>
                <c15:dlblRangeCache>
                  <c:ptCount val="1"/>
                  <c:pt idx="0">
                    <c:v>20
(1%)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DFC9-4A1F-AADB-28E5100A58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8782240"/>
        <c:axId val="1355663584"/>
      </c:barChart>
      <c:catAx>
        <c:axId val="1458782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5663584"/>
        <c:crosses val="autoZero"/>
        <c:auto val="1"/>
        <c:lblAlgn val="ctr"/>
        <c:lblOffset val="100"/>
        <c:noMultiLvlLbl val="0"/>
      </c:catAx>
      <c:valAx>
        <c:axId val="1355663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878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Graphs'!$I$3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163F77E-A496-4024-84CE-07E962F6E16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107E-47D0-8D76-FDBEB38974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Graphs'!$X$12</c:f>
              <c:strCache>
                <c:ptCount val="1"/>
                <c:pt idx="0">
                  <c:v>2133
(3%)</c:v>
                </c:pt>
              </c:strCache>
            </c:strRef>
          </c:cat>
          <c:val>
            <c:numRef>
              <c:f>'CHILD INTAKE (FC) Graphs'!$I$12</c:f>
              <c:numCache>
                <c:formatCode>General</c:formatCode>
                <c:ptCount val="1"/>
                <c:pt idx="0">
                  <c:v>30515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Graphs'!$L$12</c15:f>
                <c15:dlblRangeCache>
                  <c:ptCount val="1"/>
                  <c:pt idx="0">
                    <c:v>30515
(36%)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107E-47D0-8D76-FDBEB3897401}"/>
            </c:ext>
          </c:extLst>
        </c:ser>
        <c:ser>
          <c:idx val="1"/>
          <c:order val="1"/>
          <c:tx>
            <c:strRef>
              <c:f>'CHILD INTAKE (FC) Graphs'!$M$3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1AD2E46-9A6A-4366-B28C-6D62377E57A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07E-47D0-8D76-FDBEB38974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Graphs'!$X$12</c:f>
              <c:strCache>
                <c:ptCount val="1"/>
                <c:pt idx="0">
                  <c:v>2133
(3%)</c:v>
                </c:pt>
              </c:strCache>
            </c:strRef>
          </c:cat>
          <c:val>
            <c:numRef>
              <c:f>'CHILD INTAKE (FC) Graphs'!$M$12</c:f>
              <c:numCache>
                <c:formatCode>General</c:formatCode>
                <c:ptCount val="1"/>
                <c:pt idx="0">
                  <c:v>43710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Graphs'!$P$12</c15:f>
                <c15:dlblRangeCache>
                  <c:ptCount val="1"/>
                  <c:pt idx="0">
                    <c:v>43710
(52%)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107E-47D0-8D76-FDBEB3897401}"/>
            </c:ext>
          </c:extLst>
        </c:ser>
        <c:ser>
          <c:idx val="2"/>
          <c:order val="2"/>
          <c:tx>
            <c:strRef>
              <c:f>'CHILD INTAKE (FC) Graphs'!$Q$3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6B235AF-6EFD-44E9-84A0-E264913364F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107E-47D0-8D76-FDBEB38974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Graphs'!$X$12</c:f>
              <c:strCache>
                <c:ptCount val="1"/>
                <c:pt idx="0">
                  <c:v>2133
(3%)</c:v>
                </c:pt>
              </c:strCache>
            </c:strRef>
          </c:cat>
          <c:val>
            <c:numRef>
              <c:f>'CHILD INTAKE (FC) Graphs'!$Q$12</c:f>
              <c:numCache>
                <c:formatCode>General</c:formatCode>
                <c:ptCount val="1"/>
                <c:pt idx="0">
                  <c:v>8014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Graphs'!$T$12</c15:f>
                <c15:dlblRangeCache>
                  <c:ptCount val="1"/>
                  <c:pt idx="0">
                    <c:v>8014
(9%)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107E-47D0-8D76-FDBEB3897401}"/>
            </c:ext>
          </c:extLst>
        </c:ser>
        <c:ser>
          <c:idx val="3"/>
          <c:order val="3"/>
          <c:tx>
            <c:strRef>
              <c:f>'CHILD INTAKE (FC) Graphs'!$U$3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EAD7B29-77D5-45A9-AFC3-B2E5FB5DA44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107E-47D0-8D76-FDBEB38974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Graphs'!$X$12</c:f>
              <c:strCache>
                <c:ptCount val="1"/>
                <c:pt idx="0">
                  <c:v>2133
(3%)</c:v>
                </c:pt>
              </c:strCache>
            </c:strRef>
          </c:cat>
          <c:val>
            <c:numRef>
              <c:f>'CHILD INTAKE (FC) Graphs'!$U$12</c:f>
              <c:numCache>
                <c:formatCode>General</c:formatCode>
                <c:ptCount val="1"/>
                <c:pt idx="0">
                  <c:v>2133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Graphs'!$X$12</c15:f>
                <c15:dlblRangeCache>
                  <c:ptCount val="1"/>
                  <c:pt idx="0">
                    <c:v>2133
(3%)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107E-47D0-8D76-FDBEB38974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8782240"/>
        <c:axId val="1355663584"/>
      </c:barChart>
      <c:catAx>
        <c:axId val="1458782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5663584"/>
        <c:crosses val="autoZero"/>
        <c:auto val="1"/>
        <c:lblAlgn val="ctr"/>
        <c:lblOffset val="100"/>
        <c:noMultiLvlLbl val="0"/>
      </c:catAx>
      <c:valAx>
        <c:axId val="1355663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878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Graphs'!$AA$3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Graphs'!$Z$4:$Z$12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'CHILD INTAKE (FC) Graphs'!$AA$4:$AA$12</c:f>
              <c:numCache>
                <c:formatCode>0.00</c:formatCode>
                <c:ptCount val="9"/>
                <c:pt idx="0">
                  <c:v>0.82560540308366781</c:v>
                </c:pt>
                <c:pt idx="1">
                  <c:v>0.59040680024286574</c:v>
                </c:pt>
                <c:pt idx="2">
                  <c:v>1.0102401370183134</c:v>
                </c:pt>
                <c:pt idx="3">
                  <c:v>1.5162489343563512</c:v>
                </c:pt>
                <c:pt idx="4">
                  <c:v>0.8771232102733536</c:v>
                </c:pt>
                <c:pt idx="5">
                  <c:v>0.71645606817513963</c:v>
                </c:pt>
                <c:pt idx="6">
                  <c:v>0.99035687213305323</c:v>
                </c:pt>
                <c:pt idx="7">
                  <c:v>0.48947065280633595</c:v>
                </c:pt>
                <c:pt idx="8">
                  <c:v>1.3031768991985124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4A-4C76-B758-6EFC55E94AFF}"/>
            </c:ext>
          </c:extLst>
        </c:ser>
        <c:ser>
          <c:idx val="1"/>
          <c:order val="1"/>
          <c:tx>
            <c:strRef>
              <c:f>'CHILD INTAKE (FC) Graphs'!$AB$3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Graphs'!$Z$4:$Z$12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'CHILD INTAKE (FC) Graphs'!$AB$4:$AB$12</c:f>
              <c:numCache>
                <c:formatCode>0.00</c:formatCode>
                <c:ptCount val="9"/>
                <c:pt idx="0">
                  <c:v>0.51122556788166928</c:v>
                </c:pt>
                <c:pt idx="1">
                  <c:v>0.40855830138922872</c:v>
                </c:pt>
                <c:pt idx="2">
                  <c:v>0.23309385048231512</c:v>
                </c:pt>
                <c:pt idx="3">
                  <c:v>0.75461320573110036</c:v>
                </c:pt>
                <c:pt idx="4">
                  <c:v>0.51032798325191897</c:v>
                </c:pt>
                <c:pt idx="5">
                  <c:v>0.70223245924875977</c:v>
                </c:pt>
                <c:pt idx="6">
                  <c:v>0.55234507596141902</c:v>
                </c:pt>
                <c:pt idx="7">
                  <c:v>0.22525884320530545</c:v>
                </c:pt>
                <c:pt idx="8">
                  <c:v>0.63602043519107965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4A-4C76-B758-6EFC55E94AF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32645184"/>
        <c:axId val="587593920"/>
      </c:barChart>
      <c:catAx>
        <c:axId val="53264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593920"/>
        <c:crosses val="autoZero"/>
        <c:auto val="1"/>
        <c:lblAlgn val="ctr"/>
        <c:lblOffset val="100"/>
        <c:noMultiLvlLbl val="0"/>
      </c:catAx>
      <c:valAx>
        <c:axId val="58759392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64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Graphs'!$AA$3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Graphs'!$Z$4</c:f>
              <c:strCache>
                <c:ptCount val="1"/>
                <c:pt idx="0">
                  <c:v>Champaign</c:v>
                </c:pt>
              </c:strCache>
            </c:strRef>
          </c:cat>
          <c:val>
            <c:numRef>
              <c:f>'CHILD INTAKE (FC) Graphs'!$AA$4</c:f>
              <c:numCache>
                <c:formatCode>0.00</c:formatCode>
                <c:ptCount val="1"/>
                <c:pt idx="0">
                  <c:v>0.82560540308366781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06-48B5-BCF1-6290E55AEAEE}"/>
            </c:ext>
          </c:extLst>
        </c:ser>
        <c:ser>
          <c:idx val="1"/>
          <c:order val="1"/>
          <c:tx>
            <c:strRef>
              <c:f>'CHILD INTAKE (FC) Graphs'!$AB$3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Graphs'!$Z$4</c:f>
              <c:strCache>
                <c:ptCount val="1"/>
                <c:pt idx="0">
                  <c:v>Champaign</c:v>
                </c:pt>
              </c:strCache>
            </c:strRef>
          </c:cat>
          <c:val>
            <c:numRef>
              <c:f>'CHILD INTAKE (FC) Graphs'!$AB$4</c:f>
              <c:numCache>
                <c:formatCode>0.00</c:formatCode>
                <c:ptCount val="1"/>
                <c:pt idx="0">
                  <c:v>0.51122556788166928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06-48B5-BCF1-6290E55AE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32645184"/>
        <c:axId val="587593920"/>
      </c:barChart>
      <c:catAx>
        <c:axId val="5326451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7593920"/>
        <c:crosses val="autoZero"/>
        <c:auto val="1"/>
        <c:lblAlgn val="ctr"/>
        <c:lblOffset val="100"/>
        <c:noMultiLvlLbl val="0"/>
      </c:catAx>
      <c:valAx>
        <c:axId val="58759392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64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Graphs'!$AA$3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Graphs'!$Z$5</c:f>
              <c:strCache>
                <c:ptCount val="1"/>
                <c:pt idx="0">
                  <c:v>Coles</c:v>
                </c:pt>
              </c:strCache>
            </c:strRef>
          </c:cat>
          <c:val>
            <c:numRef>
              <c:f>'CHILD INTAKE (FC) Graphs'!$AA$5</c:f>
              <c:numCache>
                <c:formatCode>0.00</c:formatCode>
                <c:ptCount val="1"/>
                <c:pt idx="0">
                  <c:v>0.59040680024286574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42-4C1C-B606-6AAC10BC43B8}"/>
            </c:ext>
          </c:extLst>
        </c:ser>
        <c:ser>
          <c:idx val="1"/>
          <c:order val="1"/>
          <c:tx>
            <c:strRef>
              <c:f>'CHILD INTAKE (FC) Graphs'!$AB$3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Graphs'!$Z$5</c:f>
              <c:strCache>
                <c:ptCount val="1"/>
                <c:pt idx="0">
                  <c:v>Coles</c:v>
                </c:pt>
              </c:strCache>
            </c:strRef>
          </c:cat>
          <c:val>
            <c:numRef>
              <c:f>'CHILD INTAKE (FC) Graphs'!$AB$5</c:f>
              <c:numCache>
                <c:formatCode>0.00</c:formatCode>
                <c:ptCount val="1"/>
                <c:pt idx="0">
                  <c:v>0.40855830138922872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42-4C1C-B606-6AAC10BC43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32645184"/>
        <c:axId val="587593920"/>
      </c:barChart>
      <c:catAx>
        <c:axId val="5326451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7593920"/>
        <c:crosses val="autoZero"/>
        <c:auto val="1"/>
        <c:lblAlgn val="ctr"/>
        <c:lblOffset val="100"/>
        <c:noMultiLvlLbl val="0"/>
      </c:catAx>
      <c:valAx>
        <c:axId val="58759392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64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Graphs'!$AA$3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Graphs'!$Z$6</c:f>
              <c:strCache>
                <c:ptCount val="1"/>
                <c:pt idx="0">
                  <c:v>Macon</c:v>
                </c:pt>
              </c:strCache>
            </c:strRef>
          </c:cat>
          <c:val>
            <c:numRef>
              <c:f>'CHILD INTAKE (FC) Graphs'!$AA$6</c:f>
              <c:numCache>
                <c:formatCode>0.00</c:formatCode>
                <c:ptCount val="1"/>
                <c:pt idx="0">
                  <c:v>1.0102401370183134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8C-4743-AAC7-263CB4317906}"/>
            </c:ext>
          </c:extLst>
        </c:ser>
        <c:ser>
          <c:idx val="1"/>
          <c:order val="1"/>
          <c:tx>
            <c:strRef>
              <c:f>'CHILD INTAKE (FC) Graphs'!$AB$3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Graphs'!$Z$6</c:f>
              <c:strCache>
                <c:ptCount val="1"/>
                <c:pt idx="0">
                  <c:v>Macon</c:v>
                </c:pt>
              </c:strCache>
            </c:strRef>
          </c:cat>
          <c:val>
            <c:numRef>
              <c:f>'CHILD INTAKE (FC) Graphs'!$AB$6</c:f>
              <c:numCache>
                <c:formatCode>0.00</c:formatCode>
                <c:ptCount val="1"/>
                <c:pt idx="0">
                  <c:v>0.23309385048231512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8C-4743-AAC7-263CB43179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32645184"/>
        <c:axId val="587593920"/>
      </c:barChart>
      <c:catAx>
        <c:axId val="5326451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7593920"/>
        <c:crosses val="autoZero"/>
        <c:auto val="1"/>
        <c:lblAlgn val="ctr"/>
        <c:lblOffset val="100"/>
        <c:noMultiLvlLbl val="0"/>
      </c:catAx>
      <c:valAx>
        <c:axId val="58759392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64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43268311882055E-2"/>
          <c:y val="9.8158784325869081E-2"/>
          <c:w val="0.94094904334367269"/>
          <c:h val="0.769846582031372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'CHILD CENSUS Graphs'!$B$4</c:f>
              <c:strCache>
                <c:ptCount val="1"/>
                <c:pt idx="0">
                  <c:v>White (N)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0FC1C14-7CCE-4C73-94EA-96A9F8C69D7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14C7-45E9-B0CD-E0CD05B6D8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Graphs'!$E$9</c:f>
              <c:strCache>
                <c:ptCount val="1"/>
                <c:pt idx="0">
                  <c:v>25076
(58%)</c:v>
                </c:pt>
              </c:strCache>
            </c:strRef>
          </c:cat>
          <c:val>
            <c:numRef>
              <c:f>'CHILD CENSUS Graphs'!$B$9</c:f>
              <c:numCache>
                <c:formatCode>#,##0</c:formatCode>
                <c:ptCount val="1"/>
                <c:pt idx="0">
                  <c:v>25076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Graphs'!$E$9</c15:f>
                <c15:dlblRangeCache>
                  <c:ptCount val="1"/>
                  <c:pt idx="0">
                    <c:v>25076
(58%)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14C7-45E9-B0CD-E0CD05B6D8E1}"/>
            </c:ext>
          </c:extLst>
        </c:ser>
        <c:ser>
          <c:idx val="1"/>
          <c:order val="1"/>
          <c:tx>
            <c:strRef>
              <c:f>'CHILD CENSUS Graphs'!$F$4</c:f>
              <c:strCache>
                <c:ptCount val="1"/>
                <c:pt idx="0">
                  <c:v>Black (N)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ECE471F-9504-40A4-AB6B-D2BD7E2558B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4C7-45E9-B0CD-E0CD05B6D8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Graphs'!$E$9</c:f>
              <c:strCache>
                <c:ptCount val="1"/>
                <c:pt idx="0">
                  <c:v>25076
(58%)</c:v>
                </c:pt>
              </c:strCache>
            </c:strRef>
          </c:cat>
          <c:val>
            <c:numRef>
              <c:f>'CHILD CENSUS Graphs'!$F$9</c:f>
              <c:numCache>
                <c:formatCode>#,##0</c:formatCode>
                <c:ptCount val="1"/>
                <c:pt idx="0">
                  <c:v>10100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Graphs'!$I$9</c15:f>
                <c15:dlblRangeCache>
                  <c:ptCount val="1"/>
                  <c:pt idx="0">
                    <c:v>10100
(23%)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14C7-45E9-B0CD-E0CD05B6D8E1}"/>
            </c:ext>
          </c:extLst>
        </c:ser>
        <c:ser>
          <c:idx val="2"/>
          <c:order val="2"/>
          <c:tx>
            <c:strRef>
              <c:f>'CHILD CENSUS Graphs'!$J$4</c:f>
              <c:strCache>
                <c:ptCount val="1"/>
                <c:pt idx="0">
                  <c:v>Hispanic (N)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DDED97A-3377-4081-841D-03EC51C6038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14C7-45E9-B0CD-E0CD05B6D8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Graphs'!$E$9</c:f>
              <c:strCache>
                <c:ptCount val="1"/>
                <c:pt idx="0">
                  <c:v>25076
(58%)</c:v>
                </c:pt>
              </c:strCache>
            </c:strRef>
          </c:cat>
          <c:val>
            <c:numRef>
              <c:f>'CHILD CENSUS Graphs'!$J$9</c:f>
              <c:numCache>
                <c:formatCode>#,##0</c:formatCode>
                <c:ptCount val="1"/>
                <c:pt idx="0">
                  <c:v>3483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Graphs'!$M$9</c15:f>
                <c15:dlblRangeCache>
                  <c:ptCount val="1"/>
                  <c:pt idx="0">
                    <c:v>3483
(8%)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14C7-45E9-B0CD-E0CD05B6D8E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61980720"/>
        <c:axId val="1464071008"/>
      </c:barChart>
      <c:catAx>
        <c:axId val="1461980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4071008"/>
        <c:crosses val="autoZero"/>
        <c:auto val="1"/>
        <c:lblAlgn val="ctr"/>
        <c:lblOffset val="100"/>
        <c:noMultiLvlLbl val="0"/>
      </c:catAx>
      <c:valAx>
        <c:axId val="146407100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198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038837881828852"/>
          <c:y val="0.92755968679455303"/>
          <c:w val="0.35922312627558767"/>
          <c:h val="7.2440313205446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Graphs'!$AA$3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Graphs'!$Z$7</c:f>
              <c:strCache>
                <c:ptCount val="1"/>
                <c:pt idx="0">
                  <c:v>McLean</c:v>
                </c:pt>
              </c:strCache>
            </c:strRef>
          </c:cat>
          <c:val>
            <c:numRef>
              <c:f>'CHILD INTAKE (FC) Graphs'!$AA$7</c:f>
              <c:numCache>
                <c:formatCode>0.00</c:formatCode>
                <c:ptCount val="1"/>
                <c:pt idx="0">
                  <c:v>1.5162489343563512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4A-480C-AA7B-E50EC7C97533}"/>
            </c:ext>
          </c:extLst>
        </c:ser>
        <c:ser>
          <c:idx val="1"/>
          <c:order val="1"/>
          <c:tx>
            <c:strRef>
              <c:f>'CHILD INTAKE (FC) Graphs'!$AB$3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Graphs'!$Z$7</c:f>
              <c:strCache>
                <c:ptCount val="1"/>
                <c:pt idx="0">
                  <c:v>McLean</c:v>
                </c:pt>
              </c:strCache>
            </c:strRef>
          </c:cat>
          <c:val>
            <c:numRef>
              <c:f>'CHILD INTAKE (FC) Graphs'!$AB$7</c:f>
              <c:numCache>
                <c:formatCode>0.00</c:formatCode>
                <c:ptCount val="1"/>
                <c:pt idx="0">
                  <c:v>0.75461320573110036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4A-480C-AA7B-E50EC7C975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32645184"/>
        <c:axId val="587593920"/>
      </c:barChart>
      <c:catAx>
        <c:axId val="5326451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7593920"/>
        <c:crosses val="autoZero"/>
        <c:auto val="1"/>
        <c:lblAlgn val="ctr"/>
        <c:lblOffset val="100"/>
        <c:noMultiLvlLbl val="0"/>
      </c:catAx>
      <c:valAx>
        <c:axId val="58759392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64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Graphs'!$AA$3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Graphs'!$Z$8</c:f>
              <c:strCache>
                <c:ptCount val="1"/>
                <c:pt idx="0">
                  <c:v>Peoria</c:v>
                </c:pt>
              </c:strCache>
            </c:strRef>
          </c:cat>
          <c:val>
            <c:numRef>
              <c:f>'CHILD INTAKE (FC) Graphs'!$AA$8</c:f>
              <c:numCache>
                <c:formatCode>0.00</c:formatCode>
                <c:ptCount val="1"/>
                <c:pt idx="0">
                  <c:v>0.8771232102733536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61-4E94-801A-0D3F6CF8E1F6}"/>
            </c:ext>
          </c:extLst>
        </c:ser>
        <c:ser>
          <c:idx val="1"/>
          <c:order val="1"/>
          <c:tx>
            <c:strRef>
              <c:f>'CHILD INTAKE (FC) Graphs'!$AB$3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Graphs'!$Z$8</c:f>
              <c:strCache>
                <c:ptCount val="1"/>
                <c:pt idx="0">
                  <c:v>Peoria</c:v>
                </c:pt>
              </c:strCache>
            </c:strRef>
          </c:cat>
          <c:val>
            <c:numRef>
              <c:f>'CHILD INTAKE (FC) Graphs'!$AB$8</c:f>
              <c:numCache>
                <c:formatCode>0.00</c:formatCode>
                <c:ptCount val="1"/>
                <c:pt idx="0">
                  <c:v>0.51032798325191897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61-4E94-801A-0D3F6CF8E1F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32645184"/>
        <c:axId val="587593920"/>
      </c:barChart>
      <c:catAx>
        <c:axId val="5326451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7593920"/>
        <c:crosses val="autoZero"/>
        <c:auto val="1"/>
        <c:lblAlgn val="ctr"/>
        <c:lblOffset val="100"/>
        <c:noMultiLvlLbl val="0"/>
      </c:catAx>
      <c:valAx>
        <c:axId val="58759392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64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Graphs'!$AA$3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Graphs'!$Z$9</c:f>
              <c:strCache>
                <c:ptCount val="1"/>
                <c:pt idx="0">
                  <c:v>Rock Island</c:v>
                </c:pt>
              </c:strCache>
            </c:strRef>
          </c:cat>
          <c:val>
            <c:numRef>
              <c:f>'CHILD INTAKE (FC) Graphs'!$AA$9</c:f>
              <c:numCache>
                <c:formatCode>0.00</c:formatCode>
                <c:ptCount val="1"/>
                <c:pt idx="0">
                  <c:v>0.71645606817513963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B8-4DD2-993A-D13A483609CC}"/>
            </c:ext>
          </c:extLst>
        </c:ser>
        <c:ser>
          <c:idx val="1"/>
          <c:order val="1"/>
          <c:tx>
            <c:strRef>
              <c:f>'CHILD INTAKE (FC) Graphs'!$AB$3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Graphs'!$Z$9</c:f>
              <c:strCache>
                <c:ptCount val="1"/>
                <c:pt idx="0">
                  <c:v>Rock Island</c:v>
                </c:pt>
              </c:strCache>
            </c:strRef>
          </c:cat>
          <c:val>
            <c:numRef>
              <c:f>'CHILD INTAKE (FC) Graphs'!$AB$9</c:f>
              <c:numCache>
                <c:formatCode>0.00</c:formatCode>
                <c:ptCount val="1"/>
                <c:pt idx="0">
                  <c:v>0.70223245924875977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B8-4DD2-993A-D13A483609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32645184"/>
        <c:axId val="587593920"/>
      </c:barChart>
      <c:catAx>
        <c:axId val="5326451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7593920"/>
        <c:crosses val="autoZero"/>
        <c:auto val="1"/>
        <c:lblAlgn val="ctr"/>
        <c:lblOffset val="100"/>
        <c:noMultiLvlLbl val="0"/>
      </c:catAx>
      <c:valAx>
        <c:axId val="58759392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64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Graphs'!$AA$3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Graphs'!$Z$10</c:f>
              <c:strCache>
                <c:ptCount val="1"/>
                <c:pt idx="0">
                  <c:v>Sangamon</c:v>
                </c:pt>
              </c:strCache>
            </c:strRef>
          </c:cat>
          <c:val>
            <c:numRef>
              <c:f>'CHILD INTAKE (FC) Graphs'!$AA$10</c:f>
              <c:numCache>
                <c:formatCode>0.00</c:formatCode>
                <c:ptCount val="1"/>
                <c:pt idx="0">
                  <c:v>0.99035687213305323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2B-4FD7-A82C-7858C15ECE04}"/>
            </c:ext>
          </c:extLst>
        </c:ser>
        <c:ser>
          <c:idx val="1"/>
          <c:order val="1"/>
          <c:tx>
            <c:strRef>
              <c:f>'CHILD INTAKE (FC) Graphs'!$AB$3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Graphs'!$Z$10</c:f>
              <c:strCache>
                <c:ptCount val="1"/>
                <c:pt idx="0">
                  <c:v>Sangamon</c:v>
                </c:pt>
              </c:strCache>
            </c:strRef>
          </c:cat>
          <c:val>
            <c:numRef>
              <c:f>'CHILD INTAKE (FC) Graphs'!$AB$10</c:f>
              <c:numCache>
                <c:formatCode>0.00</c:formatCode>
                <c:ptCount val="1"/>
                <c:pt idx="0">
                  <c:v>0.55234507596141902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2B-4FD7-A82C-7858C15ECE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32645184"/>
        <c:axId val="587593920"/>
      </c:barChart>
      <c:catAx>
        <c:axId val="5326451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7593920"/>
        <c:crosses val="autoZero"/>
        <c:auto val="1"/>
        <c:lblAlgn val="ctr"/>
        <c:lblOffset val="100"/>
        <c:noMultiLvlLbl val="0"/>
      </c:catAx>
      <c:valAx>
        <c:axId val="58759392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64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Graphs'!$AA$3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Graphs'!$Z$11</c:f>
              <c:strCache>
                <c:ptCount val="1"/>
                <c:pt idx="0">
                  <c:v>Vermilion</c:v>
                </c:pt>
              </c:strCache>
            </c:strRef>
          </c:cat>
          <c:val>
            <c:numRef>
              <c:f>'CHILD INTAKE (FC) Graphs'!$AA$11</c:f>
              <c:numCache>
                <c:formatCode>0.00</c:formatCode>
                <c:ptCount val="1"/>
                <c:pt idx="0">
                  <c:v>0.48947065280633595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AB-473D-AB01-DF7DB7EA4A5E}"/>
            </c:ext>
          </c:extLst>
        </c:ser>
        <c:ser>
          <c:idx val="1"/>
          <c:order val="1"/>
          <c:tx>
            <c:strRef>
              <c:f>'CHILD INTAKE (FC) Graphs'!$AB$3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Graphs'!$Z$11</c:f>
              <c:strCache>
                <c:ptCount val="1"/>
                <c:pt idx="0">
                  <c:v>Vermilion</c:v>
                </c:pt>
              </c:strCache>
            </c:strRef>
          </c:cat>
          <c:val>
            <c:numRef>
              <c:f>'CHILD INTAKE (FC) Graphs'!$AB$11</c:f>
              <c:numCache>
                <c:formatCode>0.00</c:formatCode>
                <c:ptCount val="1"/>
                <c:pt idx="0">
                  <c:v>0.22525884320530545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AB-473D-AB01-DF7DB7EA4A5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32645184"/>
        <c:axId val="587593920"/>
      </c:barChart>
      <c:catAx>
        <c:axId val="5326451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7593920"/>
        <c:crosses val="autoZero"/>
        <c:auto val="1"/>
        <c:lblAlgn val="ctr"/>
        <c:lblOffset val="100"/>
        <c:noMultiLvlLbl val="0"/>
      </c:catAx>
      <c:valAx>
        <c:axId val="58759392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64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Graphs'!$AA$3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Graphs'!$Z$12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'CHILD INTAKE (FC) Graphs'!$AA$12</c:f>
              <c:numCache>
                <c:formatCode>0.00</c:formatCode>
                <c:ptCount val="1"/>
                <c:pt idx="0">
                  <c:v>1.3031768991985124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E9-44DD-8837-923455F0975F}"/>
            </c:ext>
          </c:extLst>
        </c:ser>
        <c:ser>
          <c:idx val="1"/>
          <c:order val="1"/>
          <c:tx>
            <c:strRef>
              <c:f>'CHILD INTAKE (FC) Graphs'!$AB$3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Graphs'!$Z$12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'CHILD INTAKE (FC) Graphs'!$AB$12</c:f>
              <c:numCache>
                <c:formatCode>0.00</c:formatCode>
                <c:ptCount val="1"/>
                <c:pt idx="0">
                  <c:v>0.63602043519107965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E9-44DD-8837-923455F097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32645184"/>
        <c:axId val="587593920"/>
      </c:barChart>
      <c:catAx>
        <c:axId val="5326451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7593920"/>
        <c:crosses val="autoZero"/>
        <c:auto val="1"/>
        <c:lblAlgn val="ctr"/>
        <c:lblOffset val="100"/>
        <c:noMultiLvlLbl val="0"/>
      </c:catAx>
      <c:valAx>
        <c:axId val="58759392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64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285411802382149E-2"/>
          <c:y val="8.6897256049922808E-2"/>
          <c:w val="0.9529844676242375"/>
          <c:h val="0.807965924626924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Graphs'!$J$1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FF92629-4C19-4BB3-A57F-342C43682DD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4A4B-4AB0-B863-D1BDCEEF89C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500149B-B739-4DED-ACEB-8AAAFB3D677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4A4B-4AB0-B863-D1BDCEEF89C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E677EBE-C11C-4564-8806-AE4C7754009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4A4B-4AB0-B863-D1BDCEEF89C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DAA32AB-0F8F-417E-A08C-2F7CB2674D5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4A4B-4AB0-B863-D1BDCEEF89C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46DEA3E-7E71-44D4-B4E2-8BE72C1CD87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4A4B-4AB0-B863-D1BDCEEF89C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19BA55C-2934-40C3-992E-E28C2A712A7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4A4B-4AB0-B863-D1BDCEEF89C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AFBC10F-B2E6-4739-9731-D7B9D12EDC4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4A4B-4AB0-B863-D1BDCEEF89C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7D650D6-E01E-4DE6-B2DA-3AF5130C321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4A4B-4AB0-B863-D1BDCEEF89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Graphs'!$M$2</c:f>
              <c:strCache>
                <c:ptCount val="1"/>
                <c:pt idx="0">
                  <c:v>852
 (50%)</c:v>
                </c:pt>
              </c:strCache>
            </c:strRef>
          </c:cat>
          <c:val>
            <c:numRef>
              <c:f>'CURRENT WARD REPORT Graphs'!$J$2:$J$9</c:f>
              <c:numCache>
                <c:formatCode>0</c:formatCode>
                <c:ptCount val="8"/>
                <c:pt idx="0">
                  <c:v>852</c:v>
                </c:pt>
                <c:pt idx="1">
                  <c:v>44</c:v>
                </c:pt>
                <c:pt idx="2">
                  <c:v>1391</c:v>
                </c:pt>
                <c:pt idx="3">
                  <c:v>448</c:v>
                </c:pt>
                <c:pt idx="4">
                  <c:v>2123</c:v>
                </c:pt>
                <c:pt idx="5">
                  <c:v>404</c:v>
                </c:pt>
                <c:pt idx="6">
                  <c:v>1168</c:v>
                </c:pt>
                <c:pt idx="7">
                  <c:v>407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Graphs'!$M$2:$M$9</c15:f>
                <c15:dlblRangeCache>
                  <c:ptCount val="8"/>
                  <c:pt idx="0">
                    <c:v>852
 (50%)</c:v>
                  </c:pt>
                  <c:pt idx="1">
                    <c:v>44
(7%)</c:v>
                  </c:pt>
                  <c:pt idx="2">
                    <c:v>1391
(49%)</c:v>
                  </c:pt>
                  <c:pt idx="3">
                    <c:v>448
(44%)</c:v>
                  </c:pt>
                  <c:pt idx="4">
                    <c:v>2123
(53%)</c:v>
                  </c:pt>
                  <c:pt idx="5">
                    <c:v>404
(27%)</c:v>
                  </c:pt>
                  <c:pt idx="6">
                    <c:v>1168
(50%)</c:v>
                  </c:pt>
                  <c:pt idx="7">
                    <c:v>407
(28%)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4A4B-4AB0-B863-D1BDCEEF89C8}"/>
            </c:ext>
          </c:extLst>
        </c:ser>
        <c:ser>
          <c:idx val="1"/>
          <c:order val="1"/>
          <c:tx>
            <c:strRef>
              <c:f>'CURRENT WARD REPORT Graphs'!$N$1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AD84A07-0294-40F2-A460-60558CBB972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4A4B-4AB0-B863-D1BDCEEF89C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D08E909-4DDF-41B0-947E-AFBADE2075F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4A4B-4AB0-B863-D1BDCEEF89C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D38FD85-F591-4014-927C-098A418F65E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4A4B-4AB0-B863-D1BDCEEF89C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775FC07-3A5D-4C9B-A10A-CDE61B2060F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4A4B-4AB0-B863-D1BDCEEF89C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B5C7C12-FE6E-4EA2-BF5E-67EBB6B915E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4A4B-4AB0-B863-D1BDCEEF89C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FEA4A5A-835E-415A-8FE7-912E69152D5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4A4B-4AB0-B863-D1BDCEEF89C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57F5EDF7-6180-4AC1-8273-20AB9A363A1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4A4B-4AB0-B863-D1BDCEEF89C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7A237BFC-56EF-410A-932F-07D20D7FFA0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4A4B-4AB0-B863-D1BDCEEF89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Graphs'!$M$2</c:f>
              <c:strCache>
                <c:ptCount val="1"/>
                <c:pt idx="0">
                  <c:v>852
 (50%)</c:v>
                </c:pt>
              </c:strCache>
            </c:strRef>
          </c:cat>
          <c:val>
            <c:numRef>
              <c:f>'CURRENT WARD REPORT Graphs'!$N$2:$N$9</c:f>
              <c:numCache>
                <c:formatCode>0</c:formatCode>
                <c:ptCount val="8"/>
                <c:pt idx="0">
                  <c:v>706</c:v>
                </c:pt>
                <c:pt idx="1">
                  <c:v>586</c:v>
                </c:pt>
                <c:pt idx="2">
                  <c:v>1307</c:v>
                </c:pt>
                <c:pt idx="3">
                  <c:v>437</c:v>
                </c:pt>
                <c:pt idx="4">
                  <c:v>1523</c:v>
                </c:pt>
                <c:pt idx="5">
                  <c:v>851</c:v>
                </c:pt>
                <c:pt idx="6">
                  <c:v>1071</c:v>
                </c:pt>
                <c:pt idx="7">
                  <c:v>977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Graphs'!$Q$2:$Q$9</c15:f>
                <c15:dlblRangeCache>
                  <c:ptCount val="8"/>
                  <c:pt idx="0">
                    <c:v>706
 (42%)</c:v>
                  </c:pt>
                  <c:pt idx="1">
                    <c:v>586
(90%)</c:v>
                  </c:pt>
                  <c:pt idx="2">
                    <c:v>1307
(46%)</c:v>
                  </c:pt>
                  <c:pt idx="3">
                    <c:v>437
(43%)</c:v>
                  </c:pt>
                  <c:pt idx="4">
                    <c:v>1523
(38%)</c:v>
                  </c:pt>
                  <c:pt idx="5">
                    <c:v>851
(58%)</c:v>
                  </c:pt>
                  <c:pt idx="6">
                    <c:v>1071
(45%)</c:v>
                  </c:pt>
                  <c:pt idx="7">
                    <c:v>977
(68%)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4A4B-4AB0-B863-D1BDCEEF89C8}"/>
            </c:ext>
          </c:extLst>
        </c:ser>
        <c:ser>
          <c:idx val="2"/>
          <c:order val="2"/>
          <c:tx>
            <c:strRef>
              <c:f>'CURRENT WARD REPORT Graphs'!$R$1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9C4C435-E117-4C3C-BE24-3CDA058C38F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4A4B-4AB0-B863-D1BDCEEF89C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F9A65B0-0823-4E0C-A270-AFE818A6DB4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4A4B-4AB0-B863-D1BDCEEF89C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7D30620-CBFA-4CD6-9CE8-41DD047746C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4A4B-4AB0-B863-D1BDCEEF89C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7FCEB95-7015-4CDF-A52B-3A6B3A3BD9E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4A4B-4AB0-B863-D1BDCEEF89C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CFE856E-82FA-4EDB-A1D7-1AC574DA458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4A4B-4AB0-B863-D1BDCEEF89C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49AEDE4-52CB-41B4-AC12-8901B00DD43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4A4B-4AB0-B863-D1BDCEEF89C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DAE74385-B539-4616-AEE4-78F5FED7E2F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4A4B-4AB0-B863-D1BDCEEF89C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488CFAD1-73FF-4494-B08F-9451FF19185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4A4B-4AB0-B863-D1BDCEEF89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Graphs'!$M$2</c:f>
              <c:strCache>
                <c:ptCount val="1"/>
                <c:pt idx="0">
                  <c:v>852
 (50%)</c:v>
                </c:pt>
              </c:strCache>
            </c:strRef>
          </c:cat>
          <c:val>
            <c:numRef>
              <c:f>'CURRENT WARD REPORT Graphs'!$R$2:$R$9</c:f>
              <c:numCache>
                <c:formatCode>0</c:formatCode>
                <c:ptCount val="8"/>
                <c:pt idx="0">
                  <c:v>107</c:v>
                </c:pt>
                <c:pt idx="1">
                  <c:v>18</c:v>
                </c:pt>
                <c:pt idx="2">
                  <c:v>27</c:v>
                </c:pt>
                <c:pt idx="3">
                  <c:v>59</c:v>
                </c:pt>
                <c:pt idx="4">
                  <c:v>144</c:v>
                </c:pt>
                <c:pt idx="5">
                  <c:v>150</c:v>
                </c:pt>
                <c:pt idx="6">
                  <c:v>22</c:v>
                </c:pt>
                <c:pt idx="7">
                  <c:v>27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Graphs'!$U$2:$U$9</c15:f>
                <c15:dlblRangeCache>
                  <c:ptCount val="8"/>
                  <c:pt idx="0">
                    <c:v>107
 (6%)</c:v>
                  </c:pt>
                  <c:pt idx="1">
                    <c:v>18
(3%)</c:v>
                  </c:pt>
                  <c:pt idx="2">
                    <c:v>27
(1%)</c:v>
                  </c:pt>
                  <c:pt idx="3">
                    <c:v>59
(6%)</c:v>
                  </c:pt>
                  <c:pt idx="4">
                    <c:v>144
(4%)</c:v>
                  </c:pt>
                  <c:pt idx="5">
                    <c:v>150
(10%)</c:v>
                  </c:pt>
                  <c:pt idx="6">
                    <c:v>22
(1%)</c:v>
                  </c:pt>
                  <c:pt idx="7">
                    <c:v>27
(2%)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4A4B-4AB0-B863-D1BDCEEF89C8}"/>
            </c:ext>
          </c:extLst>
        </c:ser>
        <c:ser>
          <c:idx val="3"/>
          <c:order val="3"/>
          <c:tx>
            <c:strRef>
              <c:f>'CURRENT WARD REPORT Graphs'!$V$1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517C117-A145-4690-9E67-E1D4FAC2616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4A4B-4AB0-B863-D1BDCEEF89C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C9F7A4B-B330-4373-862C-21EC8961588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4A4B-4AB0-B863-D1BDCEEF89C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01E1614-A601-4A92-8340-10DAF983B49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4A4B-4AB0-B863-D1BDCEEF89C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4F20D6B-532E-490F-90DB-ABE78921EC5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4A4B-4AB0-B863-D1BDCEEF89C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2DE5840-8AB1-495E-BF7C-FC15663EB74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4A4B-4AB0-B863-D1BDCEEF89C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89B0F15F-629A-476D-A8E3-66A74299FA1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4A4B-4AB0-B863-D1BDCEEF89C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F2F5AE7C-ED42-4BD2-9CCF-0E1F12267B0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4A4B-4AB0-B863-D1BDCEEF89C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11F149E-3D5F-4F75-9D60-9EE7E95DC26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4A4B-4AB0-B863-D1BDCEEF89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Graphs'!$M$2</c:f>
              <c:strCache>
                <c:ptCount val="1"/>
                <c:pt idx="0">
                  <c:v>852
 (50%)</c:v>
                </c:pt>
              </c:strCache>
            </c:strRef>
          </c:cat>
          <c:val>
            <c:numRef>
              <c:f>'CURRENT WARD REPORT Graphs'!$V$2:$V$9</c:f>
              <c:numCache>
                <c:formatCode>0</c:formatCode>
                <c:ptCount val="8"/>
                <c:pt idx="0">
                  <c:v>32</c:v>
                </c:pt>
                <c:pt idx="1">
                  <c:v>2</c:v>
                </c:pt>
                <c:pt idx="2">
                  <c:v>122</c:v>
                </c:pt>
                <c:pt idx="3">
                  <c:v>75</c:v>
                </c:pt>
                <c:pt idx="4">
                  <c:v>179</c:v>
                </c:pt>
                <c:pt idx="5">
                  <c:v>67</c:v>
                </c:pt>
                <c:pt idx="6">
                  <c:v>98</c:v>
                </c:pt>
                <c:pt idx="7">
                  <c:v>24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Graphs'!$Y$2:$Y$9</c15:f>
                <c15:dlblRangeCache>
                  <c:ptCount val="8"/>
                  <c:pt idx="0">
                    <c:v>32
 (2%)</c:v>
                  </c:pt>
                  <c:pt idx="1">
                    <c:v>2
(0%)</c:v>
                  </c:pt>
                  <c:pt idx="2">
                    <c:v>122
(4%)</c:v>
                  </c:pt>
                  <c:pt idx="3">
                    <c:v>75
(7%)</c:v>
                  </c:pt>
                  <c:pt idx="4">
                    <c:v>179
(5%)</c:v>
                  </c:pt>
                  <c:pt idx="5">
                    <c:v>67
(5%)</c:v>
                  </c:pt>
                  <c:pt idx="6">
                    <c:v>98
(4%)</c:v>
                  </c:pt>
                  <c:pt idx="7">
                    <c:v>24
(2%)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3-4A4B-4AB0-B863-D1BDCEEF89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4684944"/>
        <c:axId val="1453038400"/>
      </c:barChart>
      <c:catAx>
        <c:axId val="1454684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53038400"/>
        <c:crosses val="autoZero"/>
        <c:auto val="1"/>
        <c:lblAlgn val="ctr"/>
        <c:lblOffset val="100"/>
        <c:noMultiLvlLbl val="0"/>
      </c:catAx>
      <c:valAx>
        <c:axId val="145303840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468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285411802382149E-2"/>
          <c:y val="8.6897256049922808E-2"/>
          <c:w val="0.9529844676242375"/>
          <c:h val="0.807965924626924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Graphs'!$J$1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E7A2428-3830-4E27-913B-B3CBA318579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8768-4BC0-8226-D3E5ACA5C7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Graphs'!$M$2</c:f>
              <c:strCache>
                <c:ptCount val="1"/>
                <c:pt idx="0">
                  <c:v>852
 (50%)</c:v>
                </c:pt>
              </c:strCache>
            </c:strRef>
          </c:cat>
          <c:val>
            <c:numRef>
              <c:f>'CURRENT WARD REPORT Graphs'!$J$2</c:f>
              <c:numCache>
                <c:formatCode>0</c:formatCode>
                <c:ptCount val="1"/>
                <c:pt idx="0">
                  <c:v>852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Graphs'!$M$2:$N$2</c15:f>
                <c15:dlblRangeCache>
                  <c:ptCount val="2"/>
                  <c:pt idx="0">
                    <c:v>852
 (50%)</c:v>
                  </c:pt>
                  <c:pt idx="1">
                    <c:v>706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8768-4BC0-8226-D3E5ACA5C744}"/>
            </c:ext>
          </c:extLst>
        </c:ser>
        <c:ser>
          <c:idx val="1"/>
          <c:order val="1"/>
          <c:tx>
            <c:strRef>
              <c:f>'CURRENT WARD REPORT Graphs'!$N$1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75027FB-B5D5-4AA3-BB78-BC0A2CDB58D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8768-4BC0-8226-D3E5ACA5C7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Graphs'!$M$2</c:f>
              <c:strCache>
                <c:ptCount val="1"/>
                <c:pt idx="0">
                  <c:v>852
 (50%)</c:v>
                </c:pt>
              </c:strCache>
            </c:strRef>
          </c:cat>
          <c:val>
            <c:numRef>
              <c:f>'CURRENT WARD REPORT Graphs'!$N$2</c:f>
              <c:numCache>
                <c:formatCode>0</c:formatCode>
                <c:ptCount val="1"/>
                <c:pt idx="0">
                  <c:v>706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Graphs'!$Q$2</c15:f>
                <c15:dlblRangeCache>
                  <c:ptCount val="1"/>
                  <c:pt idx="0">
                    <c:v>706
 (42%)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8768-4BC0-8226-D3E5ACA5C744}"/>
            </c:ext>
          </c:extLst>
        </c:ser>
        <c:ser>
          <c:idx val="2"/>
          <c:order val="2"/>
          <c:tx>
            <c:strRef>
              <c:f>'CURRENT WARD REPORT Graphs'!$R$1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4474B42-DFF6-41EC-8A87-89E051C2FC0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8768-4BC0-8226-D3E5ACA5C7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Graphs'!$M$2</c:f>
              <c:strCache>
                <c:ptCount val="1"/>
                <c:pt idx="0">
                  <c:v>852
 (50%)</c:v>
                </c:pt>
              </c:strCache>
            </c:strRef>
          </c:cat>
          <c:val>
            <c:numRef>
              <c:f>'CURRENT WARD REPORT Graphs'!$R$2</c:f>
              <c:numCache>
                <c:formatCode>0</c:formatCode>
                <c:ptCount val="1"/>
                <c:pt idx="0">
                  <c:v>107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Graphs'!$U$2</c15:f>
                <c15:dlblRangeCache>
                  <c:ptCount val="1"/>
                  <c:pt idx="0">
                    <c:v>107
 (6%)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8768-4BC0-8226-D3E5ACA5C744}"/>
            </c:ext>
          </c:extLst>
        </c:ser>
        <c:ser>
          <c:idx val="3"/>
          <c:order val="3"/>
          <c:tx>
            <c:strRef>
              <c:f>'CURRENT WARD REPORT Graphs'!$V$1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0FBABB7-8772-4E8E-A51B-7BAE24B83DF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8768-4BC0-8226-D3E5ACA5C7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Graphs'!$M$2</c:f>
              <c:strCache>
                <c:ptCount val="1"/>
                <c:pt idx="0">
                  <c:v>852
 (50%)</c:v>
                </c:pt>
              </c:strCache>
            </c:strRef>
          </c:cat>
          <c:val>
            <c:numRef>
              <c:f>'CURRENT WARD REPORT Graphs'!$V$2</c:f>
              <c:numCache>
                <c:formatCode>0</c:formatCode>
                <c:ptCount val="1"/>
                <c:pt idx="0">
                  <c:v>32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Graphs'!$Y$2</c15:f>
                <c15:dlblRangeCache>
                  <c:ptCount val="1"/>
                  <c:pt idx="0">
                    <c:v>32
 (2%)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8768-4BC0-8226-D3E5ACA5C7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4684944"/>
        <c:axId val="1453038400"/>
      </c:barChart>
      <c:catAx>
        <c:axId val="1454684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53038400"/>
        <c:crosses val="autoZero"/>
        <c:auto val="1"/>
        <c:lblAlgn val="ctr"/>
        <c:lblOffset val="100"/>
        <c:noMultiLvlLbl val="0"/>
      </c:catAx>
      <c:valAx>
        <c:axId val="145303840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468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285411802382149E-2"/>
          <c:y val="8.6897256049922808E-2"/>
          <c:w val="0.9529844676242375"/>
          <c:h val="0.807965924626924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Graphs'!$J$1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EB3721E-A55B-4606-A018-C4BFC69071F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26B1-4EBD-B292-CF7734BD1C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Graphs'!$M$3</c:f>
              <c:strCache>
                <c:ptCount val="1"/>
                <c:pt idx="0">
                  <c:v>44
(7%)</c:v>
                </c:pt>
              </c:strCache>
            </c:strRef>
          </c:cat>
          <c:val>
            <c:numRef>
              <c:f>'CURRENT WARD REPORT Graphs'!$J$3</c:f>
              <c:numCache>
                <c:formatCode>0</c:formatCode>
                <c:ptCount val="1"/>
                <c:pt idx="0">
                  <c:v>44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Graphs'!$M$3</c15:f>
                <c15:dlblRangeCache>
                  <c:ptCount val="1"/>
                  <c:pt idx="0">
                    <c:v>44
(7%)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26B1-4EBD-B292-CF7734BD1CA5}"/>
            </c:ext>
          </c:extLst>
        </c:ser>
        <c:ser>
          <c:idx val="1"/>
          <c:order val="1"/>
          <c:tx>
            <c:strRef>
              <c:f>'CURRENT WARD REPORT Graphs'!$N$1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2F671F5-214F-47E6-9DAA-DD2DFF46E73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26B1-4EBD-B292-CF7734BD1C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Graphs'!$M$3</c:f>
              <c:strCache>
                <c:ptCount val="1"/>
                <c:pt idx="0">
                  <c:v>44
(7%)</c:v>
                </c:pt>
              </c:strCache>
            </c:strRef>
          </c:cat>
          <c:val>
            <c:numRef>
              <c:f>'CURRENT WARD REPORT Graphs'!$N$3</c:f>
              <c:numCache>
                <c:formatCode>0</c:formatCode>
                <c:ptCount val="1"/>
                <c:pt idx="0">
                  <c:v>586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Graphs'!$Q$3</c15:f>
                <c15:dlblRangeCache>
                  <c:ptCount val="1"/>
                  <c:pt idx="0">
                    <c:v>586
(90%)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26B1-4EBD-B292-CF7734BD1CA5}"/>
            </c:ext>
          </c:extLst>
        </c:ser>
        <c:ser>
          <c:idx val="2"/>
          <c:order val="2"/>
          <c:tx>
            <c:strRef>
              <c:f>'CURRENT WARD REPORT Graphs'!$R$1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3AE880A-D734-477A-B858-28F6CED1C09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26B1-4EBD-B292-CF7734BD1C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Graphs'!$M$3</c:f>
              <c:strCache>
                <c:ptCount val="1"/>
                <c:pt idx="0">
                  <c:v>44
(7%)</c:v>
                </c:pt>
              </c:strCache>
            </c:strRef>
          </c:cat>
          <c:val>
            <c:numRef>
              <c:f>'CURRENT WARD REPORT Graphs'!$R$3</c:f>
              <c:numCache>
                <c:formatCode>0</c:formatCode>
                <c:ptCount val="1"/>
                <c:pt idx="0">
                  <c:v>18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Graphs'!$U$3</c15:f>
                <c15:dlblRangeCache>
                  <c:ptCount val="1"/>
                  <c:pt idx="0">
                    <c:v>18
(3%)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26B1-4EBD-B292-CF7734BD1CA5}"/>
            </c:ext>
          </c:extLst>
        </c:ser>
        <c:ser>
          <c:idx val="3"/>
          <c:order val="3"/>
          <c:tx>
            <c:strRef>
              <c:f>'CURRENT WARD REPORT Graphs'!$V$1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96BD0A4-03DF-46C4-B7C7-3A5F965CD69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26B1-4EBD-B292-CF7734BD1C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Graphs'!$M$3</c:f>
              <c:strCache>
                <c:ptCount val="1"/>
                <c:pt idx="0">
                  <c:v>44
(7%)</c:v>
                </c:pt>
              </c:strCache>
            </c:strRef>
          </c:cat>
          <c:val>
            <c:numRef>
              <c:f>'CURRENT WARD REPORT Graphs'!$V$3</c:f>
              <c:numCache>
                <c:formatCode>0</c:formatCode>
                <c:ptCount val="1"/>
                <c:pt idx="0">
                  <c:v>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Graphs'!$Y$3</c15:f>
                <c15:dlblRangeCache>
                  <c:ptCount val="1"/>
                  <c:pt idx="0">
                    <c:v>2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26B1-4EBD-B292-CF7734BD1C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4684944"/>
        <c:axId val="1453038400"/>
      </c:barChart>
      <c:catAx>
        <c:axId val="1454684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53038400"/>
        <c:crosses val="autoZero"/>
        <c:auto val="1"/>
        <c:lblAlgn val="ctr"/>
        <c:lblOffset val="100"/>
        <c:noMultiLvlLbl val="0"/>
      </c:catAx>
      <c:valAx>
        <c:axId val="145303840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468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285411802382149E-2"/>
          <c:y val="8.6897256049922808E-2"/>
          <c:w val="0.9529844676242375"/>
          <c:h val="0.807965924626924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Graphs'!$J$1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9469C05-D45A-4EAE-BA31-33FFEA1A467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4434-415F-A01E-88DBB4C455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Graphs'!$M$4</c:f>
              <c:strCache>
                <c:ptCount val="1"/>
                <c:pt idx="0">
                  <c:v>1391
(49%)</c:v>
                </c:pt>
              </c:strCache>
            </c:strRef>
          </c:cat>
          <c:val>
            <c:numRef>
              <c:f>'CURRENT WARD REPORT Graphs'!$J$4</c:f>
              <c:numCache>
                <c:formatCode>0</c:formatCode>
                <c:ptCount val="1"/>
                <c:pt idx="0">
                  <c:v>1391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Graphs'!$M$4</c15:f>
                <c15:dlblRangeCache>
                  <c:ptCount val="1"/>
                  <c:pt idx="0">
                    <c:v>1391
(49%)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4434-415F-A01E-88DBB4C45522}"/>
            </c:ext>
          </c:extLst>
        </c:ser>
        <c:ser>
          <c:idx val="1"/>
          <c:order val="1"/>
          <c:tx>
            <c:strRef>
              <c:f>'CURRENT WARD REPORT Graphs'!$N$1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FB67E98-1533-4289-8E20-EE12C6D9F35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4434-415F-A01E-88DBB4C455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Graphs'!$M$4</c:f>
              <c:strCache>
                <c:ptCount val="1"/>
                <c:pt idx="0">
                  <c:v>1391
(49%)</c:v>
                </c:pt>
              </c:strCache>
            </c:strRef>
          </c:cat>
          <c:val>
            <c:numRef>
              <c:f>'CURRENT WARD REPORT Graphs'!$N$4</c:f>
              <c:numCache>
                <c:formatCode>0</c:formatCode>
                <c:ptCount val="1"/>
                <c:pt idx="0">
                  <c:v>1307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Graphs'!$Q$4</c15:f>
                <c15:dlblRangeCache>
                  <c:ptCount val="1"/>
                  <c:pt idx="0">
                    <c:v>1307
(46%)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4434-415F-A01E-88DBB4C45522}"/>
            </c:ext>
          </c:extLst>
        </c:ser>
        <c:ser>
          <c:idx val="2"/>
          <c:order val="2"/>
          <c:tx>
            <c:strRef>
              <c:f>'CURRENT WARD REPORT Graphs'!$R$1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4F5799A-5DB8-426A-8191-36C08125B0B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4434-415F-A01E-88DBB4C455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Graphs'!$M$4</c:f>
              <c:strCache>
                <c:ptCount val="1"/>
                <c:pt idx="0">
                  <c:v>1391
(49%)</c:v>
                </c:pt>
              </c:strCache>
            </c:strRef>
          </c:cat>
          <c:val>
            <c:numRef>
              <c:f>'CURRENT WARD REPORT Graphs'!$R$4</c:f>
              <c:numCache>
                <c:formatCode>0</c:formatCode>
                <c:ptCount val="1"/>
                <c:pt idx="0">
                  <c:v>27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Graphs'!$U$4</c15:f>
                <c15:dlblRangeCache>
                  <c:ptCount val="1"/>
                  <c:pt idx="0">
                    <c:v>27
(1%)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4434-415F-A01E-88DBB4C45522}"/>
            </c:ext>
          </c:extLst>
        </c:ser>
        <c:ser>
          <c:idx val="3"/>
          <c:order val="3"/>
          <c:tx>
            <c:strRef>
              <c:f>'CURRENT WARD REPORT Graphs'!$V$1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4185F35-FC8E-4807-8109-B4545CD922A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4434-415F-A01E-88DBB4C455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Graphs'!$M$4</c:f>
              <c:strCache>
                <c:ptCount val="1"/>
                <c:pt idx="0">
                  <c:v>1391
(49%)</c:v>
                </c:pt>
              </c:strCache>
            </c:strRef>
          </c:cat>
          <c:val>
            <c:numRef>
              <c:f>'CURRENT WARD REPORT Graphs'!$V$4</c:f>
              <c:numCache>
                <c:formatCode>0</c:formatCode>
                <c:ptCount val="1"/>
                <c:pt idx="0">
                  <c:v>122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Graphs'!$Y$4</c15:f>
                <c15:dlblRangeCache>
                  <c:ptCount val="1"/>
                  <c:pt idx="0">
                    <c:v>122
(4%)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4434-415F-A01E-88DBB4C455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4684944"/>
        <c:axId val="1453038400"/>
      </c:barChart>
      <c:catAx>
        <c:axId val="1454684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53038400"/>
        <c:crosses val="autoZero"/>
        <c:auto val="1"/>
        <c:lblAlgn val="ctr"/>
        <c:lblOffset val="100"/>
        <c:noMultiLvlLbl val="0"/>
      </c:catAx>
      <c:valAx>
        <c:axId val="145303840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46849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672330-522B-4002-A931-F2452BBDBD8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1E32158-C356-472A-BFE9-7B72C4680DB0}">
      <dgm:prSet custT="1"/>
      <dgm:spPr/>
      <dgm:t>
        <a:bodyPr/>
        <a:lstStyle/>
        <a:p>
          <a:r>
            <a:rPr lang="en-US" sz="2000" dirty="0"/>
            <a:t>Children are likely to miss opportunities for early intervention, leading to continuing problems in K-12 settings</a:t>
          </a:r>
        </a:p>
      </dgm:t>
    </dgm:pt>
    <dgm:pt modelId="{DF0C3B3C-22DB-4DD8-9939-CA1C90B84A65}" type="parTrans" cxnId="{A8992478-7487-4742-B723-F128519ED910}">
      <dgm:prSet/>
      <dgm:spPr/>
      <dgm:t>
        <a:bodyPr/>
        <a:lstStyle/>
        <a:p>
          <a:endParaRPr lang="en-US"/>
        </a:p>
      </dgm:t>
    </dgm:pt>
    <dgm:pt modelId="{EB64EA15-B593-4629-9153-A0060CD87BF4}" type="sibTrans" cxnId="{A8992478-7487-4742-B723-F128519ED910}">
      <dgm:prSet/>
      <dgm:spPr/>
      <dgm:t>
        <a:bodyPr/>
        <a:lstStyle/>
        <a:p>
          <a:endParaRPr lang="en-US"/>
        </a:p>
      </dgm:t>
    </dgm:pt>
    <dgm:pt modelId="{12919F82-E125-4014-8BC7-7DF0AECBF5C1}">
      <dgm:prSet custT="1"/>
      <dgm:spPr/>
      <dgm:t>
        <a:bodyPr/>
        <a:lstStyle/>
        <a:p>
          <a:r>
            <a:rPr lang="en-US" sz="1800" dirty="0"/>
            <a:t>Youth in foster care who experience just one less change in living arrangements than their peers who are also in foster care are twice as likely to graduate high school</a:t>
          </a:r>
        </a:p>
      </dgm:t>
    </dgm:pt>
    <dgm:pt modelId="{7E4ACEC9-EDE3-45BE-BECF-797A308A01DA}" type="parTrans" cxnId="{67DD6B20-069A-43E7-983A-546CA87D3C50}">
      <dgm:prSet/>
      <dgm:spPr/>
      <dgm:t>
        <a:bodyPr/>
        <a:lstStyle/>
        <a:p>
          <a:endParaRPr lang="en-US"/>
        </a:p>
      </dgm:t>
    </dgm:pt>
    <dgm:pt modelId="{2B2ED0CB-2684-4D45-9B8D-A9381498803F}" type="sibTrans" cxnId="{67DD6B20-069A-43E7-983A-546CA87D3C50}">
      <dgm:prSet/>
      <dgm:spPr/>
      <dgm:t>
        <a:bodyPr/>
        <a:lstStyle/>
        <a:p>
          <a:endParaRPr lang="en-US"/>
        </a:p>
      </dgm:t>
    </dgm:pt>
    <dgm:pt modelId="{184FEBCD-AEB9-47FB-8CFD-91D1B645A407}">
      <dgm:prSet custT="1"/>
      <dgm:spPr/>
      <dgm:t>
        <a:bodyPr/>
        <a:lstStyle/>
        <a:p>
          <a:r>
            <a:rPr lang="en-US" sz="1800" dirty="0"/>
            <a:t>“Children with unstable placements after 9 months in care were absent 38% more than children who found permanent placement within 45 days” (pp. 34)</a:t>
          </a:r>
        </a:p>
      </dgm:t>
    </dgm:pt>
    <dgm:pt modelId="{3DAA586F-9480-462F-AAD7-C1FE7F85965F}" type="parTrans" cxnId="{1C70B526-7330-43B4-A442-FBC1E3DDD315}">
      <dgm:prSet/>
      <dgm:spPr/>
      <dgm:t>
        <a:bodyPr/>
        <a:lstStyle/>
        <a:p>
          <a:endParaRPr lang="en-US"/>
        </a:p>
      </dgm:t>
    </dgm:pt>
    <dgm:pt modelId="{CD8E8280-C4C3-4A6B-8AB1-D08BD63F5C3D}" type="sibTrans" cxnId="{1C70B526-7330-43B4-A442-FBC1E3DDD315}">
      <dgm:prSet/>
      <dgm:spPr/>
      <dgm:t>
        <a:bodyPr/>
        <a:lstStyle/>
        <a:p>
          <a:endParaRPr lang="en-US"/>
        </a:p>
      </dgm:t>
    </dgm:pt>
    <dgm:pt modelId="{3A8D26B7-A9D7-4374-A6BF-A86E2E773951}">
      <dgm:prSet custT="1"/>
      <dgm:spPr/>
      <dgm:t>
        <a:bodyPr/>
        <a:lstStyle/>
        <a:p>
          <a:r>
            <a:rPr lang="en-US" sz="2000" dirty="0"/>
            <a:t>Youth in foster care experience higher rates of suspension and expulsion</a:t>
          </a:r>
        </a:p>
      </dgm:t>
    </dgm:pt>
    <dgm:pt modelId="{A61D2D81-5782-48DC-8860-1CD8F9253252}" type="parTrans" cxnId="{056923CC-7B3D-4A10-AEF2-B2A98247E001}">
      <dgm:prSet/>
      <dgm:spPr/>
      <dgm:t>
        <a:bodyPr/>
        <a:lstStyle/>
        <a:p>
          <a:endParaRPr lang="en-US"/>
        </a:p>
      </dgm:t>
    </dgm:pt>
    <dgm:pt modelId="{A15EB0EB-6B9A-4BC6-92FF-FDDBC37361D5}" type="sibTrans" cxnId="{056923CC-7B3D-4A10-AEF2-B2A98247E001}">
      <dgm:prSet/>
      <dgm:spPr/>
      <dgm:t>
        <a:bodyPr/>
        <a:lstStyle/>
        <a:p>
          <a:endParaRPr lang="en-US"/>
        </a:p>
      </dgm:t>
    </dgm:pt>
    <dgm:pt modelId="{3314865D-E7F4-4285-84E1-118657D7EDAE}">
      <dgm:prSet custT="1"/>
      <dgm:spPr/>
      <dgm:t>
        <a:bodyPr/>
        <a:lstStyle/>
        <a:p>
          <a:r>
            <a:rPr lang="en-US" sz="2000" dirty="0"/>
            <a:t>Between 2.5 and 3.5 times more likely to receive Special Education Services</a:t>
          </a:r>
        </a:p>
      </dgm:t>
    </dgm:pt>
    <dgm:pt modelId="{8EBA1C25-1805-4F7B-859B-2EF22181AAB5}" type="parTrans" cxnId="{7558D181-E735-412E-A5C2-77DC0AB2E57F}">
      <dgm:prSet/>
      <dgm:spPr/>
      <dgm:t>
        <a:bodyPr/>
        <a:lstStyle/>
        <a:p>
          <a:endParaRPr lang="en-US"/>
        </a:p>
      </dgm:t>
    </dgm:pt>
    <dgm:pt modelId="{22765B78-99B3-43F6-9FB2-926CBDC82FA0}" type="sibTrans" cxnId="{7558D181-E735-412E-A5C2-77DC0AB2E57F}">
      <dgm:prSet/>
      <dgm:spPr/>
      <dgm:t>
        <a:bodyPr/>
        <a:lstStyle/>
        <a:p>
          <a:endParaRPr lang="en-US"/>
        </a:p>
      </dgm:t>
    </dgm:pt>
    <dgm:pt modelId="{C9D9C2B7-8F9F-430D-9CC6-D7CF562396AC}">
      <dgm:prSet custT="1"/>
      <dgm:spPr/>
      <dgm:t>
        <a:bodyPr/>
        <a:lstStyle/>
        <a:p>
          <a:r>
            <a:rPr lang="en-US" sz="2000" dirty="0"/>
            <a:t>Sometimes not recognized for Special Education Services in a timely manner</a:t>
          </a:r>
        </a:p>
      </dgm:t>
    </dgm:pt>
    <dgm:pt modelId="{EE408E07-E440-4D53-B801-979B26C9ABA1}" type="parTrans" cxnId="{FD812425-0D72-4C86-91C3-2955124FE2DB}">
      <dgm:prSet/>
      <dgm:spPr/>
      <dgm:t>
        <a:bodyPr/>
        <a:lstStyle/>
        <a:p>
          <a:endParaRPr lang="en-US"/>
        </a:p>
      </dgm:t>
    </dgm:pt>
    <dgm:pt modelId="{C366629A-912C-48E8-A813-A72E9D4640C3}" type="sibTrans" cxnId="{FD812425-0D72-4C86-91C3-2955124FE2DB}">
      <dgm:prSet/>
      <dgm:spPr/>
      <dgm:t>
        <a:bodyPr/>
        <a:lstStyle/>
        <a:p>
          <a:endParaRPr lang="en-US"/>
        </a:p>
      </dgm:t>
    </dgm:pt>
    <dgm:pt modelId="{13AAC698-CFAF-EA45-83B4-19882988968A}" type="pres">
      <dgm:prSet presAssocID="{9E672330-522B-4002-A931-F2452BBDBD8D}" presName="diagram" presStyleCnt="0">
        <dgm:presLayoutVars>
          <dgm:dir/>
          <dgm:resizeHandles val="exact"/>
        </dgm:presLayoutVars>
      </dgm:prSet>
      <dgm:spPr/>
    </dgm:pt>
    <dgm:pt modelId="{AAD70B27-C097-8A4C-88EE-4FAF05F1E6FA}" type="pres">
      <dgm:prSet presAssocID="{61E32158-C356-472A-BFE9-7B72C4680DB0}" presName="node" presStyleLbl="node1" presStyleIdx="0" presStyleCnt="6">
        <dgm:presLayoutVars>
          <dgm:bulletEnabled val="1"/>
        </dgm:presLayoutVars>
      </dgm:prSet>
      <dgm:spPr/>
    </dgm:pt>
    <dgm:pt modelId="{CF7A4CC0-6B35-0247-BF2F-C805326ABCF8}" type="pres">
      <dgm:prSet presAssocID="{EB64EA15-B593-4629-9153-A0060CD87BF4}" presName="sibTrans" presStyleCnt="0"/>
      <dgm:spPr/>
    </dgm:pt>
    <dgm:pt modelId="{AA5C2BAE-4D49-304D-B7C8-50F2F6088FD7}" type="pres">
      <dgm:prSet presAssocID="{12919F82-E125-4014-8BC7-7DF0AECBF5C1}" presName="node" presStyleLbl="node1" presStyleIdx="1" presStyleCnt="6">
        <dgm:presLayoutVars>
          <dgm:bulletEnabled val="1"/>
        </dgm:presLayoutVars>
      </dgm:prSet>
      <dgm:spPr/>
    </dgm:pt>
    <dgm:pt modelId="{6DC19800-8B12-9348-AC87-52FAECAEE01F}" type="pres">
      <dgm:prSet presAssocID="{2B2ED0CB-2684-4D45-9B8D-A9381498803F}" presName="sibTrans" presStyleCnt="0"/>
      <dgm:spPr/>
    </dgm:pt>
    <dgm:pt modelId="{EAFBF20B-BED2-6649-BACE-665518B9316C}" type="pres">
      <dgm:prSet presAssocID="{184FEBCD-AEB9-47FB-8CFD-91D1B645A407}" presName="node" presStyleLbl="node1" presStyleIdx="2" presStyleCnt="6">
        <dgm:presLayoutVars>
          <dgm:bulletEnabled val="1"/>
        </dgm:presLayoutVars>
      </dgm:prSet>
      <dgm:spPr/>
    </dgm:pt>
    <dgm:pt modelId="{05AC2ACC-7483-374F-8D14-870F406D1A4D}" type="pres">
      <dgm:prSet presAssocID="{CD8E8280-C4C3-4A6B-8AB1-D08BD63F5C3D}" presName="sibTrans" presStyleCnt="0"/>
      <dgm:spPr/>
    </dgm:pt>
    <dgm:pt modelId="{5D8F6F59-B1FB-234A-93D4-89677DC6AAD1}" type="pres">
      <dgm:prSet presAssocID="{3A8D26B7-A9D7-4374-A6BF-A86E2E773951}" presName="node" presStyleLbl="node1" presStyleIdx="3" presStyleCnt="6">
        <dgm:presLayoutVars>
          <dgm:bulletEnabled val="1"/>
        </dgm:presLayoutVars>
      </dgm:prSet>
      <dgm:spPr/>
    </dgm:pt>
    <dgm:pt modelId="{1E62B489-A60F-3341-A885-6EB164AE9D6A}" type="pres">
      <dgm:prSet presAssocID="{A15EB0EB-6B9A-4BC6-92FF-FDDBC37361D5}" presName="sibTrans" presStyleCnt="0"/>
      <dgm:spPr/>
    </dgm:pt>
    <dgm:pt modelId="{EBC2FD7A-D802-0E42-B9C7-EEB56F2A4C86}" type="pres">
      <dgm:prSet presAssocID="{3314865D-E7F4-4285-84E1-118657D7EDAE}" presName="node" presStyleLbl="node1" presStyleIdx="4" presStyleCnt="6">
        <dgm:presLayoutVars>
          <dgm:bulletEnabled val="1"/>
        </dgm:presLayoutVars>
      </dgm:prSet>
      <dgm:spPr/>
    </dgm:pt>
    <dgm:pt modelId="{96D3C0E6-BFCA-6640-B693-E8A51FB926D9}" type="pres">
      <dgm:prSet presAssocID="{22765B78-99B3-43F6-9FB2-926CBDC82FA0}" presName="sibTrans" presStyleCnt="0"/>
      <dgm:spPr/>
    </dgm:pt>
    <dgm:pt modelId="{28189712-3D7C-DE4C-A20A-9E8B56FC34B6}" type="pres">
      <dgm:prSet presAssocID="{C9D9C2B7-8F9F-430D-9CC6-D7CF562396AC}" presName="node" presStyleLbl="node1" presStyleIdx="5" presStyleCnt="6">
        <dgm:presLayoutVars>
          <dgm:bulletEnabled val="1"/>
        </dgm:presLayoutVars>
      </dgm:prSet>
      <dgm:spPr/>
    </dgm:pt>
  </dgm:ptLst>
  <dgm:cxnLst>
    <dgm:cxn modelId="{6CD8E008-1FA2-3F4C-84C1-7D44D55B6199}" type="presOf" srcId="{3A8D26B7-A9D7-4374-A6BF-A86E2E773951}" destId="{5D8F6F59-B1FB-234A-93D4-89677DC6AAD1}" srcOrd="0" destOrd="0" presId="urn:microsoft.com/office/officeart/2005/8/layout/default"/>
    <dgm:cxn modelId="{1E333C0A-6593-B344-A34B-0868349E19B1}" type="presOf" srcId="{184FEBCD-AEB9-47FB-8CFD-91D1B645A407}" destId="{EAFBF20B-BED2-6649-BACE-665518B9316C}" srcOrd="0" destOrd="0" presId="urn:microsoft.com/office/officeart/2005/8/layout/default"/>
    <dgm:cxn modelId="{EA9D0F1B-1BD8-4C47-9E5B-EF175A8403B6}" type="presOf" srcId="{61E32158-C356-472A-BFE9-7B72C4680DB0}" destId="{AAD70B27-C097-8A4C-88EE-4FAF05F1E6FA}" srcOrd="0" destOrd="0" presId="urn:microsoft.com/office/officeart/2005/8/layout/default"/>
    <dgm:cxn modelId="{67DD6B20-069A-43E7-983A-546CA87D3C50}" srcId="{9E672330-522B-4002-A931-F2452BBDBD8D}" destId="{12919F82-E125-4014-8BC7-7DF0AECBF5C1}" srcOrd="1" destOrd="0" parTransId="{7E4ACEC9-EDE3-45BE-BECF-797A308A01DA}" sibTransId="{2B2ED0CB-2684-4D45-9B8D-A9381498803F}"/>
    <dgm:cxn modelId="{FD812425-0D72-4C86-91C3-2955124FE2DB}" srcId="{9E672330-522B-4002-A931-F2452BBDBD8D}" destId="{C9D9C2B7-8F9F-430D-9CC6-D7CF562396AC}" srcOrd="5" destOrd="0" parTransId="{EE408E07-E440-4D53-B801-979B26C9ABA1}" sibTransId="{C366629A-912C-48E8-A813-A72E9D4640C3}"/>
    <dgm:cxn modelId="{1C70B526-7330-43B4-A442-FBC1E3DDD315}" srcId="{9E672330-522B-4002-A931-F2452BBDBD8D}" destId="{184FEBCD-AEB9-47FB-8CFD-91D1B645A407}" srcOrd="2" destOrd="0" parTransId="{3DAA586F-9480-462F-AAD7-C1FE7F85965F}" sibTransId="{CD8E8280-C4C3-4A6B-8AB1-D08BD63F5C3D}"/>
    <dgm:cxn modelId="{A8992478-7487-4742-B723-F128519ED910}" srcId="{9E672330-522B-4002-A931-F2452BBDBD8D}" destId="{61E32158-C356-472A-BFE9-7B72C4680DB0}" srcOrd="0" destOrd="0" parTransId="{DF0C3B3C-22DB-4DD8-9939-CA1C90B84A65}" sibTransId="{EB64EA15-B593-4629-9153-A0060CD87BF4}"/>
    <dgm:cxn modelId="{7558D181-E735-412E-A5C2-77DC0AB2E57F}" srcId="{9E672330-522B-4002-A931-F2452BBDBD8D}" destId="{3314865D-E7F4-4285-84E1-118657D7EDAE}" srcOrd="4" destOrd="0" parTransId="{8EBA1C25-1805-4F7B-859B-2EF22181AAB5}" sibTransId="{22765B78-99B3-43F6-9FB2-926CBDC82FA0}"/>
    <dgm:cxn modelId="{01A0F39C-E76C-E949-A1A3-1377371F7B19}" type="presOf" srcId="{9E672330-522B-4002-A931-F2452BBDBD8D}" destId="{13AAC698-CFAF-EA45-83B4-19882988968A}" srcOrd="0" destOrd="0" presId="urn:microsoft.com/office/officeart/2005/8/layout/default"/>
    <dgm:cxn modelId="{644AF7C4-D0B1-6D4F-8A34-46EF6916DB42}" type="presOf" srcId="{12919F82-E125-4014-8BC7-7DF0AECBF5C1}" destId="{AA5C2BAE-4D49-304D-B7C8-50F2F6088FD7}" srcOrd="0" destOrd="0" presId="urn:microsoft.com/office/officeart/2005/8/layout/default"/>
    <dgm:cxn modelId="{056923CC-7B3D-4A10-AEF2-B2A98247E001}" srcId="{9E672330-522B-4002-A931-F2452BBDBD8D}" destId="{3A8D26B7-A9D7-4374-A6BF-A86E2E773951}" srcOrd="3" destOrd="0" parTransId="{A61D2D81-5782-48DC-8860-1CD8F9253252}" sibTransId="{A15EB0EB-6B9A-4BC6-92FF-FDDBC37361D5}"/>
    <dgm:cxn modelId="{31DF22DF-900E-7646-BD68-82659DD03D63}" type="presOf" srcId="{C9D9C2B7-8F9F-430D-9CC6-D7CF562396AC}" destId="{28189712-3D7C-DE4C-A20A-9E8B56FC34B6}" srcOrd="0" destOrd="0" presId="urn:microsoft.com/office/officeart/2005/8/layout/default"/>
    <dgm:cxn modelId="{0422ACF6-E802-3341-B0D4-209D03377D04}" type="presOf" srcId="{3314865D-E7F4-4285-84E1-118657D7EDAE}" destId="{EBC2FD7A-D802-0E42-B9C7-EEB56F2A4C86}" srcOrd="0" destOrd="0" presId="urn:microsoft.com/office/officeart/2005/8/layout/default"/>
    <dgm:cxn modelId="{CB026DB7-6FDF-5045-8A73-843DB220B7AB}" type="presParOf" srcId="{13AAC698-CFAF-EA45-83B4-19882988968A}" destId="{AAD70B27-C097-8A4C-88EE-4FAF05F1E6FA}" srcOrd="0" destOrd="0" presId="urn:microsoft.com/office/officeart/2005/8/layout/default"/>
    <dgm:cxn modelId="{84509196-D687-1343-8D6C-F51DB6A8A894}" type="presParOf" srcId="{13AAC698-CFAF-EA45-83B4-19882988968A}" destId="{CF7A4CC0-6B35-0247-BF2F-C805326ABCF8}" srcOrd="1" destOrd="0" presId="urn:microsoft.com/office/officeart/2005/8/layout/default"/>
    <dgm:cxn modelId="{9313FDC0-EC91-5F48-A2BD-76AC93E97BF6}" type="presParOf" srcId="{13AAC698-CFAF-EA45-83B4-19882988968A}" destId="{AA5C2BAE-4D49-304D-B7C8-50F2F6088FD7}" srcOrd="2" destOrd="0" presId="urn:microsoft.com/office/officeart/2005/8/layout/default"/>
    <dgm:cxn modelId="{9B742446-43EA-1C48-B30A-BBB3BB160C85}" type="presParOf" srcId="{13AAC698-CFAF-EA45-83B4-19882988968A}" destId="{6DC19800-8B12-9348-AC87-52FAECAEE01F}" srcOrd="3" destOrd="0" presId="urn:microsoft.com/office/officeart/2005/8/layout/default"/>
    <dgm:cxn modelId="{2DFAE227-0BBE-4B4A-AB2E-A4D9AE641877}" type="presParOf" srcId="{13AAC698-CFAF-EA45-83B4-19882988968A}" destId="{EAFBF20B-BED2-6649-BACE-665518B9316C}" srcOrd="4" destOrd="0" presId="urn:microsoft.com/office/officeart/2005/8/layout/default"/>
    <dgm:cxn modelId="{AADE2F1B-91C6-CD4B-AECD-74A8322DAEE1}" type="presParOf" srcId="{13AAC698-CFAF-EA45-83B4-19882988968A}" destId="{05AC2ACC-7483-374F-8D14-870F406D1A4D}" srcOrd="5" destOrd="0" presId="urn:microsoft.com/office/officeart/2005/8/layout/default"/>
    <dgm:cxn modelId="{F7C1797C-C021-A846-BCB8-6A5D9A0B7733}" type="presParOf" srcId="{13AAC698-CFAF-EA45-83B4-19882988968A}" destId="{5D8F6F59-B1FB-234A-93D4-89677DC6AAD1}" srcOrd="6" destOrd="0" presId="urn:microsoft.com/office/officeart/2005/8/layout/default"/>
    <dgm:cxn modelId="{3EA8E7F2-D3E8-A24B-A144-E97F045409DE}" type="presParOf" srcId="{13AAC698-CFAF-EA45-83B4-19882988968A}" destId="{1E62B489-A60F-3341-A885-6EB164AE9D6A}" srcOrd="7" destOrd="0" presId="urn:microsoft.com/office/officeart/2005/8/layout/default"/>
    <dgm:cxn modelId="{5944EF78-F67C-A44F-8B46-2B7B004A08E7}" type="presParOf" srcId="{13AAC698-CFAF-EA45-83B4-19882988968A}" destId="{EBC2FD7A-D802-0E42-B9C7-EEB56F2A4C86}" srcOrd="8" destOrd="0" presId="urn:microsoft.com/office/officeart/2005/8/layout/default"/>
    <dgm:cxn modelId="{C2A3181C-D839-664A-8F13-BB0ACAF15EEB}" type="presParOf" srcId="{13AAC698-CFAF-EA45-83B4-19882988968A}" destId="{96D3C0E6-BFCA-6640-B693-E8A51FB926D9}" srcOrd="9" destOrd="0" presId="urn:microsoft.com/office/officeart/2005/8/layout/default"/>
    <dgm:cxn modelId="{7C30A612-610D-3A42-B7FA-D007CE929455}" type="presParOf" srcId="{13AAC698-CFAF-EA45-83B4-19882988968A}" destId="{28189712-3D7C-DE4C-A20A-9E8B56FC34B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573F32-82F8-4321-B193-EF3BA8F1E675}" type="doc">
      <dgm:prSet loTypeId="urn:microsoft.com/office/officeart/2005/8/layout/vList2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C67F276-515A-4A1D-BED9-791A4DEEA804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B -3  resources and comprehensive strategies that address maltreatment recurrence.</a:t>
          </a:r>
        </a:p>
      </dgm:t>
    </dgm:pt>
    <dgm:pt modelId="{E18FEBFE-9BAF-4A97-AFA8-C30B84BB70F9}" type="parTrans" cxnId="{EB17FAFA-819B-4B60-AD4C-417932721FB9}">
      <dgm:prSet/>
      <dgm:spPr/>
      <dgm:t>
        <a:bodyPr/>
        <a:lstStyle/>
        <a:p>
          <a:endParaRPr lang="en-US" sz="1600"/>
        </a:p>
      </dgm:t>
    </dgm:pt>
    <dgm:pt modelId="{EE283ABE-FE13-4DE1-B66A-05D8A2835F5F}" type="sibTrans" cxnId="{EB17FAFA-819B-4B60-AD4C-417932721FB9}">
      <dgm:prSet/>
      <dgm:spPr/>
      <dgm:t>
        <a:bodyPr/>
        <a:lstStyle/>
        <a:p>
          <a:endParaRPr lang="en-US" sz="1600"/>
        </a:p>
      </dgm:t>
    </dgm:pt>
    <dgm:pt modelId="{FC9D623A-5AA5-4FAE-B887-DBBD7CE3D4A1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Culturally Responsive, Accessible Resources:</a:t>
          </a:r>
        </a:p>
      </dgm:t>
    </dgm:pt>
    <dgm:pt modelId="{CB2FB691-CDA1-447D-9619-2FA7B8C9E4E4}" type="parTrans" cxnId="{8FD46822-5607-4FFE-ACBB-B4BF5E5FB4CC}">
      <dgm:prSet/>
      <dgm:spPr/>
      <dgm:t>
        <a:bodyPr/>
        <a:lstStyle/>
        <a:p>
          <a:endParaRPr lang="en-US" sz="1600"/>
        </a:p>
      </dgm:t>
    </dgm:pt>
    <dgm:pt modelId="{C196581F-9311-43A6-A8EF-A51EDB21E91F}" type="sibTrans" cxnId="{8FD46822-5607-4FFE-ACBB-B4BF5E5FB4CC}">
      <dgm:prSet/>
      <dgm:spPr/>
      <dgm:t>
        <a:bodyPr/>
        <a:lstStyle/>
        <a:p>
          <a:endParaRPr lang="en-US" sz="1600"/>
        </a:p>
      </dgm:t>
    </dgm:pt>
    <dgm:pt modelId="{6A567DE7-2FA9-4A71-A8BC-392100E8649A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Human Services</a:t>
          </a:r>
        </a:p>
      </dgm:t>
    </dgm:pt>
    <dgm:pt modelId="{A0D96F6A-71D3-4066-A492-C79E889377B7}" type="parTrans" cxnId="{A934FC7E-0577-47EA-81E5-479BF784AD69}">
      <dgm:prSet/>
      <dgm:spPr/>
      <dgm:t>
        <a:bodyPr/>
        <a:lstStyle/>
        <a:p>
          <a:endParaRPr lang="en-US" sz="1600"/>
        </a:p>
      </dgm:t>
    </dgm:pt>
    <dgm:pt modelId="{B1D19824-029A-4E30-A075-486DBCD0D374}" type="sibTrans" cxnId="{A934FC7E-0577-47EA-81E5-479BF784AD69}">
      <dgm:prSet/>
      <dgm:spPr/>
      <dgm:t>
        <a:bodyPr/>
        <a:lstStyle/>
        <a:p>
          <a:endParaRPr lang="en-US" sz="1600"/>
        </a:p>
      </dgm:t>
    </dgm:pt>
    <dgm:pt modelId="{CDAE1AFD-F839-4792-A0A0-9EE65868D67E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Education/Child  Development</a:t>
          </a:r>
        </a:p>
      </dgm:t>
    </dgm:pt>
    <dgm:pt modelId="{D7E5F97E-F3F4-45A2-AF77-34223E2B84DE}" type="parTrans" cxnId="{2A6F8192-7286-4332-B007-DB5BC6A85B1E}">
      <dgm:prSet/>
      <dgm:spPr/>
      <dgm:t>
        <a:bodyPr/>
        <a:lstStyle/>
        <a:p>
          <a:endParaRPr lang="en-US" sz="1600"/>
        </a:p>
      </dgm:t>
    </dgm:pt>
    <dgm:pt modelId="{290C0655-4CF7-43CB-B3CA-7B0BD1457CF0}" type="sibTrans" cxnId="{2A6F8192-7286-4332-B007-DB5BC6A85B1E}">
      <dgm:prSet/>
      <dgm:spPr/>
      <dgm:t>
        <a:bodyPr/>
        <a:lstStyle/>
        <a:p>
          <a:endParaRPr lang="en-US" sz="1600"/>
        </a:p>
      </dgm:t>
    </dgm:pt>
    <dgm:pt modelId="{A12A393E-AECC-4BBB-9489-35B4F0654FFE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Law Enforcement</a:t>
          </a:r>
        </a:p>
      </dgm:t>
    </dgm:pt>
    <dgm:pt modelId="{91348A67-9E7D-4D28-B0FF-AF7E1DABF590}" type="parTrans" cxnId="{9228B183-91EE-4DDC-872F-1B1037128907}">
      <dgm:prSet/>
      <dgm:spPr/>
      <dgm:t>
        <a:bodyPr/>
        <a:lstStyle/>
        <a:p>
          <a:endParaRPr lang="en-US" sz="1600"/>
        </a:p>
      </dgm:t>
    </dgm:pt>
    <dgm:pt modelId="{E7845097-3429-4975-AD32-795D79BD397A}" type="sibTrans" cxnId="{9228B183-91EE-4DDC-872F-1B1037128907}">
      <dgm:prSet/>
      <dgm:spPr/>
      <dgm:t>
        <a:bodyPr/>
        <a:lstStyle/>
        <a:p>
          <a:endParaRPr lang="en-US" sz="1600"/>
        </a:p>
      </dgm:t>
    </dgm:pt>
    <dgm:pt modelId="{667C6F9A-275C-4462-9FE7-5D3CE256D49D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Labor/Economic Opportunities</a:t>
          </a:r>
        </a:p>
      </dgm:t>
    </dgm:pt>
    <dgm:pt modelId="{6B11F541-5F2F-4420-8621-716450EDEE3F}" type="parTrans" cxnId="{F0BC62B2-3FAB-4CA8-9EA3-411B7CC4E504}">
      <dgm:prSet/>
      <dgm:spPr/>
      <dgm:t>
        <a:bodyPr/>
        <a:lstStyle/>
        <a:p>
          <a:endParaRPr lang="en-US" sz="1600"/>
        </a:p>
      </dgm:t>
    </dgm:pt>
    <dgm:pt modelId="{DADF47B5-8153-4D7B-A5EF-439ACC3ECD6B}" type="sibTrans" cxnId="{F0BC62B2-3FAB-4CA8-9EA3-411B7CC4E504}">
      <dgm:prSet/>
      <dgm:spPr/>
      <dgm:t>
        <a:bodyPr/>
        <a:lstStyle/>
        <a:p>
          <a:endParaRPr lang="en-US" sz="1600"/>
        </a:p>
      </dgm:t>
    </dgm:pt>
    <dgm:pt modelId="{87590281-276A-4E3D-9657-B484542F76BD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Immigration/naturalization</a:t>
          </a:r>
        </a:p>
      </dgm:t>
    </dgm:pt>
    <dgm:pt modelId="{C9383CC3-B463-404F-B781-C504B048AD82}" type="parTrans" cxnId="{BFA30E4D-4DB2-4A98-9AF1-08C728896A98}">
      <dgm:prSet/>
      <dgm:spPr/>
      <dgm:t>
        <a:bodyPr/>
        <a:lstStyle/>
        <a:p>
          <a:endParaRPr lang="en-US" sz="1600"/>
        </a:p>
      </dgm:t>
    </dgm:pt>
    <dgm:pt modelId="{6A6A008C-E563-4DEA-B12B-E9116D94A09E}" type="sibTrans" cxnId="{BFA30E4D-4DB2-4A98-9AF1-08C728896A98}">
      <dgm:prSet/>
      <dgm:spPr/>
      <dgm:t>
        <a:bodyPr/>
        <a:lstStyle/>
        <a:p>
          <a:endParaRPr lang="en-US" sz="1600"/>
        </a:p>
      </dgm:t>
    </dgm:pt>
    <dgm:pt modelId="{A6351A55-F166-494A-AF2D-641EC716B942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Mental and Behavioral Health</a:t>
          </a:r>
        </a:p>
      </dgm:t>
    </dgm:pt>
    <dgm:pt modelId="{2318D8B3-DB2E-4324-9551-7B6E55913114}" type="parTrans" cxnId="{50593153-A05B-4E69-83D8-81656639869D}">
      <dgm:prSet/>
      <dgm:spPr/>
      <dgm:t>
        <a:bodyPr/>
        <a:lstStyle/>
        <a:p>
          <a:endParaRPr lang="en-US" sz="1600"/>
        </a:p>
      </dgm:t>
    </dgm:pt>
    <dgm:pt modelId="{E85C1CE5-749D-4C2B-914C-046C35A3826C}" type="sibTrans" cxnId="{50593153-A05B-4E69-83D8-81656639869D}">
      <dgm:prSet/>
      <dgm:spPr/>
      <dgm:t>
        <a:bodyPr/>
        <a:lstStyle/>
        <a:p>
          <a:endParaRPr lang="en-US" sz="1600"/>
        </a:p>
      </dgm:t>
    </dgm:pt>
    <dgm:pt modelId="{50B48CC2-2680-435E-A850-29E8C88BB95E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Medical Care</a:t>
          </a:r>
        </a:p>
      </dgm:t>
    </dgm:pt>
    <dgm:pt modelId="{799C3115-6DA6-49F7-97B4-A664A255F751}" type="parTrans" cxnId="{6C2188A5-88E8-45AE-88DE-D37A54571499}">
      <dgm:prSet/>
      <dgm:spPr/>
      <dgm:t>
        <a:bodyPr/>
        <a:lstStyle/>
        <a:p>
          <a:endParaRPr lang="en-US" sz="1600"/>
        </a:p>
      </dgm:t>
    </dgm:pt>
    <dgm:pt modelId="{F946C061-778D-4856-A058-640FF4F6F1DE}" type="sibTrans" cxnId="{6C2188A5-88E8-45AE-88DE-D37A54571499}">
      <dgm:prSet/>
      <dgm:spPr/>
      <dgm:t>
        <a:bodyPr/>
        <a:lstStyle/>
        <a:p>
          <a:endParaRPr lang="en-US" sz="1600"/>
        </a:p>
      </dgm:t>
    </dgm:pt>
    <dgm:pt modelId="{2E09C1F2-D9FE-4647-ACB1-1A49B574D8BF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Faith Based Partnerships</a:t>
          </a:r>
        </a:p>
      </dgm:t>
    </dgm:pt>
    <dgm:pt modelId="{846A57A6-14AA-47BB-A5D6-2662361E66C0}" type="parTrans" cxnId="{EFFABED3-FD06-4A4E-90B0-287790649D51}">
      <dgm:prSet/>
      <dgm:spPr/>
      <dgm:t>
        <a:bodyPr/>
        <a:lstStyle/>
        <a:p>
          <a:endParaRPr lang="en-US" sz="1600"/>
        </a:p>
      </dgm:t>
    </dgm:pt>
    <dgm:pt modelId="{1C48B152-1367-42DA-B1F5-AAED3BCBC339}" type="sibTrans" cxnId="{EFFABED3-FD06-4A4E-90B0-287790649D51}">
      <dgm:prSet/>
      <dgm:spPr/>
      <dgm:t>
        <a:bodyPr/>
        <a:lstStyle/>
        <a:p>
          <a:endParaRPr lang="en-US" sz="1600"/>
        </a:p>
      </dgm:t>
    </dgm:pt>
    <dgm:pt modelId="{6AA76BA7-DBA3-400F-AFD2-171AD38A316E}">
      <dgm:prSet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Economic Development </a:t>
          </a:r>
          <a:r>
            <a:rPr lang="en-US" sz="1600" dirty="0">
              <a:solidFill>
                <a:schemeClr val="tx1"/>
              </a:solidFill>
            </a:rPr>
            <a:t>to address double digit unemployment among African American Americans </a:t>
          </a:r>
        </a:p>
      </dgm:t>
    </dgm:pt>
    <dgm:pt modelId="{6C7C6935-E597-4E04-84AE-A4F3DB394706}" type="parTrans" cxnId="{E9C00539-A42A-42F8-AB67-38300111678D}">
      <dgm:prSet/>
      <dgm:spPr/>
      <dgm:t>
        <a:bodyPr/>
        <a:lstStyle/>
        <a:p>
          <a:endParaRPr lang="en-US" sz="1600"/>
        </a:p>
      </dgm:t>
    </dgm:pt>
    <dgm:pt modelId="{4CCD3AD4-48B5-4090-9BC6-77F3883458CD}" type="sibTrans" cxnId="{E9C00539-A42A-42F8-AB67-38300111678D}">
      <dgm:prSet/>
      <dgm:spPr/>
      <dgm:t>
        <a:bodyPr/>
        <a:lstStyle/>
        <a:p>
          <a:endParaRPr lang="en-US" sz="1600"/>
        </a:p>
      </dgm:t>
    </dgm:pt>
    <dgm:pt modelId="{82360CDE-45C1-4B3B-9716-0D916288329D}">
      <dgm:prSet custT="1"/>
      <dgm:spPr/>
      <dgm:t>
        <a:bodyPr/>
        <a:lstStyle/>
        <a:p>
          <a:r>
            <a:rPr lang="en-US" sz="1600">
              <a:solidFill>
                <a:schemeClr val="tx1"/>
              </a:solidFill>
            </a:rPr>
            <a:t>LIVING WAGES to address the working poor</a:t>
          </a:r>
        </a:p>
      </dgm:t>
    </dgm:pt>
    <dgm:pt modelId="{4751E054-8A40-4E47-B0C6-4090F5DB0D25}" type="parTrans" cxnId="{0D651B78-AA4A-4C14-9CDA-0B6765784A89}">
      <dgm:prSet/>
      <dgm:spPr/>
      <dgm:t>
        <a:bodyPr/>
        <a:lstStyle/>
        <a:p>
          <a:endParaRPr lang="en-US" sz="1600"/>
        </a:p>
      </dgm:t>
    </dgm:pt>
    <dgm:pt modelId="{02C20E91-F852-451F-9624-AB38CB91FB8B}" type="sibTrans" cxnId="{0D651B78-AA4A-4C14-9CDA-0B6765784A89}">
      <dgm:prSet/>
      <dgm:spPr/>
      <dgm:t>
        <a:bodyPr/>
        <a:lstStyle/>
        <a:p>
          <a:endParaRPr lang="en-US" sz="1600"/>
        </a:p>
      </dgm:t>
    </dgm:pt>
    <dgm:pt modelId="{85D3D39A-0651-9540-96E5-F5C7B96D55AC}" type="pres">
      <dgm:prSet presAssocID="{EC573F32-82F8-4321-B193-EF3BA8F1E675}" presName="linear" presStyleCnt="0">
        <dgm:presLayoutVars>
          <dgm:animLvl val="lvl"/>
          <dgm:resizeHandles val="exact"/>
        </dgm:presLayoutVars>
      </dgm:prSet>
      <dgm:spPr/>
    </dgm:pt>
    <dgm:pt modelId="{29E8A0AF-93AB-8E4F-A1FA-D9F43BD31333}" type="pres">
      <dgm:prSet presAssocID="{5C67F276-515A-4A1D-BED9-791A4DEEA804}" presName="parentText" presStyleLbl="node1" presStyleIdx="0" presStyleCnt="4" custScaleY="60879" custLinFactY="-516" custLinFactNeighborY="-100000">
        <dgm:presLayoutVars>
          <dgm:chMax val="0"/>
          <dgm:bulletEnabled val="1"/>
        </dgm:presLayoutVars>
      </dgm:prSet>
      <dgm:spPr/>
    </dgm:pt>
    <dgm:pt modelId="{A794E487-F35D-5140-AAB7-CDF5835FAFEB}" type="pres">
      <dgm:prSet presAssocID="{EE283ABE-FE13-4DE1-B66A-05D8A2835F5F}" presName="spacer" presStyleCnt="0"/>
      <dgm:spPr/>
    </dgm:pt>
    <dgm:pt modelId="{7DB1FB5B-96DB-7245-851E-18C0E6DEB547}" type="pres">
      <dgm:prSet presAssocID="{FC9D623A-5AA5-4FAE-B887-DBBD7CE3D4A1}" presName="parentText" presStyleLbl="node1" presStyleIdx="1" presStyleCnt="4" custScaleY="46770" custLinFactNeighborY="-9135">
        <dgm:presLayoutVars>
          <dgm:chMax val="0"/>
          <dgm:bulletEnabled val="1"/>
        </dgm:presLayoutVars>
      </dgm:prSet>
      <dgm:spPr/>
    </dgm:pt>
    <dgm:pt modelId="{0B39BF4D-7A7C-7F43-9F5C-BCB12F3EB891}" type="pres">
      <dgm:prSet presAssocID="{FC9D623A-5AA5-4FAE-B887-DBBD7CE3D4A1}" presName="childText" presStyleLbl="revTx" presStyleIdx="0" presStyleCnt="1" custScaleX="76364" custLinFactNeighborX="-8010" custLinFactNeighborY="-12528">
        <dgm:presLayoutVars>
          <dgm:bulletEnabled val="1"/>
        </dgm:presLayoutVars>
      </dgm:prSet>
      <dgm:spPr/>
    </dgm:pt>
    <dgm:pt modelId="{ACFBE9C8-425C-1241-A19B-51689B506280}" type="pres">
      <dgm:prSet presAssocID="{6AA76BA7-DBA3-400F-AFD2-171AD38A316E}" presName="parentText" presStyleLbl="node1" presStyleIdx="2" presStyleCnt="4" custScaleY="56250">
        <dgm:presLayoutVars>
          <dgm:chMax val="0"/>
          <dgm:bulletEnabled val="1"/>
        </dgm:presLayoutVars>
      </dgm:prSet>
      <dgm:spPr/>
    </dgm:pt>
    <dgm:pt modelId="{75E78B3F-0ACD-BE4A-9685-C3EE06439CBD}" type="pres">
      <dgm:prSet presAssocID="{4CCD3AD4-48B5-4090-9BC6-77F3883458CD}" presName="spacer" presStyleCnt="0"/>
      <dgm:spPr/>
    </dgm:pt>
    <dgm:pt modelId="{056B2EFD-B2B8-8B4C-819D-56C6042445F4}" type="pres">
      <dgm:prSet presAssocID="{82360CDE-45C1-4B3B-9716-0D916288329D}" presName="parentText" presStyleLbl="node1" presStyleIdx="3" presStyleCnt="4" custScaleY="52037">
        <dgm:presLayoutVars>
          <dgm:chMax val="0"/>
          <dgm:bulletEnabled val="1"/>
        </dgm:presLayoutVars>
      </dgm:prSet>
      <dgm:spPr/>
    </dgm:pt>
  </dgm:ptLst>
  <dgm:cxnLst>
    <dgm:cxn modelId="{9F753F0C-806F-3243-956F-6F4DBA7604AB}" type="presOf" srcId="{50B48CC2-2680-435E-A850-29E8C88BB95E}" destId="{0B39BF4D-7A7C-7F43-9F5C-BCB12F3EB891}" srcOrd="0" destOrd="6" presId="urn:microsoft.com/office/officeart/2005/8/layout/vList2"/>
    <dgm:cxn modelId="{8FD46822-5607-4FFE-ACBB-B4BF5E5FB4CC}" srcId="{EC573F32-82F8-4321-B193-EF3BA8F1E675}" destId="{FC9D623A-5AA5-4FAE-B887-DBBD7CE3D4A1}" srcOrd="1" destOrd="0" parTransId="{CB2FB691-CDA1-447D-9619-2FA7B8C9E4E4}" sibTransId="{C196581F-9311-43A6-A8EF-A51EDB21E91F}"/>
    <dgm:cxn modelId="{E9C00539-A42A-42F8-AB67-38300111678D}" srcId="{EC573F32-82F8-4321-B193-EF3BA8F1E675}" destId="{6AA76BA7-DBA3-400F-AFD2-171AD38A316E}" srcOrd="2" destOrd="0" parTransId="{6C7C6935-E597-4E04-84AE-A4F3DB394706}" sibTransId="{4CCD3AD4-48B5-4090-9BC6-77F3883458CD}"/>
    <dgm:cxn modelId="{B757C83D-69D8-1743-9092-29B8005B107C}" type="presOf" srcId="{EC573F32-82F8-4321-B193-EF3BA8F1E675}" destId="{85D3D39A-0651-9540-96E5-F5C7B96D55AC}" srcOrd="0" destOrd="0" presId="urn:microsoft.com/office/officeart/2005/8/layout/vList2"/>
    <dgm:cxn modelId="{CAAB0A5D-F426-F743-B6F0-ADC1F495D290}" type="presOf" srcId="{2E09C1F2-D9FE-4647-ACB1-1A49B574D8BF}" destId="{0B39BF4D-7A7C-7F43-9F5C-BCB12F3EB891}" srcOrd="0" destOrd="7" presId="urn:microsoft.com/office/officeart/2005/8/layout/vList2"/>
    <dgm:cxn modelId="{34478847-DACE-A64C-B6AF-2C61DB0A8C59}" type="presOf" srcId="{87590281-276A-4E3D-9657-B484542F76BD}" destId="{0B39BF4D-7A7C-7F43-9F5C-BCB12F3EB891}" srcOrd="0" destOrd="4" presId="urn:microsoft.com/office/officeart/2005/8/layout/vList2"/>
    <dgm:cxn modelId="{BFA30E4D-4DB2-4A98-9AF1-08C728896A98}" srcId="{FC9D623A-5AA5-4FAE-B887-DBBD7CE3D4A1}" destId="{87590281-276A-4E3D-9657-B484542F76BD}" srcOrd="4" destOrd="0" parTransId="{C9383CC3-B463-404F-B781-C504B048AD82}" sibTransId="{6A6A008C-E563-4DEA-B12B-E9116D94A09E}"/>
    <dgm:cxn modelId="{50593153-A05B-4E69-83D8-81656639869D}" srcId="{FC9D623A-5AA5-4FAE-B887-DBBD7CE3D4A1}" destId="{A6351A55-F166-494A-AF2D-641EC716B942}" srcOrd="5" destOrd="0" parTransId="{2318D8B3-DB2E-4324-9551-7B6E55913114}" sibTransId="{E85C1CE5-749D-4C2B-914C-046C35A3826C}"/>
    <dgm:cxn modelId="{0D651B78-AA4A-4C14-9CDA-0B6765784A89}" srcId="{EC573F32-82F8-4321-B193-EF3BA8F1E675}" destId="{82360CDE-45C1-4B3B-9716-0D916288329D}" srcOrd="3" destOrd="0" parTransId="{4751E054-8A40-4E47-B0C6-4090F5DB0D25}" sibTransId="{02C20E91-F852-451F-9624-AB38CB91FB8B}"/>
    <dgm:cxn modelId="{A934FC7E-0577-47EA-81E5-479BF784AD69}" srcId="{FC9D623A-5AA5-4FAE-B887-DBBD7CE3D4A1}" destId="{6A567DE7-2FA9-4A71-A8BC-392100E8649A}" srcOrd="0" destOrd="0" parTransId="{A0D96F6A-71D3-4066-A492-C79E889377B7}" sibTransId="{B1D19824-029A-4E30-A075-486DBCD0D374}"/>
    <dgm:cxn modelId="{9228B183-91EE-4DDC-872F-1B1037128907}" srcId="{FC9D623A-5AA5-4FAE-B887-DBBD7CE3D4A1}" destId="{A12A393E-AECC-4BBB-9489-35B4F0654FFE}" srcOrd="2" destOrd="0" parTransId="{91348A67-9E7D-4D28-B0FF-AF7E1DABF590}" sibTransId="{E7845097-3429-4975-AD32-795D79BD397A}"/>
    <dgm:cxn modelId="{D8F1E084-8012-FF42-B419-A15146BA5949}" type="presOf" srcId="{A6351A55-F166-494A-AF2D-641EC716B942}" destId="{0B39BF4D-7A7C-7F43-9F5C-BCB12F3EB891}" srcOrd="0" destOrd="5" presId="urn:microsoft.com/office/officeart/2005/8/layout/vList2"/>
    <dgm:cxn modelId="{2A6F8192-7286-4332-B007-DB5BC6A85B1E}" srcId="{FC9D623A-5AA5-4FAE-B887-DBBD7CE3D4A1}" destId="{CDAE1AFD-F839-4792-A0A0-9EE65868D67E}" srcOrd="1" destOrd="0" parTransId="{D7E5F97E-F3F4-45A2-AF77-34223E2B84DE}" sibTransId="{290C0655-4CF7-43CB-B3CA-7B0BD1457CF0}"/>
    <dgm:cxn modelId="{FBDEC6A4-FCF4-0D46-AEDF-D88FFCCC1745}" type="presOf" srcId="{FC9D623A-5AA5-4FAE-B887-DBBD7CE3D4A1}" destId="{7DB1FB5B-96DB-7245-851E-18C0E6DEB547}" srcOrd="0" destOrd="0" presId="urn:microsoft.com/office/officeart/2005/8/layout/vList2"/>
    <dgm:cxn modelId="{6C2188A5-88E8-45AE-88DE-D37A54571499}" srcId="{FC9D623A-5AA5-4FAE-B887-DBBD7CE3D4A1}" destId="{50B48CC2-2680-435E-A850-29E8C88BB95E}" srcOrd="6" destOrd="0" parTransId="{799C3115-6DA6-49F7-97B4-A664A255F751}" sibTransId="{F946C061-778D-4856-A058-640FF4F6F1DE}"/>
    <dgm:cxn modelId="{F0BC62B2-3FAB-4CA8-9EA3-411B7CC4E504}" srcId="{FC9D623A-5AA5-4FAE-B887-DBBD7CE3D4A1}" destId="{667C6F9A-275C-4462-9FE7-5D3CE256D49D}" srcOrd="3" destOrd="0" parTransId="{6B11F541-5F2F-4420-8621-716450EDEE3F}" sibTransId="{DADF47B5-8153-4D7B-A5EF-439ACC3ECD6B}"/>
    <dgm:cxn modelId="{BAA9ABC8-3C1E-624C-8AE3-6380BE9E8C4E}" type="presOf" srcId="{A12A393E-AECC-4BBB-9489-35B4F0654FFE}" destId="{0B39BF4D-7A7C-7F43-9F5C-BCB12F3EB891}" srcOrd="0" destOrd="2" presId="urn:microsoft.com/office/officeart/2005/8/layout/vList2"/>
    <dgm:cxn modelId="{539BCECF-80B8-3C42-AAB6-4FB91C5AF284}" type="presOf" srcId="{82360CDE-45C1-4B3B-9716-0D916288329D}" destId="{056B2EFD-B2B8-8B4C-819D-56C6042445F4}" srcOrd="0" destOrd="0" presId="urn:microsoft.com/office/officeart/2005/8/layout/vList2"/>
    <dgm:cxn modelId="{EFFABED3-FD06-4A4E-90B0-287790649D51}" srcId="{FC9D623A-5AA5-4FAE-B887-DBBD7CE3D4A1}" destId="{2E09C1F2-D9FE-4647-ACB1-1A49B574D8BF}" srcOrd="7" destOrd="0" parTransId="{846A57A6-14AA-47BB-A5D6-2662361E66C0}" sibTransId="{1C48B152-1367-42DA-B1F5-AAED3BCBC339}"/>
    <dgm:cxn modelId="{7B9468DF-4C6C-B34C-8E12-18AD5B84C5EC}" type="presOf" srcId="{6A567DE7-2FA9-4A71-A8BC-392100E8649A}" destId="{0B39BF4D-7A7C-7F43-9F5C-BCB12F3EB891}" srcOrd="0" destOrd="0" presId="urn:microsoft.com/office/officeart/2005/8/layout/vList2"/>
    <dgm:cxn modelId="{5D2E1DE0-B4F3-2B43-B272-88703A4CC126}" type="presOf" srcId="{CDAE1AFD-F839-4792-A0A0-9EE65868D67E}" destId="{0B39BF4D-7A7C-7F43-9F5C-BCB12F3EB891}" srcOrd="0" destOrd="1" presId="urn:microsoft.com/office/officeart/2005/8/layout/vList2"/>
    <dgm:cxn modelId="{62EA20E5-16FC-5A4E-8385-6F691CF3D6B8}" type="presOf" srcId="{6AA76BA7-DBA3-400F-AFD2-171AD38A316E}" destId="{ACFBE9C8-425C-1241-A19B-51689B506280}" srcOrd="0" destOrd="0" presId="urn:microsoft.com/office/officeart/2005/8/layout/vList2"/>
    <dgm:cxn modelId="{6D03BEEF-175E-5142-9545-B4EBBA637EEA}" type="presOf" srcId="{5C67F276-515A-4A1D-BED9-791A4DEEA804}" destId="{29E8A0AF-93AB-8E4F-A1FA-D9F43BD31333}" srcOrd="0" destOrd="0" presId="urn:microsoft.com/office/officeart/2005/8/layout/vList2"/>
    <dgm:cxn modelId="{A35AC1F6-0A50-AB46-907D-7AB9157ABE29}" type="presOf" srcId="{667C6F9A-275C-4462-9FE7-5D3CE256D49D}" destId="{0B39BF4D-7A7C-7F43-9F5C-BCB12F3EB891}" srcOrd="0" destOrd="3" presId="urn:microsoft.com/office/officeart/2005/8/layout/vList2"/>
    <dgm:cxn modelId="{EB17FAFA-819B-4B60-AD4C-417932721FB9}" srcId="{EC573F32-82F8-4321-B193-EF3BA8F1E675}" destId="{5C67F276-515A-4A1D-BED9-791A4DEEA804}" srcOrd="0" destOrd="0" parTransId="{E18FEBFE-9BAF-4A97-AFA8-C30B84BB70F9}" sibTransId="{EE283ABE-FE13-4DE1-B66A-05D8A2835F5F}"/>
    <dgm:cxn modelId="{15C6D2D3-9F5E-9D46-A893-0300F9D2D4D9}" type="presParOf" srcId="{85D3D39A-0651-9540-96E5-F5C7B96D55AC}" destId="{29E8A0AF-93AB-8E4F-A1FA-D9F43BD31333}" srcOrd="0" destOrd="0" presId="urn:microsoft.com/office/officeart/2005/8/layout/vList2"/>
    <dgm:cxn modelId="{00E86B92-7455-9A44-8D1F-077D57372A50}" type="presParOf" srcId="{85D3D39A-0651-9540-96E5-F5C7B96D55AC}" destId="{A794E487-F35D-5140-AAB7-CDF5835FAFEB}" srcOrd="1" destOrd="0" presId="urn:microsoft.com/office/officeart/2005/8/layout/vList2"/>
    <dgm:cxn modelId="{95A26133-3F7B-A448-8D28-942A87BA89A2}" type="presParOf" srcId="{85D3D39A-0651-9540-96E5-F5C7B96D55AC}" destId="{7DB1FB5B-96DB-7245-851E-18C0E6DEB547}" srcOrd="2" destOrd="0" presId="urn:microsoft.com/office/officeart/2005/8/layout/vList2"/>
    <dgm:cxn modelId="{5DFA7004-57D1-464A-8A25-0DA6477FA6A3}" type="presParOf" srcId="{85D3D39A-0651-9540-96E5-F5C7B96D55AC}" destId="{0B39BF4D-7A7C-7F43-9F5C-BCB12F3EB891}" srcOrd="3" destOrd="0" presId="urn:microsoft.com/office/officeart/2005/8/layout/vList2"/>
    <dgm:cxn modelId="{1B83DAAB-ABBE-2944-ABA8-C769E853CCAF}" type="presParOf" srcId="{85D3D39A-0651-9540-96E5-F5C7B96D55AC}" destId="{ACFBE9C8-425C-1241-A19B-51689B506280}" srcOrd="4" destOrd="0" presId="urn:microsoft.com/office/officeart/2005/8/layout/vList2"/>
    <dgm:cxn modelId="{CA6C3B72-7B92-A041-8920-5975C1ED626E}" type="presParOf" srcId="{85D3D39A-0651-9540-96E5-F5C7B96D55AC}" destId="{75E78B3F-0ACD-BE4A-9685-C3EE06439CBD}" srcOrd="5" destOrd="0" presId="urn:microsoft.com/office/officeart/2005/8/layout/vList2"/>
    <dgm:cxn modelId="{60280B8C-2587-5B4E-9D61-4D3E5CA5DC5F}" type="presParOf" srcId="{85D3D39A-0651-9540-96E5-F5C7B96D55AC}" destId="{056B2EFD-B2B8-8B4C-819D-56C6042445F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04EA0D-E5CA-4716-8C24-9E347B378105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C82527A-3E90-4AE5-A5E0-C1A6D3BCDD8B}">
      <dgm:prSet/>
      <dgm:spPr/>
      <dgm:t>
        <a:bodyPr/>
        <a:lstStyle/>
        <a:p>
          <a:r>
            <a:rPr lang="en-US" b="1" dirty="0"/>
            <a:t>Community-based parent support…</a:t>
          </a:r>
        </a:p>
      </dgm:t>
    </dgm:pt>
    <dgm:pt modelId="{B77F72A0-11A0-4BA6-A2FB-26D7AD02B1F3}" type="parTrans" cxnId="{7677AB60-D463-41A2-9C81-F144E148E2BC}">
      <dgm:prSet/>
      <dgm:spPr/>
      <dgm:t>
        <a:bodyPr/>
        <a:lstStyle/>
        <a:p>
          <a:endParaRPr lang="en-US"/>
        </a:p>
      </dgm:t>
    </dgm:pt>
    <dgm:pt modelId="{FCD36896-A0E4-4102-BA93-8BB3E619D0D5}" type="sibTrans" cxnId="{7677AB60-D463-41A2-9C81-F144E148E2BC}">
      <dgm:prSet/>
      <dgm:spPr/>
      <dgm:t>
        <a:bodyPr/>
        <a:lstStyle/>
        <a:p>
          <a:endParaRPr lang="en-US"/>
        </a:p>
      </dgm:t>
    </dgm:pt>
    <dgm:pt modelId="{46283EB0-8758-4655-B207-1A9C8144B486}">
      <dgm:prSet/>
      <dgm:spPr/>
      <dgm:t>
        <a:bodyPr/>
        <a:lstStyle/>
        <a:p>
          <a:r>
            <a:rPr lang="en-US" b="1" dirty="0"/>
            <a:t>Health Care Access</a:t>
          </a:r>
        </a:p>
      </dgm:t>
    </dgm:pt>
    <dgm:pt modelId="{03D13A65-4ABF-4619-9710-53BFD372BDF7}" type="parTrans" cxnId="{42674738-6EC4-4BF9-84D1-A0C04A8B705D}">
      <dgm:prSet/>
      <dgm:spPr/>
      <dgm:t>
        <a:bodyPr/>
        <a:lstStyle/>
        <a:p>
          <a:endParaRPr lang="en-US"/>
        </a:p>
      </dgm:t>
    </dgm:pt>
    <dgm:pt modelId="{97224580-2BAC-4BF7-9A44-F41979EC223C}" type="sibTrans" cxnId="{42674738-6EC4-4BF9-84D1-A0C04A8B705D}">
      <dgm:prSet/>
      <dgm:spPr/>
      <dgm:t>
        <a:bodyPr/>
        <a:lstStyle/>
        <a:p>
          <a:endParaRPr lang="en-US"/>
        </a:p>
      </dgm:t>
    </dgm:pt>
    <dgm:pt modelId="{7FACE9FE-5EB5-4072-8C4A-3A0ABE6253FE}">
      <dgm:prSet/>
      <dgm:spPr/>
      <dgm:t>
        <a:bodyPr/>
        <a:lstStyle/>
        <a:p>
          <a:r>
            <a:rPr lang="en-US" b="1" dirty="0"/>
            <a:t>Racial Equity</a:t>
          </a:r>
        </a:p>
      </dgm:t>
    </dgm:pt>
    <dgm:pt modelId="{BC294937-2BE5-4863-A8B6-55A82B09BF07}" type="parTrans" cxnId="{0A36FBEE-436D-40D4-8524-4EED17ADA2F6}">
      <dgm:prSet/>
      <dgm:spPr/>
      <dgm:t>
        <a:bodyPr/>
        <a:lstStyle/>
        <a:p>
          <a:endParaRPr lang="en-US"/>
        </a:p>
      </dgm:t>
    </dgm:pt>
    <dgm:pt modelId="{5EF8F592-6CAD-4A7F-A4B4-610B78D14F21}" type="sibTrans" cxnId="{0A36FBEE-436D-40D4-8524-4EED17ADA2F6}">
      <dgm:prSet/>
      <dgm:spPr/>
      <dgm:t>
        <a:bodyPr/>
        <a:lstStyle/>
        <a:p>
          <a:endParaRPr lang="en-US"/>
        </a:p>
      </dgm:t>
    </dgm:pt>
    <dgm:pt modelId="{B8614EAD-0556-4B80-8BEC-CC6BBA9F50A5}">
      <dgm:prSet/>
      <dgm:spPr/>
      <dgm:t>
        <a:bodyPr/>
        <a:lstStyle/>
        <a:p>
          <a:r>
            <a:rPr lang="en-US" b="1" dirty="0"/>
            <a:t>Affordable Housing</a:t>
          </a:r>
        </a:p>
      </dgm:t>
    </dgm:pt>
    <dgm:pt modelId="{DDE32676-6A4E-4E3B-9B50-270B3AD46752}" type="parTrans" cxnId="{C78A23ED-7464-4DCE-B634-D12140A78AD5}">
      <dgm:prSet/>
      <dgm:spPr/>
      <dgm:t>
        <a:bodyPr/>
        <a:lstStyle/>
        <a:p>
          <a:endParaRPr lang="en-US"/>
        </a:p>
      </dgm:t>
    </dgm:pt>
    <dgm:pt modelId="{95AA0EC6-351C-4B6E-B63D-30F8180C99B3}" type="sibTrans" cxnId="{C78A23ED-7464-4DCE-B634-D12140A78AD5}">
      <dgm:prSet/>
      <dgm:spPr/>
      <dgm:t>
        <a:bodyPr/>
        <a:lstStyle/>
        <a:p>
          <a:endParaRPr lang="en-US"/>
        </a:p>
      </dgm:t>
    </dgm:pt>
    <dgm:pt modelId="{4B7579DC-95EB-754B-8008-722E65DD36A1}" type="pres">
      <dgm:prSet presAssocID="{BD04EA0D-E5CA-4716-8C24-9E347B378105}" presName="linear" presStyleCnt="0">
        <dgm:presLayoutVars>
          <dgm:animLvl val="lvl"/>
          <dgm:resizeHandles val="exact"/>
        </dgm:presLayoutVars>
      </dgm:prSet>
      <dgm:spPr/>
    </dgm:pt>
    <dgm:pt modelId="{511F9D08-87BD-1849-97E0-B9FF2E445A4D}" type="pres">
      <dgm:prSet presAssocID="{9C82527A-3E90-4AE5-A5E0-C1A6D3BCDD8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FCD6977-E1E8-2949-A1B8-17CE2741FDF4}" type="pres">
      <dgm:prSet presAssocID="{FCD36896-A0E4-4102-BA93-8BB3E619D0D5}" presName="spacer" presStyleCnt="0"/>
      <dgm:spPr/>
    </dgm:pt>
    <dgm:pt modelId="{903B1A72-132F-8C4D-9C75-B8D76E616A38}" type="pres">
      <dgm:prSet presAssocID="{46283EB0-8758-4655-B207-1A9C8144B48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EAC37F5-1671-7846-92C9-1D4787A702B2}" type="pres">
      <dgm:prSet presAssocID="{97224580-2BAC-4BF7-9A44-F41979EC223C}" presName="spacer" presStyleCnt="0"/>
      <dgm:spPr/>
    </dgm:pt>
    <dgm:pt modelId="{E52D4C46-69FD-1447-902E-446C5E35E6F7}" type="pres">
      <dgm:prSet presAssocID="{7FACE9FE-5EB5-4072-8C4A-3A0ABE6253F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5F64DB3-2BC3-5D4B-9675-744B1CD6CA2F}" type="pres">
      <dgm:prSet presAssocID="{5EF8F592-6CAD-4A7F-A4B4-610B78D14F21}" presName="spacer" presStyleCnt="0"/>
      <dgm:spPr/>
    </dgm:pt>
    <dgm:pt modelId="{EA75AA6A-5EC2-A64C-965E-FA5B3E9073A2}" type="pres">
      <dgm:prSet presAssocID="{B8614EAD-0556-4B80-8BEC-CC6BBA9F50A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FCE240A-B040-BC41-8DFE-068C2D593F2B}" type="presOf" srcId="{B8614EAD-0556-4B80-8BEC-CC6BBA9F50A5}" destId="{EA75AA6A-5EC2-A64C-965E-FA5B3E9073A2}" srcOrd="0" destOrd="0" presId="urn:microsoft.com/office/officeart/2005/8/layout/vList2"/>
    <dgm:cxn modelId="{83B6312D-5EA0-4541-8BD4-C1863A51ADBC}" type="presOf" srcId="{46283EB0-8758-4655-B207-1A9C8144B486}" destId="{903B1A72-132F-8C4D-9C75-B8D76E616A38}" srcOrd="0" destOrd="0" presId="urn:microsoft.com/office/officeart/2005/8/layout/vList2"/>
    <dgm:cxn modelId="{42674738-6EC4-4BF9-84D1-A0C04A8B705D}" srcId="{BD04EA0D-E5CA-4716-8C24-9E347B378105}" destId="{46283EB0-8758-4655-B207-1A9C8144B486}" srcOrd="1" destOrd="0" parTransId="{03D13A65-4ABF-4619-9710-53BFD372BDF7}" sibTransId="{97224580-2BAC-4BF7-9A44-F41979EC223C}"/>
    <dgm:cxn modelId="{E761D540-FFDA-C14F-AB6B-4CA9E5D4AAE1}" type="presOf" srcId="{9C82527A-3E90-4AE5-A5E0-C1A6D3BCDD8B}" destId="{511F9D08-87BD-1849-97E0-B9FF2E445A4D}" srcOrd="0" destOrd="0" presId="urn:microsoft.com/office/officeart/2005/8/layout/vList2"/>
    <dgm:cxn modelId="{7677AB60-D463-41A2-9C81-F144E148E2BC}" srcId="{BD04EA0D-E5CA-4716-8C24-9E347B378105}" destId="{9C82527A-3E90-4AE5-A5E0-C1A6D3BCDD8B}" srcOrd="0" destOrd="0" parTransId="{B77F72A0-11A0-4BA6-A2FB-26D7AD02B1F3}" sibTransId="{FCD36896-A0E4-4102-BA93-8BB3E619D0D5}"/>
    <dgm:cxn modelId="{4FC7A850-F866-4642-8FA6-9CC1F5E91695}" type="presOf" srcId="{7FACE9FE-5EB5-4072-8C4A-3A0ABE6253FE}" destId="{E52D4C46-69FD-1447-902E-446C5E35E6F7}" srcOrd="0" destOrd="0" presId="urn:microsoft.com/office/officeart/2005/8/layout/vList2"/>
    <dgm:cxn modelId="{C118ABA1-B4FF-0B4D-96C6-A94186D3AB94}" type="presOf" srcId="{BD04EA0D-E5CA-4716-8C24-9E347B378105}" destId="{4B7579DC-95EB-754B-8008-722E65DD36A1}" srcOrd="0" destOrd="0" presId="urn:microsoft.com/office/officeart/2005/8/layout/vList2"/>
    <dgm:cxn modelId="{C78A23ED-7464-4DCE-B634-D12140A78AD5}" srcId="{BD04EA0D-E5CA-4716-8C24-9E347B378105}" destId="{B8614EAD-0556-4B80-8BEC-CC6BBA9F50A5}" srcOrd="3" destOrd="0" parTransId="{DDE32676-6A4E-4E3B-9B50-270B3AD46752}" sibTransId="{95AA0EC6-351C-4B6E-B63D-30F8180C99B3}"/>
    <dgm:cxn modelId="{0A36FBEE-436D-40D4-8524-4EED17ADA2F6}" srcId="{BD04EA0D-E5CA-4716-8C24-9E347B378105}" destId="{7FACE9FE-5EB5-4072-8C4A-3A0ABE6253FE}" srcOrd="2" destOrd="0" parTransId="{BC294937-2BE5-4863-A8B6-55A82B09BF07}" sibTransId="{5EF8F592-6CAD-4A7F-A4B4-610B78D14F21}"/>
    <dgm:cxn modelId="{66FBEF80-B60B-AE46-93BC-B05FA6A625B2}" type="presParOf" srcId="{4B7579DC-95EB-754B-8008-722E65DD36A1}" destId="{511F9D08-87BD-1849-97E0-B9FF2E445A4D}" srcOrd="0" destOrd="0" presId="urn:microsoft.com/office/officeart/2005/8/layout/vList2"/>
    <dgm:cxn modelId="{583E705E-5228-9947-88B0-35E2DBDA0617}" type="presParOf" srcId="{4B7579DC-95EB-754B-8008-722E65DD36A1}" destId="{DFCD6977-E1E8-2949-A1B8-17CE2741FDF4}" srcOrd="1" destOrd="0" presId="urn:microsoft.com/office/officeart/2005/8/layout/vList2"/>
    <dgm:cxn modelId="{91C168E7-2536-2847-910F-D030A6BCF79D}" type="presParOf" srcId="{4B7579DC-95EB-754B-8008-722E65DD36A1}" destId="{903B1A72-132F-8C4D-9C75-B8D76E616A38}" srcOrd="2" destOrd="0" presId="urn:microsoft.com/office/officeart/2005/8/layout/vList2"/>
    <dgm:cxn modelId="{82383DB0-7F8E-3645-AE34-DCCCB9E23E49}" type="presParOf" srcId="{4B7579DC-95EB-754B-8008-722E65DD36A1}" destId="{EEAC37F5-1671-7846-92C9-1D4787A702B2}" srcOrd="3" destOrd="0" presId="urn:microsoft.com/office/officeart/2005/8/layout/vList2"/>
    <dgm:cxn modelId="{D78E08E3-4A0A-734E-A798-21A329BCC278}" type="presParOf" srcId="{4B7579DC-95EB-754B-8008-722E65DD36A1}" destId="{E52D4C46-69FD-1447-902E-446C5E35E6F7}" srcOrd="4" destOrd="0" presId="urn:microsoft.com/office/officeart/2005/8/layout/vList2"/>
    <dgm:cxn modelId="{F8486509-66F3-8540-BDCE-960DE3BB62FA}" type="presParOf" srcId="{4B7579DC-95EB-754B-8008-722E65DD36A1}" destId="{C5F64DB3-2BC3-5D4B-9675-744B1CD6CA2F}" srcOrd="5" destOrd="0" presId="urn:microsoft.com/office/officeart/2005/8/layout/vList2"/>
    <dgm:cxn modelId="{A0EEDCB1-E238-BE48-B641-012DEF9B5EAA}" type="presParOf" srcId="{4B7579DC-95EB-754B-8008-722E65DD36A1}" destId="{EA75AA6A-5EC2-A64C-965E-FA5B3E9073A2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04EA0D-E5CA-4716-8C24-9E347B378105}" type="doc">
      <dgm:prSet loTypeId="urn:microsoft.com/office/officeart/2005/8/layout/arrow5" loCatId="relationship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9C82527A-3E90-4AE5-A5E0-C1A6D3BCDD8B}">
      <dgm:prSet/>
      <dgm:spPr/>
      <dgm:t>
        <a:bodyPr/>
        <a:lstStyle/>
        <a:p>
          <a:r>
            <a:rPr lang="en-US" dirty="0"/>
            <a:t>Educational Advocacy and Mentoring…</a:t>
          </a:r>
        </a:p>
      </dgm:t>
    </dgm:pt>
    <dgm:pt modelId="{B77F72A0-11A0-4BA6-A2FB-26D7AD02B1F3}" type="parTrans" cxnId="{7677AB60-D463-41A2-9C81-F144E148E2BC}">
      <dgm:prSet/>
      <dgm:spPr/>
      <dgm:t>
        <a:bodyPr/>
        <a:lstStyle/>
        <a:p>
          <a:endParaRPr lang="en-US"/>
        </a:p>
      </dgm:t>
    </dgm:pt>
    <dgm:pt modelId="{FCD36896-A0E4-4102-BA93-8BB3E619D0D5}" type="sibTrans" cxnId="{7677AB60-D463-41A2-9C81-F144E148E2BC}">
      <dgm:prSet/>
      <dgm:spPr/>
      <dgm:t>
        <a:bodyPr/>
        <a:lstStyle/>
        <a:p>
          <a:endParaRPr lang="en-US"/>
        </a:p>
      </dgm:t>
    </dgm:pt>
    <dgm:pt modelId="{46283EB0-8758-4655-B207-1A9C8144B486}">
      <dgm:prSet/>
      <dgm:spPr/>
      <dgm:t>
        <a:bodyPr/>
        <a:lstStyle/>
        <a:p>
          <a:r>
            <a:rPr lang="en-US" dirty="0"/>
            <a:t>1/3 of children in care ages 6-10 missed 10+ days in school</a:t>
          </a:r>
        </a:p>
      </dgm:t>
    </dgm:pt>
    <dgm:pt modelId="{03D13A65-4ABF-4619-9710-53BFD372BDF7}" type="parTrans" cxnId="{42674738-6EC4-4BF9-84D1-A0C04A8B705D}">
      <dgm:prSet/>
      <dgm:spPr/>
      <dgm:t>
        <a:bodyPr/>
        <a:lstStyle/>
        <a:p>
          <a:endParaRPr lang="en-US"/>
        </a:p>
      </dgm:t>
    </dgm:pt>
    <dgm:pt modelId="{97224580-2BAC-4BF7-9A44-F41979EC223C}" type="sibTrans" cxnId="{42674738-6EC4-4BF9-84D1-A0C04A8B705D}">
      <dgm:prSet/>
      <dgm:spPr/>
      <dgm:t>
        <a:bodyPr/>
        <a:lstStyle/>
        <a:p>
          <a:endParaRPr lang="en-US"/>
        </a:p>
      </dgm:t>
    </dgm:pt>
    <dgm:pt modelId="{7FACE9FE-5EB5-4072-8C4A-3A0ABE6253FE}">
      <dgm:prSet/>
      <dgm:spPr/>
      <dgm:t>
        <a:bodyPr/>
        <a:lstStyle/>
        <a:p>
          <a:r>
            <a:rPr lang="en-US" dirty="0"/>
            <a:t>50%+ ages 11-17 missed 10+ days in school</a:t>
          </a:r>
        </a:p>
      </dgm:t>
    </dgm:pt>
    <dgm:pt modelId="{BC294937-2BE5-4863-A8B6-55A82B09BF07}" type="parTrans" cxnId="{0A36FBEE-436D-40D4-8524-4EED17ADA2F6}">
      <dgm:prSet/>
      <dgm:spPr/>
      <dgm:t>
        <a:bodyPr/>
        <a:lstStyle/>
        <a:p>
          <a:endParaRPr lang="en-US"/>
        </a:p>
      </dgm:t>
    </dgm:pt>
    <dgm:pt modelId="{5EF8F592-6CAD-4A7F-A4B4-610B78D14F21}" type="sibTrans" cxnId="{0A36FBEE-436D-40D4-8524-4EED17ADA2F6}">
      <dgm:prSet/>
      <dgm:spPr/>
      <dgm:t>
        <a:bodyPr/>
        <a:lstStyle/>
        <a:p>
          <a:endParaRPr lang="en-US"/>
        </a:p>
      </dgm:t>
    </dgm:pt>
    <dgm:pt modelId="{B8614EAD-0556-4B80-8BEC-CC6BBA9F50A5}">
      <dgm:prSet/>
      <dgm:spPr/>
      <dgm:t>
        <a:bodyPr/>
        <a:lstStyle/>
        <a:p>
          <a:r>
            <a:rPr lang="en-US" dirty="0"/>
            <a:t>1/3 of children in care ages 3-5 – evidence of a developmental delay</a:t>
          </a:r>
        </a:p>
      </dgm:t>
    </dgm:pt>
    <dgm:pt modelId="{DDE32676-6A4E-4E3B-9B50-270B3AD46752}" type="parTrans" cxnId="{C78A23ED-7464-4DCE-B634-D12140A78AD5}">
      <dgm:prSet/>
      <dgm:spPr/>
      <dgm:t>
        <a:bodyPr/>
        <a:lstStyle/>
        <a:p>
          <a:endParaRPr lang="en-US"/>
        </a:p>
      </dgm:t>
    </dgm:pt>
    <dgm:pt modelId="{95AA0EC6-351C-4B6E-B63D-30F8180C99B3}" type="sibTrans" cxnId="{C78A23ED-7464-4DCE-B634-D12140A78AD5}">
      <dgm:prSet/>
      <dgm:spPr/>
      <dgm:t>
        <a:bodyPr/>
        <a:lstStyle/>
        <a:p>
          <a:endParaRPr lang="en-US"/>
        </a:p>
      </dgm:t>
    </dgm:pt>
    <dgm:pt modelId="{94608A93-09AE-8340-AF24-1447CC443249}" type="pres">
      <dgm:prSet presAssocID="{BD04EA0D-E5CA-4716-8C24-9E347B378105}" presName="diagram" presStyleCnt="0">
        <dgm:presLayoutVars>
          <dgm:dir/>
          <dgm:resizeHandles val="exact"/>
        </dgm:presLayoutVars>
      </dgm:prSet>
      <dgm:spPr/>
    </dgm:pt>
    <dgm:pt modelId="{1AE9A7A5-B892-2043-BAD9-1A9E741C5888}" type="pres">
      <dgm:prSet presAssocID="{9C82527A-3E90-4AE5-A5E0-C1A6D3BCDD8B}" presName="arrow" presStyleLbl="node1" presStyleIdx="0" presStyleCnt="4">
        <dgm:presLayoutVars>
          <dgm:bulletEnabled val="1"/>
        </dgm:presLayoutVars>
      </dgm:prSet>
      <dgm:spPr/>
    </dgm:pt>
    <dgm:pt modelId="{EA6BD0CD-CB0D-1149-9EB3-03084DC2BFF9}" type="pres">
      <dgm:prSet presAssocID="{46283EB0-8758-4655-B207-1A9C8144B486}" presName="arrow" presStyleLbl="node1" presStyleIdx="1" presStyleCnt="4">
        <dgm:presLayoutVars>
          <dgm:bulletEnabled val="1"/>
        </dgm:presLayoutVars>
      </dgm:prSet>
      <dgm:spPr/>
    </dgm:pt>
    <dgm:pt modelId="{EFAB8373-0DD5-5E40-8EDD-C51A14A27440}" type="pres">
      <dgm:prSet presAssocID="{7FACE9FE-5EB5-4072-8C4A-3A0ABE6253FE}" presName="arrow" presStyleLbl="node1" presStyleIdx="2" presStyleCnt="4">
        <dgm:presLayoutVars>
          <dgm:bulletEnabled val="1"/>
        </dgm:presLayoutVars>
      </dgm:prSet>
      <dgm:spPr/>
    </dgm:pt>
    <dgm:pt modelId="{BE51B8F8-BFAC-024D-B618-9D3DBB252AE7}" type="pres">
      <dgm:prSet presAssocID="{B8614EAD-0556-4B80-8BEC-CC6BBA9F50A5}" presName="arrow" presStyleLbl="node1" presStyleIdx="3" presStyleCnt="4">
        <dgm:presLayoutVars>
          <dgm:bulletEnabled val="1"/>
        </dgm:presLayoutVars>
      </dgm:prSet>
      <dgm:spPr/>
    </dgm:pt>
  </dgm:ptLst>
  <dgm:cxnLst>
    <dgm:cxn modelId="{B46B8D11-552D-9946-B8ED-0A4E25A14A03}" type="presOf" srcId="{BD04EA0D-E5CA-4716-8C24-9E347B378105}" destId="{94608A93-09AE-8340-AF24-1447CC443249}" srcOrd="0" destOrd="0" presId="urn:microsoft.com/office/officeart/2005/8/layout/arrow5"/>
    <dgm:cxn modelId="{42674738-6EC4-4BF9-84D1-A0C04A8B705D}" srcId="{BD04EA0D-E5CA-4716-8C24-9E347B378105}" destId="{46283EB0-8758-4655-B207-1A9C8144B486}" srcOrd="1" destOrd="0" parTransId="{03D13A65-4ABF-4619-9710-53BFD372BDF7}" sibTransId="{97224580-2BAC-4BF7-9A44-F41979EC223C}"/>
    <dgm:cxn modelId="{5A684A38-F02E-E947-8AAF-3D48EA520815}" type="presOf" srcId="{9C82527A-3E90-4AE5-A5E0-C1A6D3BCDD8B}" destId="{1AE9A7A5-B892-2043-BAD9-1A9E741C5888}" srcOrd="0" destOrd="0" presId="urn:microsoft.com/office/officeart/2005/8/layout/arrow5"/>
    <dgm:cxn modelId="{7677AB60-D463-41A2-9C81-F144E148E2BC}" srcId="{BD04EA0D-E5CA-4716-8C24-9E347B378105}" destId="{9C82527A-3E90-4AE5-A5E0-C1A6D3BCDD8B}" srcOrd="0" destOrd="0" parTransId="{B77F72A0-11A0-4BA6-A2FB-26D7AD02B1F3}" sibTransId="{FCD36896-A0E4-4102-BA93-8BB3E619D0D5}"/>
    <dgm:cxn modelId="{A27D666A-1B80-1B42-A5BF-985DC761504F}" type="presOf" srcId="{B8614EAD-0556-4B80-8BEC-CC6BBA9F50A5}" destId="{BE51B8F8-BFAC-024D-B618-9D3DBB252AE7}" srcOrd="0" destOrd="0" presId="urn:microsoft.com/office/officeart/2005/8/layout/arrow5"/>
    <dgm:cxn modelId="{735BEB73-1CBA-3349-B00D-9009D0EEC2FA}" type="presOf" srcId="{7FACE9FE-5EB5-4072-8C4A-3A0ABE6253FE}" destId="{EFAB8373-0DD5-5E40-8EDD-C51A14A27440}" srcOrd="0" destOrd="0" presId="urn:microsoft.com/office/officeart/2005/8/layout/arrow5"/>
    <dgm:cxn modelId="{208B41D7-CC79-164A-BC02-8DDE9839D7FF}" type="presOf" srcId="{46283EB0-8758-4655-B207-1A9C8144B486}" destId="{EA6BD0CD-CB0D-1149-9EB3-03084DC2BFF9}" srcOrd="0" destOrd="0" presId="urn:microsoft.com/office/officeart/2005/8/layout/arrow5"/>
    <dgm:cxn modelId="{C78A23ED-7464-4DCE-B634-D12140A78AD5}" srcId="{BD04EA0D-E5CA-4716-8C24-9E347B378105}" destId="{B8614EAD-0556-4B80-8BEC-CC6BBA9F50A5}" srcOrd="3" destOrd="0" parTransId="{DDE32676-6A4E-4E3B-9B50-270B3AD46752}" sibTransId="{95AA0EC6-351C-4B6E-B63D-30F8180C99B3}"/>
    <dgm:cxn modelId="{0A36FBEE-436D-40D4-8524-4EED17ADA2F6}" srcId="{BD04EA0D-E5CA-4716-8C24-9E347B378105}" destId="{7FACE9FE-5EB5-4072-8C4A-3A0ABE6253FE}" srcOrd="2" destOrd="0" parTransId="{BC294937-2BE5-4863-A8B6-55A82B09BF07}" sibTransId="{5EF8F592-6CAD-4A7F-A4B4-610B78D14F21}"/>
    <dgm:cxn modelId="{D057F12D-58A4-8C4A-AC83-6D2BEEE2090D}" type="presParOf" srcId="{94608A93-09AE-8340-AF24-1447CC443249}" destId="{1AE9A7A5-B892-2043-BAD9-1A9E741C5888}" srcOrd="0" destOrd="0" presId="urn:microsoft.com/office/officeart/2005/8/layout/arrow5"/>
    <dgm:cxn modelId="{D7205A79-1ED5-794E-8C96-6CA048179390}" type="presParOf" srcId="{94608A93-09AE-8340-AF24-1447CC443249}" destId="{EA6BD0CD-CB0D-1149-9EB3-03084DC2BFF9}" srcOrd="1" destOrd="0" presId="urn:microsoft.com/office/officeart/2005/8/layout/arrow5"/>
    <dgm:cxn modelId="{ED63D6EA-FA35-854D-8B02-5EE55BD1FADE}" type="presParOf" srcId="{94608A93-09AE-8340-AF24-1447CC443249}" destId="{EFAB8373-0DD5-5E40-8EDD-C51A14A27440}" srcOrd="2" destOrd="0" presId="urn:microsoft.com/office/officeart/2005/8/layout/arrow5"/>
    <dgm:cxn modelId="{92D611AE-FACB-2E41-BA94-158B3E6C9520}" type="presParOf" srcId="{94608A93-09AE-8340-AF24-1447CC443249}" destId="{BE51B8F8-BFAC-024D-B618-9D3DBB252AE7}" srcOrd="3" destOrd="0" presId="urn:microsoft.com/office/officeart/2005/8/layout/arrow5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70B27-C097-8A4C-88EE-4FAF05F1E6FA}">
      <dsp:nvSpPr>
        <dsp:cNvPr id="0" name=""/>
        <dsp:cNvSpPr/>
      </dsp:nvSpPr>
      <dsp:spPr>
        <a:xfrm>
          <a:off x="0" y="93057"/>
          <a:ext cx="3005666" cy="18033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Children are likely to miss opportunities for early intervention, leading to continuing problems in K-12 settings</a:t>
          </a:r>
        </a:p>
      </dsp:txBody>
      <dsp:txXfrm>
        <a:off x="0" y="93057"/>
        <a:ext cx="3005666" cy="1803399"/>
      </dsp:txXfrm>
    </dsp:sp>
    <dsp:sp modelId="{AA5C2BAE-4D49-304D-B7C8-50F2F6088FD7}">
      <dsp:nvSpPr>
        <dsp:cNvPr id="0" name=""/>
        <dsp:cNvSpPr/>
      </dsp:nvSpPr>
      <dsp:spPr>
        <a:xfrm>
          <a:off x="3306233" y="93057"/>
          <a:ext cx="3005666" cy="18033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Youth in foster care who experience just one less change in living arrangements than their peers who are also in foster care are twice as likely to graduate high school</a:t>
          </a:r>
        </a:p>
      </dsp:txBody>
      <dsp:txXfrm>
        <a:off x="3306233" y="93057"/>
        <a:ext cx="3005666" cy="1803399"/>
      </dsp:txXfrm>
    </dsp:sp>
    <dsp:sp modelId="{EAFBF20B-BED2-6649-BACE-665518B9316C}">
      <dsp:nvSpPr>
        <dsp:cNvPr id="0" name=""/>
        <dsp:cNvSpPr/>
      </dsp:nvSpPr>
      <dsp:spPr>
        <a:xfrm>
          <a:off x="6612466" y="93057"/>
          <a:ext cx="3005666" cy="18033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“Children with unstable placements after 9 months in care were absent 38% more than children who found permanent placement within 45 days” (pp. 34)</a:t>
          </a:r>
        </a:p>
      </dsp:txBody>
      <dsp:txXfrm>
        <a:off x="6612466" y="93057"/>
        <a:ext cx="3005666" cy="1803399"/>
      </dsp:txXfrm>
    </dsp:sp>
    <dsp:sp modelId="{5D8F6F59-B1FB-234A-93D4-89677DC6AAD1}">
      <dsp:nvSpPr>
        <dsp:cNvPr id="0" name=""/>
        <dsp:cNvSpPr/>
      </dsp:nvSpPr>
      <dsp:spPr>
        <a:xfrm>
          <a:off x="0" y="2197024"/>
          <a:ext cx="3005666" cy="18033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Youth in foster care experience higher rates of suspension and expulsion</a:t>
          </a:r>
        </a:p>
      </dsp:txBody>
      <dsp:txXfrm>
        <a:off x="0" y="2197024"/>
        <a:ext cx="3005666" cy="1803399"/>
      </dsp:txXfrm>
    </dsp:sp>
    <dsp:sp modelId="{EBC2FD7A-D802-0E42-B9C7-EEB56F2A4C86}">
      <dsp:nvSpPr>
        <dsp:cNvPr id="0" name=""/>
        <dsp:cNvSpPr/>
      </dsp:nvSpPr>
      <dsp:spPr>
        <a:xfrm>
          <a:off x="3306233" y="2197024"/>
          <a:ext cx="3005666" cy="180339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Between 2.5 and 3.5 times more likely to receive Special Education Services</a:t>
          </a:r>
        </a:p>
      </dsp:txBody>
      <dsp:txXfrm>
        <a:off x="3306233" y="2197024"/>
        <a:ext cx="3005666" cy="1803399"/>
      </dsp:txXfrm>
    </dsp:sp>
    <dsp:sp modelId="{28189712-3D7C-DE4C-A20A-9E8B56FC34B6}">
      <dsp:nvSpPr>
        <dsp:cNvPr id="0" name=""/>
        <dsp:cNvSpPr/>
      </dsp:nvSpPr>
      <dsp:spPr>
        <a:xfrm>
          <a:off x="6612466" y="2197024"/>
          <a:ext cx="3005666" cy="18033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Sometimes not recognized for Special Education Services in a timely manner</a:t>
          </a:r>
        </a:p>
      </dsp:txBody>
      <dsp:txXfrm>
        <a:off x="6612466" y="2197024"/>
        <a:ext cx="3005666" cy="18033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8A0AF-93AB-8E4F-A1FA-D9F43BD31333}">
      <dsp:nvSpPr>
        <dsp:cNvPr id="0" name=""/>
        <dsp:cNvSpPr/>
      </dsp:nvSpPr>
      <dsp:spPr>
        <a:xfrm>
          <a:off x="0" y="12403"/>
          <a:ext cx="5072076" cy="74077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B -3  resources and comprehensive strategies that address maltreatment recurrence.</a:t>
          </a:r>
        </a:p>
      </dsp:txBody>
      <dsp:txXfrm>
        <a:off x="36162" y="48565"/>
        <a:ext cx="4999752" cy="668451"/>
      </dsp:txXfrm>
    </dsp:sp>
    <dsp:sp modelId="{7DB1FB5B-96DB-7245-851E-18C0E6DEB547}">
      <dsp:nvSpPr>
        <dsp:cNvPr id="0" name=""/>
        <dsp:cNvSpPr/>
      </dsp:nvSpPr>
      <dsp:spPr>
        <a:xfrm>
          <a:off x="0" y="943345"/>
          <a:ext cx="5072076" cy="56909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Culturally Responsive, Accessible Resources:</a:t>
          </a:r>
        </a:p>
      </dsp:txBody>
      <dsp:txXfrm>
        <a:off x="27781" y="971126"/>
        <a:ext cx="5016514" cy="513535"/>
      </dsp:txXfrm>
    </dsp:sp>
    <dsp:sp modelId="{0B39BF4D-7A7C-7F43-9F5C-BCB12F3EB891}">
      <dsp:nvSpPr>
        <dsp:cNvPr id="0" name=""/>
        <dsp:cNvSpPr/>
      </dsp:nvSpPr>
      <dsp:spPr>
        <a:xfrm>
          <a:off x="193144" y="1550514"/>
          <a:ext cx="3873240" cy="2085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038" tIns="20320" rIns="113792" bIns="20320" numCol="1" spcCol="1270" anchor="t" anchorCtr="0">
          <a:noAutofit/>
        </a:bodyPr>
        <a:lstStyle/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Human Services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Education/Child  Development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Law Enforcement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Labor/Economic Opportunities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Immigration/naturalization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Mental and Behavioral Health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Medical Care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Faith Based Partnerships</a:t>
          </a:r>
        </a:p>
      </dsp:txBody>
      <dsp:txXfrm>
        <a:off x="193144" y="1550514"/>
        <a:ext cx="3873240" cy="2085525"/>
      </dsp:txXfrm>
    </dsp:sp>
    <dsp:sp modelId="{ACFBE9C8-425C-1241-A19B-51689B506280}">
      <dsp:nvSpPr>
        <dsp:cNvPr id="0" name=""/>
        <dsp:cNvSpPr/>
      </dsp:nvSpPr>
      <dsp:spPr>
        <a:xfrm>
          <a:off x="0" y="3788480"/>
          <a:ext cx="5072076" cy="68445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Economic Development </a:t>
          </a:r>
          <a:r>
            <a:rPr lang="en-US" sz="1600" kern="1200" dirty="0">
              <a:solidFill>
                <a:schemeClr val="tx1"/>
              </a:solidFill>
            </a:rPr>
            <a:t>to address double digit unemployment among African American Americans </a:t>
          </a:r>
        </a:p>
      </dsp:txBody>
      <dsp:txXfrm>
        <a:off x="33412" y="3821892"/>
        <a:ext cx="5005252" cy="617626"/>
      </dsp:txXfrm>
    </dsp:sp>
    <dsp:sp modelId="{056B2EFD-B2B8-8B4C-819D-56C6042445F4}">
      <dsp:nvSpPr>
        <dsp:cNvPr id="0" name=""/>
        <dsp:cNvSpPr/>
      </dsp:nvSpPr>
      <dsp:spPr>
        <a:xfrm>
          <a:off x="0" y="4660130"/>
          <a:ext cx="5072076" cy="63318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tx1"/>
              </a:solidFill>
            </a:rPr>
            <a:t>LIVING WAGES to address the working poor</a:t>
          </a:r>
        </a:p>
      </dsp:txBody>
      <dsp:txXfrm>
        <a:off x="30910" y="4691040"/>
        <a:ext cx="5010256" cy="5713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F9D08-87BD-1849-97E0-B9FF2E445A4D}">
      <dsp:nvSpPr>
        <dsp:cNvPr id="0" name=""/>
        <dsp:cNvSpPr/>
      </dsp:nvSpPr>
      <dsp:spPr>
        <a:xfrm>
          <a:off x="0" y="64966"/>
          <a:ext cx="2934714" cy="88803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Community-based parent support…</a:t>
          </a:r>
        </a:p>
      </dsp:txBody>
      <dsp:txXfrm>
        <a:off x="43350" y="108316"/>
        <a:ext cx="2848014" cy="801330"/>
      </dsp:txXfrm>
    </dsp:sp>
    <dsp:sp modelId="{903B1A72-132F-8C4D-9C75-B8D76E616A38}">
      <dsp:nvSpPr>
        <dsp:cNvPr id="0" name=""/>
        <dsp:cNvSpPr/>
      </dsp:nvSpPr>
      <dsp:spPr>
        <a:xfrm>
          <a:off x="0" y="1019236"/>
          <a:ext cx="2934714" cy="888030"/>
        </a:xfrm>
        <a:prstGeom prst="roundRect">
          <a:avLst/>
        </a:prstGeom>
        <a:gradFill rotWithShape="0">
          <a:gsLst>
            <a:gs pos="0">
              <a:schemeClr val="accent5">
                <a:hueOff val="-871962"/>
                <a:satOff val="5188"/>
                <a:lumOff val="2091"/>
                <a:alphaOff val="0"/>
                <a:tint val="96000"/>
                <a:lumMod val="100000"/>
              </a:schemeClr>
            </a:gs>
            <a:gs pos="78000">
              <a:schemeClr val="accent5">
                <a:hueOff val="-871962"/>
                <a:satOff val="5188"/>
                <a:lumOff val="209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Health Care Access</a:t>
          </a:r>
        </a:p>
      </dsp:txBody>
      <dsp:txXfrm>
        <a:off x="43350" y="1062586"/>
        <a:ext cx="2848014" cy="801330"/>
      </dsp:txXfrm>
    </dsp:sp>
    <dsp:sp modelId="{E52D4C46-69FD-1447-902E-446C5E35E6F7}">
      <dsp:nvSpPr>
        <dsp:cNvPr id="0" name=""/>
        <dsp:cNvSpPr/>
      </dsp:nvSpPr>
      <dsp:spPr>
        <a:xfrm>
          <a:off x="0" y="1973506"/>
          <a:ext cx="2934714" cy="888030"/>
        </a:xfrm>
        <a:prstGeom prst="roundRect">
          <a:avLst/>
        </a:prstGeom>
        <a:gradFill rotWithShape="0">
          <a:gsLst>
            <a:gs pos="0">
              <a:schemeClr val="accent5">
                <a:hueOff val="-1743925"/>
                <a:satOff val="10375"/>
                <a:lumOff val="4183"/>
                <a:alphaOff val="0"/>
                <a:tint val="96000"/>
                <a:lumMod val="100000"/>
              </a:schemeClr>
            </a:gs>
            <a:gs pos="78000">
              <a:schemeClr val="accent5">
                <a:hueOff val="-1743925"/>
                <a:satOff val="10375"/>
                <a:lumOff val="418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Racial Equity</a:t>
          </a:r>
        </a:p>
      </dsp:txBody>
      <dsp:txXfrm>
        <a:off x="43350" y="2016856"/>
        <a:ext cx="2848014" cy="801330"/>
      </dsp:txXfrm>
    </dsp:sp>
    <dsp:sp modelId="{EA75AA6A-5EC2-A64C-965E-FA5B3E9073A2}">
      <dsp:nvSpPr>
        <dsp:cNvPr id="0" name=""/>
        <dsp:cNvSpPr/>
      </dsp:nvSpPr>
      <dsp:spPr>
        <a:xfrm>
          <a:off x="0" y="2927776"/>
          <a:ext cx="2934714" cy="888030"/>
        </a:xfrm>
        <a:prstGeom prst="roundRect">
          <a:avLst/>
        </a:prstGeom>
        <a:gradFill rotWithShape="0">
          <a:gsLst>
            <a:gs pos="0">
              <a:schemeClr val="accent5">
                <a:hueOff val="-2615887"/>
                <a:satOff val="15563"/>
                <a:lumOff val="6274"/>
                <a:alphaOff val="0"/>
                <a:tint val="96000"/>
                <a:lumMod val="100000"/>
              </a:schemeClr>
            </a:gs>
            <a:gs pos="78000">
              <a:schemeClr val="accent5">
                <a:hueOff val="-2615887"/>
                <a:satOff val="15563"/>
                <a:lumOff val="627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Affordable Housing</a:t>
          </a:r>
        </a:p>
      </dsp:txBody>
      <dsp:txXfrm>
        <a:off x="43350" y="2971126"/>
        <a:ext cx="2848014" cy="8013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9A7A5-B892-2043-BAD9-1A9E741C5888}">
      <dsp:nvSpPr>
        <dsp:cNvPr id="0" name=""/>
        <dsp:cNvSpPr/>
      </dsp:nvSpPr>
      <dsp:spPr>
        <a:xfrm>
          <a:off x="2723366" y="508"/>
          <a:ext cx="2370302" cy="2370302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Educational Advocacy and Mentoring…</a:t>
          </a:r>
        </a:p>
      </dsp:txBody>
      <dsp:txXfrm>
        <a:off x="3315942" y="508"/>
        <a:ext cx="1185151" cy="1955499"/>
      </dsp:txXfrm>
    </dsp:sp>
    <dsp:sp modelId="{EA6BD0CD-CB0D-1149-9EB3-03084DC2BFF9}">
      <dsp:nvSpPr>
        <dsp:cNvPr id="0" name=""/>
        <dsp:cNvSpPr/>
      </dsp:nvSpPr>
      <dsp:spPr>
        <a:xfrm rot="5400000">
          <a:off x="4509506" y="1786648"/>
          <a:ext cx="2370302" cy="2370302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shade val="80000"/>
            <a:hueOff val="-142942"/>
            <a:satOff val="-10715"/>
            <a:lumOff val="109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1/3 of children in care ages 6-10 missed 10+ days in school</a:t>
          </a:r>
        </a:p>
      </dsp:txBody>
      <dsp:txXfrm rot="-5400000">
        <a:off x="4924309" y="2379224"/>
        <a:ext cx="1955499" cy="1185151"/>
      </dsp:txXfrm>
    </dsp:sp>
    <dsp:sp modelId="{EFAB8373-0DD5-5E40-8EDD-C51A14A27440}">
      <dsp:nvSpPr>
        <dsp:cNvPr id="0" name=""/>
        <dsp:cNvSpPr/>
      </dsp:nvSpPr>
      <dsp:spPr>
        <a:xfrm rot="10800000">
          <a:off x="2723366" y="3572788"/>
          <a:ext cx="2370302" cy="2370302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shade val="80000"/>
            <a:hueOff val="-285884"/>
            <a:satOff val="-21431"/>
            <a:lumOff val="2190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50%+ ages 11-17 missed 10+ days in school</a:t>
          </a:r>
        </a:p>
      </dsp:txBody>
      <dsp:txXfrm rot="10800000">
        <a:off x="3315941" y="3987591"/>
        <a:ext cx="1185151" cy="1955499"/>
      </dsp:txXfrm>
    </dsp:sp>
    <dsp:sp modelId="{BE51B8F8-BFAC-024D-B618-9D3DBB252AE7}">
      <dsp:nvSpPr>
        <dsp:cNvPr id="0" name=""/>
        <dsp:cNvSpPr/>
      </dsp:nvSpPr>
      <dsp:spPr>
        <a:xfrm rot="16200000">
          <a:off x="937226" y="1786648"/>
          <a:ext cx="2370302" cy="2370302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shade val="80000"/>
            <a:hueOff val="-428826"/>
            <a:satOff val="-32146"/>
            <a:lumOff val="328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1/3 of children in care ages 3-5 – evidence of a developmental delay</a:t>
          </a:r>
        </a:p>
      </dsp:txBody>
      <dsp:txXfrm rot="5400000">
        <a:off x="937226" y="2379223"/>
        <a:ext cx="1955499" cy="1185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0.07284</cdr:x>
      <cdr:y>0.88469</cdr:y>
    </cdr:from>
    <cdr:to>
      <cdr:x>0.17366</cdr:x>
      <cdr:y>0.94233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12843A5-2DA6-9D46-8F91-7488E4FC69A0}"/>
            </a:ext>
          </a:extLst>
        </cdr:cNvPr>
        <cdr:cNvSpPr txBox="1"/>
      </cdr:nvSpPr>
      <cdr:spPr>
        <a:xfrm xmlns:a="http://schemas.openxmlformats.org/drawingml/2006/main">
          <a:off x="646294" y="4245438"/>
          <a:ext cx="894554" cy="2766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dirty="0"/>
            <a:t>Champaign</a:t>
          </a:r>
        </a:p>
      </cdr:txBody>
    </cdr:sp>
  </cdr:relSizeAnchor>
  <cdr:relSizeAnchor xmlns:cdr="http://schemas.openxmlformats.org/drawingml/2006/chartDrawing">
    <cdr:from>
      <cdr:x>0.20238</cdr:x>
      <cdr:y>0.88204</cdr:y>
    </cdr:from>
    <cdr:to>
      <cdr:x>0.28039</cdr:x>
      <cdr:y>0.93119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0D5A0967-CDCE-214C-A328-B8A001163419}"/>
            </a:ext>
          </a:extLst>
        </cdr:cNvPr>
        <cdr:cNvSpPr txBox="1"/>
      </cdr:nvSpPr>
      <cdr:spPr>
        <a:xfrm xmlns:a="http://schemas.openxmlformats.org/drawingml/2006/main">
          <a:off x="1795644" y="4232721"/>
          <a:ext cx="692150" cy="235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Coles</a:t>
          </a:r>
        </a:p>
      </cdr:txBody>
    </cdr:sp>
  </cdr:relSizeAnchor>
  <cdr:relSizeAnchor xmlns:cdr="http://schemas.openxmlformats.org/drawingml/2006/chartDrawing">
    <cdr:from>
      <cdr:x>0.55235</cdr:x>
      <cdr:y>0.88393</cdr:y>
    </cdr:from>
    <cdr:to>
      <cdr:x>0.62821</cdr:x>
      <cdr:y>0.93308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0D5A0967-CDCE-214C-A328-B8A001163419}"/>
            </a:ext>
          </a:extLst>
        </cdr:cNvPr>
        <cdr:cNvSpPr txBox="1"/>
      </cdr:nvSpPr>
      <cdr:spPr>
        <a:xfrm xmlns:a="http://schemas.openxmlformats.org/drawingml/2006/main">
          <a:off x="4900794" y="4241791"/>
          <a:ext cx="673100" cy="235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Peoria</a:t>
          </a:r>
        </a:p>
      </cdr:txBody>
    </cdr:sp>
  </cdr:relSizeAnchor>
  <cdr:relSizeAnchor xmlns:cdr="http://schemas.openxmlformats.org/drawingml/2006/chartDrawing">
    <cdr:from>
      <cdr:x>0.43641</cdr:x>
      <cdr:y>0.88393</cdr:y>
    </cdr:from>
    <cdr:to>
      <cdr:x>0.51156</cdr:x>
      <cdr:y>0.93308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0D5A0967-CDCE-214C-A328-B8A001163419}"/>
            </a:ext>
          </a:extLst>
        </cdr:cNvPr>
        <cdr:cNvSpPr txBox="1"/>
      </cdr:nvSpPr>
      <cdr:spPr>
        <a:xfrm xmlns:a="http://schemas.openxmlformats.org/drawingml/2006/main">
          <a:off x="3872093" y="4241791"/>
          <a:ext cx="666751" cy="235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McLean</a:t>
          </a:r>
        </a:p>
      </cdr:txBody>
    </cdr:sp>
  </cdr:relSizeAnchor>
  <cdr:relSizeAnchor xmlns:cdr="http://schemas.openxmlformats.org/drawingml/2006/chartDrawing">
    <cdr:from>
      <cdr:x>0.31832</cdr:x>
      <cdr:y>0.88204</cdr:y>
    </cdr:from>
    <cdr:to>
      <cdr:x>0.39419</cdr:x>
      <cdr:y>0.93119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0D5A0967-CDCE-214C-A328-B8A001163419}"/>
            </a:ext>
          </a:extLst>
        </cdr:cNvPr>
        <cdr:cNvSpPr txBox="1"/>
      </cdr:nvSpPr>
      <cdr:spPr>
        <a:xfrm xmlns:a="http://schemas.openxmlformats.org/drawingml/2006/main">
          <a:off x="2824344" y="4232721"/>
          <a:ext cx="673100" cy="235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Macon</a:t>
          </a:r>
        </a:p>
      </cdr:txBody>
    </cdr:sp>
  </cdr:relSizeAnchor>
  <cdr:relSizeAnchor xmlns:cdr="http://schemas.openxmlformats.org/drawingml/2006/chartDrawing">
    <cdr:from>
      <cdr:x>0.89373</cdr:x>
      <cdr:y>0.88583</cdr:y>
    </cdr:from>
    <cdr:to>
      <cdr:x>0.99035</cdr:x>
      <cdr:y>0.93497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0D5A0967-CDCE-214C-A328-B8A001163419}"/>
            </a:ext>
          </a:extLst>
        </cdr:cNvPr>
        <cdr:cNvSpPr txBox="1"/>
      </cdr:nvSpPr>
      <cdr:spPr>
        <a:xfrm xmlns:a="http://schemas.openxmlformats.org/drawingml/2006/main">
          <a:off x="7929744" y="4250909"/>
          <a:ext cx="857250" cy="2358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Vermillion</a:t>
          </a:r>
        </a:p>
      </cdr:txBody>
    </cdr:sp>
  </cdr:relSizeAnchor>
  <cdr:relSizeAnchor xmlns:cdr="http://schemas.openxmlformats.org/drawingml/2006/chartDrawing">
    <cdr:from>
      <cdr:x>0.65684</cdr:x>
      <cdr:y>0.88582</cdr:y>
    </cdr:from>
    <cdr:to>
      <cdr:x>0.75704</cdr:x>
      <cdr:y>0.93497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0D5A0967-CDCE-214C-A328-B8A001163419}"/>
            </a:ext>
          </a:extLst>
        </cdr:cNvPr>
        <cdr:cNvSpPr txBox="1"/>
      </cdr:nvSpPr>
      <cdr:spPr>
        <a:xfrm xmlns:a="http://schemas.openxmlformats.org/drawingml/2006/main">
          <a:off x="5827894" y="4250861"/>
          <a:ext cx="889000" cy="235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Rock Island</a:t>
          </a:r>
        </a:p>
      </cdr:txBody>
    </cdr:sp>
  </cdr:relSizeAnchor>
  <cdr:relSizeAnchor xmlns:cdr="http://schemas.openxmlformats.org/drawingml/2006/chartDrawing">
    <cdr:from>
      <cdr:x>0.77851</cdr:x>
      <cdr:y>0.88771</cdr:y>
    </cdr:from>
    <cdr:to>
      <cdr:x>0.87155</cdr:x>
      <cdr:y>0.93686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5312EAFA-0CB9-6B4A-947B-661EA6A87F93}"/>
            </a:ext>
          </a:extLst>
        </cdr:cNvPr>
        <cdr:cNvSpPr txBox="1"/>
      </cdr:nvSpPr>
      <cdr:spPr>
        <a:xfrm xmlns:a="http://schemas.openxmlformats.org/drawingml/2006/main">
          <a:off x="6907394" y="4259930"/>
          <a:ext cx="825500" cy="235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Sangamon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0.04765</cdr:x>
      <cdr:y>0.82709</cdr:y>
    </cdr:from>
    <cdr:to>
      <cdr:x>0.1688</cdr:x>
      <cdr:y>0.90892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67943BE7-E7C9-B5D7-CED1-C6167BEF73A2}"/>
            </a:ext>
          </a:extLst>
        </cdr:cNvPr>
        <cdr:cNvSpPr txBox="1"/>
      </cdr:nvSpPr>
      <cdr:spPr>
        <a:xfrm xmlns:a="http://schemas.openxmlformats.org/drawingml/2006/main">
          <a:off x="315843" y="3930937"/>
          <a:ext cx="803143" cy="388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Law Enforcement</a:t>
          </a:r>
        </a:p>
      </cdr:txBody>
    </cdr:sp>
  </cdr:relSizeAnchor>
  <cdr:relSizeAnchor xmlns:cdr="http://schemas.openxmlformats.org/drawingml/2006/chartDrawing">
    <cdr:from>
      <cdr:x>0.16278</cdr:x>
      <cdr:y>0.82928</cdr:y>
    </cdr:from>
    <cdr:to>
      <cdr:x>0.2587</cdr:x>
      <cdr:y>0.90369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F7BFCBA0-120A-3EEF-CC16-B7FB876C7BA7}"/>
            </a:ext>
          </a:extLst>
        </cdr:cNvPr>
        <cdr:cNvSpPr txBox="1"/>
      </cdr:nvSpPr>
      <cdr:spPr>
        <a:xfrm xmlns:a="http://schemas.openxmlformats.org/drawingml/2006/main">
          <a:off x="1079085" y="3941358"/>
          <a:ext cx="635809" cy="353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Medical</a:t>
          </a:r>
          <a:r>
            <a:rPr lang="en-US" sz="900" baseline="0"/>
            <a:t> Reporter</a:t>
          </a:r>
          <a:endParaRPr lang="en-US" sz="900"/>
        </a:p>
      </cdr:txBody>
    </cdr:sp>
  </cdr:relSizeAnchor>
  <cdr:relSizeAnchor xmlns:cdr="http://schemas.openxmlformats.org/drawingml/2006/chartDrawing">
    <cdr:from>
      <cdr:x>0.66855</cdr:x>
      <cdr:y>0.82976</cdr:y>
    </cdr:from>
    <cdr:to>
      <cdr:x>0.75311</cdr:x>
      <cdr:y>0.90195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37B16253-B1AA-5F6B-F8D2-03E266345EB6}"/>
            </a:ext>
          </a:extLst>
        </cdr:cNvPr>
        <cdr:cNvSpPr txBox="1"/>
      </cdr:nvSpPr>
      <cdr:spPr>
        <a:xfrm xmlns:a="http://schemas.openxmlformats.org/drawingml/2006/main">
          <a:off x="4431826" y="3943626"/>
          <a:ext cx="560561" cy="3430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Social Services</a:t>
          </a:r>
        </a:p>
      </cdr:txBody>
    </cdr:sp>
  </cdr:relSizeAnchor>
  <cdr:relSizeAnchor xmlns:cdr="http://schemas.openxmlformats.org/drawingml/2006/chartDrawing">
    <cdr:from>
      <cdr:x>0.57169</cdr:x>
      <cdr:y>0.83228</cdr:y>
    </cdr:from>
    <cdr:to>
      <cdr:x>0.64574</cdr:x>
      <cdr:y>0.8758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id="{BDE556CD-C501-3DD7-11E9-366F81B620DD}"/>
            </a:ext>
          </a:extLst>
        </cdr:cNvPr>
        <cdr:cNvSpPr txBox="1"/>
      </cdr:nvSpPr>
      <cdr:spPr>
        <a:xfrm xmlns:a="http://schemas.openxmlformats.org/drawingml/2006/main">
          <a:off x="3789755" y="3955607"/>
          <a:ext cx="490853" cy="2068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School</a:t>
          </a:r>
        </a:p>
      </cdr:txBody>
    </cdr:sp>
  </cdr:relSizeAnchor>
  <cdr:relSizeAnchor xmlns:cdr="http://schemas.openxmlformats.org/drawingml/2006/chartDrawing">
    <cdr:from>
      <cdr:x>0.46425</cdr:x>
      <cdr:y>0.83054</cdr:y>
    </cdr:from>
    <cdr:to>
      <cdr:x>0.5546</cdr:x>
      <cdr:y>0.90369</cdr:y>
    </cdr:to>
    <cdr:sp macro="" textlink="">
      <cdr:nvSpPr>
        <cdr:cNvPr id="15" name="TextBox 1">
          <a:extLst xmlns:a="http://schemas.openxmlformats.org/drawingml/2006/main">
            <a:ext uri="{FF2B5EF4-FFF2-40B4-BE49-F238E27FC236}">
              <a16:creationId xmlns:a16="http://schemas.microsoft.com/office/drawing/2014/main" id="{966ECA90-5174-F450-4C61-A0FD1F267821}"/>
            </a:ext>
          </a:extLst>
        </cdr:cNvPr>
        <cdr:cNvSpPr txBox="1"/>
      </cdr:nvSpPr>
      <cdr:spPr>
        <a:xfrm xmlns:a="http://schemas.openxmlformats.org/drawingml/2006/main">
          <a:off x="3077500" y="3947324"/>
          <a:ext cx="598923" cy="3476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Licensed</a:t>
          </a:r>
          <a:r>
            <a:rPr lang="en-US" sz="900" baseline="0"/>
            <a:t> Provider</a:t>
          </a:r>
          <a:endParaRPr lang="en-US" sz="900"/>
        </a:p>
      </cdr:txBody>
    </cdr:sp>
  </cdr:relSizeAnchor>
  <cdr:relSizeAnchor xmlns:cdr="http://schemas.openxmlformats.org/drawingml/2006/chartDrawing">
    <cdr:from>
      <cdr:x>0.35927</cdr:x>
      <cdr:y>0.82754</cdr:y>
    </cdr:from>
    <cdr:to>
      <cdr:x>0.45721</cdr:x>
      <cdr:y>0.90543</cdr:y>
    </cdr:to>
    <cdr:sp macro="" textlink="">
      <cdr:nvSpPr>
        <cdr:cNvPr id="16" name="TextBox 1">
          <a:extLst xmlns:a="http://schemas.openxmlformats.org/drawingml/2006/main">
            <a:ext uri="{FF2B5EF4-FFF2-40B4-BE49-F238E27FC236}">
              <a16:creationId xmlns:a16="http://schemas.microsoft.com/office/drawing/2014/main" id="{D721615D-76FB-E8FF-96BC-94EF87581FAE}"/>
            </a:ext>
          </a:extLst>
        </cdr:cNvPr>
        <cdr:cNvSpPr txBox="1"/>
      </cdr:nvSpPr>
      <cdr:spPr>
        <a:xfrm xmlns:a="http://schemas.openxmlformats.org/drawingml/2006/main">
          <a:off x="2381599" y="3933075"/>
          <a:ext cx="649259" cy="370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DCFS Employee</a:t>
          </a:r>
        </a:p>
      </cdr:txBody>
    </cdr:sp>
  </cdr:relSizeAnchor>
  <cdr:relSizeAnchor xmlns:cdr="http://schemas.openxmlformats.org/drawingml/2006/chartDrawing">
    <cdr:from>
      <cdr:x>0.26086</cdr:x>
      <cdr:y>0.83103</cdr:y>
    </cdr:from>
    <cdr:to>
      <cdr:x>0.35858</cdr:x>
      <cdr:y>0.90892</cdr:y>
    </cdr:to>
    <cdr:sp macro="" textlink="">
      <cdr:nvSpPr>
        <cdr:cNvPr id="17" name="TextBox 1">
          <a:extLst xmlns:a="http://schemas.openxmlformats.org/drawingml/2006/main">
            <a:ext uri="{FF2B5EF4-FFF2-40B4-BE49-F238E27FC236}">
              <a16:creationId xmlns:a16="http://schemas.microsoft.com/office/drawing/2014/main" id="{AD974C0E-9248-5135-FAE8-F2F6245100E0}"/>
            </a:ext>
          </a:extLst>
        </cdr:cNvPr>
        <cdr:cNvSpPr txBox="1"/>
      </cdr:nvSpPr>
      <cdr:spPr>
        <a:xfrm xmlns:a="http://schemas.openxmlformats.org/drawingml/2006/main">
          <a:off x="1729229" y="3949640"/>
          <a:ext cx="647783" cy="370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Court Personnel</a:t>
          </a:r>
        </a:p>
      </cdr:txBody>
    </cdr:sp>
  </cdr:relSizeAnchor>
  <cdr:relSizeAnchor xmlns:cdr="http://schemas.openxmlformats.org/drawingml/2006/chartDrawing">
    <cdr:from>
      <cdr:x>0.85911</cdr:x>
      <cdr:y>0.82453</cdr:y>
    </cdr:from>
    <cdr:to>
      <cdr:x>0.96411</cdr:x>
      <cdr:y>0.89149</cdr:y>
    </cdr:to>
    <cdr:sp macro="" textlink="">
      <cdr:nvSpPr>
        <cdr:cNvPr id="18" name="TextBox 1">
          <a:extLst xmlns:a="http://schemas.openxmlformats.org/drawingml/2006/main">
            <a:ext uri="{FF2B5EF4-FFF2-40B4-BE49-F238E27FC236}">
              <a16:creationId xmlns:a16="http://schemas.microsoft.com/office/drawing/2014/main" id="{F799E5FB-B25C-D3C7-24C3-4CB73282E6D4}"/>
            </a:ext>
          </a:extLst>
        </cdr:cNvPr>
        <cdr:cNvSpPr txBox="1"/>
      </cdr:nvSpPr>
      <cdr:spPr>
        <a:xfrm xmlns:a="http://schemas.openxmlformats.org/drawingml/2006/main">
          <a:off x="5695044" y="3918778"/>
          <a:ext cx="696071" cy="318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Non-mandated</a:t>
          </a:r>
        </a:p>
      </cdr:txBody>
    </cdr:sp>
  </cdr:relSizeAnchor>
  <cdr:relSizeAnchor xmlns:cdr="http://schemas.openxmlformats.org/drawingml/2006/chartDrawing">
    <cdr:from>
      <cdr:x>0.77227</cdr:x>
      <cdr:y>0.83325</cdr:y>
    </cdr:from>
    <cdr:to>
      <cdr:x>0.85549</cdr:x>
      <cdr:y>0.87929</cdr:y>
    </cdr:to>
    <cdr:sp macro="" textlink="">
      <cdr:nvSpPr>
        <cdr:cNvPr id="19" name="TextBox 1">
          <a:extLst xmlns:a="http://schemas.openxmlformats.org/drawingml/2006/main">
            <a:ext uri="{FF2B5EF4-FFF2-40B4-BE49-F238E27FC236}">
              <a16:creationId xmlns:a16="http://schemas.microsoft.com/office/drawing/2014/main" id="{FAC0E682-0A56-F5E7-5301-E54CA08B6B93}"/>
            </a:ext>
          </a:extLst>
        </cdr:cNvPr>
        <cdr:cNvSpPr txBox="1"/>
      </cdr:nvSpPr>
      <cdr:spPr>
        <a:xfrm xmlns:a="http://schemas.openxmlformats.org/drawingml/2006/main">
          <a:off x="5119388" y="3960192"/>
          <a:ext cx="551673" cy="218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Family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0.06661</cdr:x>
      <cdr:y>0.84363</cdr:y>
    </cdr:from>
    <cdr:to>
      <cdr:x>0.18816</cdr:x>
      <cdr:y>0.92571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7943BE7-E7C9-B5D7-CED1-C6167BEF73A2}"/>
            </a:ext>
          </a:extLst>
        </cdr:cNvPr>
        <cdr:cNvSpPr txBox="1"/>
      </cdr:nvSpPr>
      <cdr:spPr>
        <a:xfrm xmlns:a="http://schemas.openxmlformats.org/drawingml/2006/main">
          <a:off x="440083" y="3997198"/>
          <a:ext cx="803143" cy="388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Law Enforcement</a:t>
          </a:r>
        </a:p>
      </cdr:txBody>
    </cdr:sp>
  </cdr:relSizeAnchor>
  <cdr:relSizeAnchor xmlns:cdr="http://schemas.openxmlformats.org/drawingml/2006/chartDrawing">
    <cdr:from>
      <cdr:x>0.18212</cdr:x>
      <cdr:y>0.84583</cdr:y>
    </cdr:from>
    <cdr:to>
      <cdr:x>0.27835</cdr:x>
      <cdr:y>0.92047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F7BFCBA0-120A-3EEF-CC16-B7FB876C7BA7}"/>
            </a:ext>
          </a:extLst>
        </cdr:cNvPr>
        <cdr:cNvSpPr txBox="1"/>
      </cdr:nvSpPr>
      <cdr:spPr>
        <a:xfrm xmlns:a="http://schemas.openxmlformats.org/drawingml/2006/main">
          <a:off x="1203325" y="4007619"/>
          <a:ext cx="635809" cy="353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Medical</a:t>
          </a:r>
          <a:r>
            <a:rPr lang="en-US" sz="900" baseline="0"/>
            <a:t> Reporter</a:t>
          </a:r>
          <a:endParaRPr lang="en-US" sz="900"/>
        </a:p>
      </cdr:txBody>
    </cdr:sp>
  </cdr:relSizeAnchor>
  <cdr:relSizeAnchor xmlns:cdr="http://schemas.openxmlformats.org/drawingml/2006/chartDrawing">
    <cdr:from>
      <cdr:x>0.68956</cdr:x>
      <cdr:y>0.84631</cdr:y>
    </cdr:from>
    <cdr:to>
      <cdr:x>0.7744</cdr:x>
      <cdr:y>0.91872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37B16253-B1AA-5F6B-F8D2-03E266345EB6}"/>
            </a:ext>
          </a:extLst>
        </cdr:cNvPr>
        <cdr:cNvSpPr txBox="1"/>
      </cdr:nvSpPr>
      <cdr:spPr>
        <a:xfrm xmlns:a="http://schemas.openxmlformats.org/drawingml/2006/main">
          <a:off x="4556066" y="4009887"/>
          <a:ext cx="560561" cy="3430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Social Services</a:t>
          </a:r>
        </a:p>
      </cdr:txBody>
    </cdr:sp>
  </cdr:relSizeAnchor>
  <cdr:relSizeAnchor xmlns:cdr="http://schemas.openxmlformats.org/drawingml/2006/chartDrawing">
    <cdr:from>
      <cdr:x>0.59238</cdr:x>
      <cdr:y>0.84884</cdr:y>
    </cdr:from>
    <cdr:to>
      <cdr:x>0.66667</cdr:x>
      <cdr:y>0.8925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DE556CD-C501-3DD7-11E9-366F81B620DD}"/>
            </a:ext>
          </a:extLst>
        </cdr:cNvPr>
        <cdr:cNvSpPr txBox="1"/>
      </cdr:nvSpPr>
      <cdr:spPr>
        <a:xfrm xmlns:a="http://schemas.openxmlformats.org/drawingml/2006/main">
          <a:off x="3913995" y="4021868"/>
          <a:ext cx="490853" cy="2068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School</a:t>
          </a:r>
        </a:p>
      </cdr:txBody>
    </cdr:sp>
  </cdr:relSizeAnchor>
  <cdr:relSizeAnchor xmlns:cdr="http://schemas.openxmlformats.org/drawingml/2006/chartDrawing">
    <cdr:from>
      <cdr:x>0.48458</cdr:x>
      <cdr:y>0.84709</cdr:y>
    </cdr:from>
    <cdr:to>
      <cdr:x>0.57523</cdr:x>
      <cdr:y>0.92047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966ECA90-5174-F450-4C61-A0FD1F267821}"/>
            </a:ext>
          </a:extLst>
        </cdr:cNvPr>
        <cdr:cNvSpPr txBox="1"/>
      </cdr:nvSpPr>
      <cdr:spPr>
        <a:xfrm xmlns:a="http://schemas.openxmlformats.org/drawingml/2006/main">
          <a:off x="3201740" y="4013585"/>
          <a:ext cx="598923" cy="3476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Licensed</a:t>
          </a:r>
          <a:r>
            <a:rPr lang="en-US" sz="900" baseline="0"/>
            <a:t> Provider</a:t>
          </a:r>
          <a:endParaRPr lang="en-US" sz="900"/>
        </a:p>
      </cdr:txBody>
    </cdr:sp>
  </cdr:relSizeAnchor>
  <cdr:relSizeAnchor xmlns:cdr="http://schemas.openxmlformats.org/drawingml/2006/chartDrawing">
    <cdr:from>
      <cdr:x>0.37926</cdr:x>
      <cdr:y>0.84408</cdr:y>
    </cdr:from>
    <cdr:to>
      <cdr:x>0.47752</cdr:x>
      <cdr:y>0.92222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D721615D-76FB-E8FF-96BC-94EF87581FAE}"/>
            </a:ext>
          </a:extLst>
        </cdr:cNvPr>
        <cdr:cNvSpPr txBox="1"/>
      </cdr:nvSpPr>
      <cdr:spPr>
        <a:xfrm xmlns:a="http://schemas.openxmlformats.org/drawingml/2006/main">
          <a:off x="2505839" y="3999336"/>
          <a:ext cx="649259" cy="370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DCFS Employee</a:t>
          </a:r>
        </a:p>
      </cdr:txBody>
    </cdr:sp>
  </cdr:relSizeAnchor>
  <cdr:relSizeAnchor xmlns:cdr="http://schemas.openxmlformats.org/drawingml/2006/chartDrawing">
    <cdr:from>
      <cdr:x>0.28052</cdr:x>
      <cdr:y>0.84758</cdr:y>
    </cdr:from>
    <cdr:to>
      <cdr:x>0.37856</cdr:x>
      <cdr:y>0.92571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AD974C0E-9248-5135-FAE8-F2F6245100E0}"/>
            </a:ext>
          </a:extLst>
        </cdr:cNvPr>
        <cdr:cNvSpPr txBox="1"/>
      </cdr:nvSpPr>
      <cdr:spPr>
        <a:xfrm xmlns:a="http://schemas.openxmlformats.org/drawingml/2006/main">
          <a:off x="1853469" y="4015901"/>
          <a:ext cx="647783" cy="370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Court Personnel</a:t>
          </a:r>
        </a:p>
      </cdr:txBody>
    </cdr:sp>
  </cdr:relSizeAnchor>
  <cdr:relSizeAnchor xmlns:cdr="http://schemas.openxmlformats.org/drawingml/2006/chartDrawing">
    <cdr:from>
      <cdr:x>0.88075</cdr:x>
      <cdr:y>0.84107</cdr:y>
    </cdr:from>
    <cdr:to>
      <cdr:x>0.9861</cdr:x>
      <cdr:y>0.90823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F799E5FB-B25C-D3C7-24C3-4CB73282E6D4}"/>
            </a:ext>
          </a:extLst>
        </cdr:cNvPr>
        <cdr:cNvSpPr txBox="1"/>
      </cdr:nvSpPr>
      <cdr:spPr>
        <a:xfrm xmlns:a="http://schemas.openxmlformats.org/drawingml/2006/main">
          <a:off x="5819284" y="3985039"/>
          <a:ext cx="696071" cy="318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Non-mandated</a:t>
          </a:r>
        </a:p>
      </cdr:txBody>
    </cdr:sp>
  </cdr:relSizeAnchor>
  <cdr:relSizeAnchor xmlns:cdr="http://schemas.openxmlformats.org/drawingml/2006/chartDrawing">
    <cdr:from>
      <cdr:x>0.79362</cdr:x>
      <cdr:y>0.84981</cdr:y>
    </cdr:from>
    <cdr:to>
      <cdr:x>0.87712</cdr:x>
      <cdr:y>0.89599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FAC0E682-0A56-F5E7-5301-E54CA08B6B93}"/>
            </a:ext>
          </a:extLst>
        </cdr:cNvPr>
        <cdr:cNvSpPr txBox="1"/>
      </cdr:nvSpPr>
      <cdr:spPr>
        <a:xfrm xmlns:a="http://schemas.openxmlformats.org/drawingml/2006/main">
          <a:off x="5243628" y="4026453"/>
          <a:ext cx="551673" cy="218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Family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0.87862</cdr:x>
      <cdr:y>0.8697</cdr:y>
    </cdr:from>
    <cdr:to>
      <cdr:x>1</cdr:x>
      <cdr:y>0.91146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5964206" y="4214994"/>
          <a:ext cx="823973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Vermillion</a:t>
          </a:r>
        </a:p>
      </cdr:txBody>
    </cdr:sp>
  </cdr:relSizeAnchor>
  <cdr:relSizeAnchor xmlns:cdr="http://schemas.openxmlformats.org/drawingml/2006/chartDrawing">
    <cdr:from>
      <cdr:x>0.63946</cdr:x>
      <cdr:y>0.86921</cdr:y>
    </cdr:from>
    <cdr:to>
      <cdr:x>0.76833</cdr:x>
      <cdr:y>0.91097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4340789" y="4212579"/>
          <a:ext cx="874753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Rock</a:t>
          </a:r>
          <a:r>
            <a:rPr lang="en-US" sz="1100" baseline="0"/>
            <a:t> Island</a:t>
          </a:r>
          <a:endParaRPr lang="en-US" sz="1100"/>
        </a:p>
      </cdr:txBody>
    </cdr:sp>
  </cdr:relSizeAnchor>
  <cdr:relSizeAnchor xmlns:cdr="http://schemas.openxmlformats.org/drawingml/2006/chartDrawing">
    <cdr:from>
      <cdr:x>0.54377</cdr:x>
      <cdr:y>0.86736</cdr:y>
    </cdr:from>
    <cdr:to>
      <cdr:x>0.62996</cdr:x>
      <cdr:y>0.90911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3691217" y="4203643"/>
          <a:ext cx="585049" cy="202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Peoria</a:t>
          </a:r>
        </a:p>
      </cdr:txBody>
    </cdr:sp>
  </cdr:relSizeAnchor>
  <cdr:relSizeAnchor xmlns:cdr="http://schemas.openxmlformats.org/drawingml/2006/chartDrawing">
    <cdr:from>
      <cdr:x>0.41738</cdr:x>
      <cdr:y>0.86662</cdr:y>
    </cdr:from>
    <cdr:to>
      <cdr:x>0.51702</cdr:x>
      <cdr:y>0.90838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2833231" y="4200053"/>
          <a:ext cx="676421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McLean</a:t>
          </a:r>
        </a:p>
      </cdr:txBody>
    </cdr:sp>
  </cdr:relSizeAnchor>
  <cdr:relSizeAnchor xmlns:cdr="http://schemas.openxmlformats.org/drawingml/2006/chartDrawing">
    <cdr:from>
      <cdr:x>0.30267</cdr:x>
      <cdr:y>0.86803</cdr:y>
    </cdr:from>
    <cdr:to>
      <cdr:x>0.39376</cdr:x>
      <cdr:y>0.90979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2054579" y="4206887"/>
          <a:ext cx="618341" cy="202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Macon</a:t>
          </a:r>
        </a:p>
      </cdr:txBody>
    </cdr:sp>
  </cdr:relSizeAnchor>
  <cdr:relSizeAnchor xmlns:cdr="http://schemas.openxmlformats.org/drawingml/2006/chartDrawing">
    <cdr:from>
      <cdr:x>0.19051</cdr:x>
      <cdr:y>0.86824</cdr:y>
    </cdr:from>
    <cdr:to>
      <cdr:x>0.26858</cdr:x>
      <cdr:y>0.90999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1293224" y="4207908"/>
          <a:ext cx="529972" cy="2023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Coles</a:t>
          </a:r>
        </a:p>
      </cdr:txBody>
    </cdr:sp>
  </cdr:relSizeAnchor>
  <cdr:relSizeAnchor xmlns:cdr="http://schemas.openxmlformats.org/drawingml/2006/chartDrawing">
    <cdr:from>
      <cdr:x>0.0481</cdr:x>
      <cdr:y>0.8675</cdr:y>
    </cdr:from>
    <cdr:to>
      <cdr:x>0.1788</cdr:x>
      <cdr:y>0.90926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326499" y="4204317"/>
          <a:ext cx="887202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Champaign</a:t>
          </a:r>
        </a:p>
      </cdr:txBody>
    </cdr:sp>
  </cdr:relSizeAnchor>
  <cdr:relSizeAnchor xmlns:cdr="http://schemas.openxmlformats.org/drawingml/2006/chartDrawing">
    <cdr:from>
      <cdr:x>0.75837</cdr:x>
      <cdr:y>0.86982</cdr:y>
    </cdr:from>
    <cdr:to>
      <cdr:x>0.88431</cdr:x>
      <cdr:y>0.91158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5147922" y="4215558"/>
          <a:ext cx="854954" cy="202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Sangamon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0.88122</cdr:x>
      <cdr:y>0.86413</cdr:y>
    </cdr:from>
    <cdr:to>
      <cdr:x>1</cdr:x>
      <cdr:y>0.90586</cdr:y>
    </cdr:to>
    <cdr:sp macro="" textlink="">
      <cdr:nvSpPr>
        <cdr:cNvPr id="18" name="TextBox 1">
          <a:extLst xmlns:a="http://schemas.openxmlformats.org/drawingml/2006/main">
            <a:ext uri="{FF2B5EF4-FFF2-40B4-BE49-F238E27FC236}">
              <a16:creationId xmlns:a16="http://schemas.microsoft.com/office/drawing/2014/main" id="{7AD9D8B1-227F-FF66-BD23-A51A7887B4E3}"/>
            </a:ext>
          </a:extLst>
        </cdr:cNvPr>
        <cdr:cNvSpPr txBox="1"/>
      </cdr:nvSpPr>
      <cdr:spPr>
        <a:xfrm xmlns:a="http://schemas.openxmlformats.org/drawingml/2006/main">
          <a:off x="5994218" y="4191052"/>
          <a:ext cx="807983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Vermillion</a:t>
          </a:r>
        </a:p>
      </cdr:txBody>
    </cdr:sp>
  </cdr:relSizeAnchor>
  <cdr:relSizeAnchor xmlns:cdr="http://schemas.openxmlformats.org/drawingml/2006/chartDrawing">
    <cdr:from>
      <cdr:x>0.64172</cdr:x>
      <cdr:y>0.86363</cdr:y>
    </cdr:from>
    <cdr:to>
      <cdr:x>0.7634</cdr:x>
      <cdr:y>0.90536</cdr:y>
    </cdr:to>
    <cdr:sp macro="" textlink="">
      <cdr:nvSpPr>
        <cdr:cNvPr id="19" name="TextBox 1">
          <a:extLst xmlns:a="http://schemas.openxmlformats.org/drawingml/2006/main">
            <a:ext uri="{FF2B5EF4-FFF2-40B4-BE49-F238E27FC236}">
              <a16:creationId xmlns:a16="http://schemas.microsoft.com/office/drawing/2014/main" id="{BB8505D2-3B5D-9084-F78A-BA437330A66C}"/>
            </a:ext>
          </a:extLst>
        </cdr:cNvPr>
        <cdr:cNvSpPr txBox="1"/>
      </cdr:nvSpPr>
      <cdr:spPr>
        <a:xfrm xmlns:a="http://schemas.openxmlformats.org/drawingml/2006/main">
          <a:off x="4365114" y="4188637"/>
          <a:ext cx="827689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Rock</a:t>
          </a:r>
          <a:r>
            <a:rPr lang="en-US" sz="1100" baseline="0" dirty="0"/>
            <a:t> Island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0.54218</cdr:x>
      <cdr:y>0.86279</cdr:y>
    </cdr:from>
    <cdr:to>
      <cdr:x>0.6233</cdr:x>
      <cdr:y>0.90451</cdr:y>
    </cdr:to>
    <cdr:sp macro="" textlink="">
      <cdr:nvSpPr>
        <cdr:cNvPr id="20" name="TextBox 1">
          <a:extLst xmlns:a="http://schemas.openxmlformats.org/drawingml/2006/main">
            <a:ext uri="{FF2B5EF4-FFF2-40B4-BE49-F238E27FC236}">
              <a16:creationId xmlns:a16="http://schemas.microsoft.com/office/drawing/2014/main" id="{6B5E56A0-D108-8E34-CE5C-D4DB0C3FA6B6}"/>
            </a:ext>
          </a:extLst>
        </cdr:cNvPr>
        <cdr:cNvSpPr txBox="1"/>
      </cdr:nvSpPr>
      <cdr:spPr>
        <a:xfrm xmlns:a="http://schemas.openxmlformats.org/drawingml/2006/main">
          <a:off x="5036505" y="4125831"/>
          <a:ext cx="753549" cy="199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Peoria</a:t>
          </a:r>
        </a:p>
      </cdr:txBody>
    </cdr:sp>
  </cdr:relSizeAnchor>
  <cdr:relSizeAnchor xmlns:cdr="http://schemas.openxmlformats.org/drawingml/2006/chartDrawing">
    <cdr:from>
      <cdr:x>0.41563</cdr:x>
      <cdr:y>0.86268</cdr:y>
    </cdr:from>
    <cdr:to>
      <cdr:x>0.51123</cdr:x>
      <cdr:y>0.90441</cdr:y>
    </cdr:to>
    <cdr:sp macro="" textlink="">
      <cdr:nvSpPr>
        <cdr:cNvPr id="21" name="TextBox 1">
          <a:extLst xmlns:a="http://schemas.openxmlformats.org/drawingml/2006/main">
            <a:ext uri="{FF2B5EF4-FFF2-40B4-BE49-F238E27FC236}">
              <a16:creationId xmlns:a16="http://schemas.microsoft.com/office/drawing/2014/main" id="{F9B84A85-D9BA-971A-9649-F38C3A61C6F7}"/>
            </a:ext>
          </a:extLst>
        </cdr:cNvPr>
        <cdr:cNvSpPr txBox="1"/>
      </cdr:nvSpPr>
      <cdr:spPr>
        <a:xfrm xmlns:a="http://schemas.openxmlformats.org/drawingml/2006/main">
          <a:off x="3860912" y="4125314"/>
          <a:ext cx="888058" cy="1995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McLean</a:t>
          </a:r>
        </a:p>
      </cdr:txBody>
    </cdr:sp>
  </cdr:relSizeAnchor>
  <cdr:relSizeAnchor xmlns:cdr="http://schemas.openxmlformats.org/drawingml/2006/chartDrawing">
    <cdr:from>
      <cdr:x>0.30553</cdr:x>
      <cdr:y>0.86409</cdr:y>
    </cdr:from>
    <cdr:to>
      <cdr:x>0.39148</cdr:x>
      <cdr:y>0.90582</cdr:y>
    </cdr:to>
    <cdr:sp macro="" textlink="">
      <cdr:nvSpPr>
        <cdr:cNvPr id="22" name="TextBox 1">
          <a:extLst xmlns:a="http://schemas.openxmlformats.org/drawingml/2006/main">
            <a:ext uri="{FF2B5EF4-FFF2-40B4-BE49-F238E27FC236}">
              <a16:creationId xmlns:a16="http://schemas.microsoft.com/office/drawing/2014/main" id="{EB56D830-F803-761D-0A4B-04A627DAB82D}"/>
            </a:ext>
          </a:extLst>
        </cdr:cNvPr>
        <cdr:cNvSpPr txBox="1"/>
      </cdr:nvSpPr>
      <cdr:spPr>
        <a:xfrm xmlns:a="http://schemas.openxmlformats.org/drawingml/2006/main">
          <a:off x="2838158" y="4132057"/>
          <a:ext cx="798417" cy="199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Macon</a:t>
          </a:r>
        </a:p>
      </cdr:txBody>
    </cdr:sp>
  </cdr:relSizeAnchor>
  <cdr:relSizeAnchor xmlns:cdr="http://schemas.openxmlformats.org/drawingml/2006/chartDrawing">
    <cdr:from>
      <cdr:x>0.18681</cdr:x>
      <cdr:y>0.8643</cdr:y>
    </cdr:from>
    <cdr:to>
      <cdr:x>0.26889</cdr:x>
      <cdr:y>0.90602</cdr:y>
    </cdr:to>
    <cdr:sp macro="" textlink="">
      <cdr:nvSpPr>
        <cdr:cNvPr id="23" name="TextBox 1">
          <a:extLst xmlns:a="http://schemas.openxmlformats.org/drawingml/2006/main">
            <a:ext uri="{FF2B5EF4-FFF2-40B4-BE49-F238E27FC236}">
              <a16:creationId xmlns:a16="http://schemas.microsoft.com/office/drawing/2014/main" id="{06E4B0B9-09D1-8565-F761-490FEF9B8B0D}"/>
            </a:ext>
          </a:extLst>
        </cdr:cNvPr>
        <cdr:cNvSpPr txBox="1"/>
      </cdr:nvSpPr>
      <cdr:spPr>
        <a:xfrm xmlns:a="http://schemas.openxmlformats.org/drawingml/2006/main">
          <a:off x="1735380" y="4133062"/>
          <a:ext cx="762467" cy="199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Coles</a:t>
          </a:r>
        </a:p>
      </cdr:txBody>
    </cdr:sp>
  </cdr:relSizeAnchor>
  <cdr:relSizeAnchor xmlns:cdr="http://schemas.openxmlformats.org/drawingml/2006/chartDrawing">
    <cdr:from>
      <cdr:x>0.03878</cdr:x>
      <cdr:y>0.86328</cdr:y>
    </cdr:from>
    <cdr:to>
      <cdr:x>0.17627</cdr:x>
      <cdr:y>0.90501</cdr:y>
    </cdr:to>
    <cdr:sp macro="" textlink="">
      <cdr:nvSpPr>
        <cdr:cNvPr id="24" name="TextBox 1">
          <a:extLst xmlns:a="http://schemas.openxmlformats.org/drawingml/2006/main">
            <a:ext uri="{FF2B5EF4-FFF2-40B4-BE49-F238E27FC236}">
              <a16:creationId xmlns:a16="http://schemas.microsoft.com/office/drawing/2014/main" id="{568231A6-201E-CE3E-63C1-10F98D2F8034}"/>
            </a:ext>
          </a:extLst>
        </cdr:cNvPr>
        <cdr:cNvSpPr txBox="1"/>
      </cdr:nvSpPr>
      <cdr:spPr>
        <a:xfrm xmlns:a="http://schemas.openxmlformats.org/drawingml/2006/main">
          <a:off x="263760" y="4186944"/>
          <a:ext cx="935285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Champaign</a:t>
          </a:r>
        </a:p>
      </cdr:txBody>
    </cdr:sp>
  </cdr:relSizeAnchor>
  <cdr:relSizeAnchor xmlns:cdr="http://schemas.openxmlformats.org/drawingml/2006/chartDrawing">
    <cdr:from>
      <cdr:x>0.76147</cdr:x>
      <cdr:y>0.86424</cdr:y>
    </cdr:from>
    <cdr:to>
      <cdr:x>0.87639</cdr:x>
      <cdr:y>0.90597</cdr:y>
    </cdr:to>
    <cdr:sp macro="" textlink="">
      <cdr:nvSpPr>
        <cdr:cNvPr id="25" name="TextBox 1">
          <a:extLst xmlns:a="http://schemas.openxmlformats.org/drawingml/2006/main">
            <a:ext uri="{FF2B5EF4-FFF2-40B4-BE49-F238E27FC236}">
              <a16:creationId xmlns:a16="http://schemas.microsoft.com/office/drawing/2014/main" id="{C492A696-A71D-14B2-9853-7EF49A66D452}"/>
            </a:ext>
          </a:extLst>
        </cdr:cNvPr>
        <cdr:cNvSpPr txBox="1"/>
      </cdr:nvSpPr>
      <cdr:spPr>
        <a:xfrm xmlns:a="http://schemas.openxmlformats.org/drawingml/2006/main">
          <a:off x="5179666" y="4191616"/>
          <a:ext cx="781707" cy="202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Sangamon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0.88434</cdr:x>
      <cdr:y>0.88988</cdr:y>
    </cdr:from>
    <cdr:to>
      <cdr:x>0.98115</cdr:x>
      <cdr:y>0.93286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0020152-5B52-F040-A8FF-5B6B2DDF552A}"/>
            </a:ext>
          </a:extLst>
        </cdr:cNvPr>
        <cdr:cNvSpPr txBox="1"/>
      </cdr:nvSpPr>
      <cdr:spPr>
        <a:xfrm xmlns:a="http://schemas.openxmlformats.org/drawingml/2006/main">
          <a:off x="7299454" y="3530491"/>
          <a:ext cx="799127" cy="1705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Vermillion</a:t>
          </a:r>
        </a:p>
      </cdr:txBody>
    </cdr:sp>
  </cdr:relSizeAnchor>
  <cdr:relSizeAnchor xmlns:cdr="http://schemas.openxmlformats.org/drawingml/2006/chartDrawing">
    <cdr:from>
      <cdr:x>0.6443</cdr:x>
      <cdr:y>0.89291</cdr:y>
    </cdr:from>
    <cdr:to>
      <cdr:x>0.74592</cdr:x>
      <cdr:y>0.91809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6B786996-8DBD-DE40-88EB-7F3FFC704E0D}"/>
            </a:ext>
          </a:extLst>
        </cdr:cNvPr>
        <cdr:cNvSpPr txBox="1"/>
      </cdr:nvSpPr>
      <cdr:spPr>
        <a:xfrm xmlns:a="http://schemas.openxmlformats.org/drawingml/2006/main">
          <a:off x="5318174" y="3542502"/>
          <a:ext cx="838771" cy="99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Rock</a:t>
          </a:r>
          <a:r>
            <a:rPr lang="en-US" sz="1100" baseline="0"/>
            <a:t> Island</a:t>
          </a:r>
          <a:endParaRPr lang="en-US" sz="1100"/>
        </a:p>
      </cdr:txBody>
    </cdr:sp>
  </cdr:relSizeAnchor>
  <cdr:relSizeAnchor xmlns:cdr="http://schemas.openxmlformats.org/drawingml/2006/chartDrawing">
    <cdr:from>
      <cdr:x>0.53026</cdr:x>
      <cdr:y>0.88614</cdr:y>
    </cdr:from>
    <cdr:to>
      <cdr:x>0.61879</cdr:x>
      <cdr:y>0.92281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2542FDD3-B9C3-CA47-A451-23F9673FB570}"/>
            </a:ext>
          </a:extLst>
        </cdr:cNvPr>
        <cdr:cNvSpPr txBox="1"/>
      </cdr:nvSpPr>
      <cdr:spPr>
        <a:xfrm xmlns:a="http://schemas.openxmlformats.org/drawingml/2006/main">
          <a:off x="4376872" y="3515627"/>
          <a:ext cx="730742" cy="1454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Peoria</a:t>
          </a:r>
        </a:p>
      </cdr:txBody>
    </cdr:sp>
  </cdr:relSizeAnchor>
  <cdr:relSizeAnchor xmlns:cdr="http://schemas.openxmlformats.org/drawingml/2006/chartDrawing">
    <cdr:from>
      <cdr:x>0.41372</cdr:x>
      <cdr:y>0.88888</cdr:y>
    </cdr:from>
    <cdr:to>
      <cdr:x>0.50224</cdr:x>
      <cdr:y>0.92555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D2A23568-8CD3-9C47-B5D6-44B0014EBE06}"/>
            </a:ext>
          </a:extLst>
        </cdr:cNvPr>
        <cdr:cNvSpPr txBox="1"/>
      </cdr:nvSpPr>
      <cdr:spPr>
        <a:xfrm xmlns:a="http://schemas.openxmlformats.org/drawingml/2006/main">
          <a:off x="3414921" y="3526527"/>
          <a:ext cx="730659" cy="1454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McLean</a:t>
          </a:r>
        </a:p>
      </cdr:txBody>
    </cdr:sp>
  </cdr:relSizeAnchor>
  <cdr:relSizeAnchor xmlns:cdr="http://schemas.openxmlformats.org/drawingml/2006/chartDrawing">
    <cdr:from>
      <cdr:x>0.29501</cdr:x>
      <cdr:y>0.8881</cdr:y>
    </cdr:from>
    <cdr:to>
      <cdr:x>0.38354</cdr:x>
      <cdr:y>0.92477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7637F9BC-F8E6-324C-9CD2-496BF74FEF66}"/>
            </a:ext>
          </a:extLst>
        </cdr:cNvPr>
        <cdr:cNvSpPr txBox="1"/>
      </cdr:nvSpPr>
      <cdr:spPr>
        <a:xfrm xmlns:a="http://schemas.openxmlformats.org/drawingml/2006/main">
          <a:off x="2435054" y="3523432"/>
          <a:ext cx="730742" cy="1454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Macon</a:t>
          </a:r>
        </a:p>
      </cdr:txBody>
    </cdr:sp>
  </cdr:relSizeAnchor>
  <cdr:relSizeAnchor xmlns:cdr="http://schemas.openxmlformats.org/drawingml/2006/chartDrawing">
    <cdr:from>
      <cdr:x>0.1699</cdr:x>
      <cdr:y>0.889</cdr:y>
    </cdr:from>
    <cdr:to>
      <cdr:x>0.25843</cdr:x>
      <cdr:y>0.92567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51293D30-7BB0-C944-9CDE-D10CBF60A0C8}"/>
            </a:ext>
          </a:extLst>
        </cdr:cNvPr>
        <cdr:cNvSpPr txBox="1"/>
      </cdr:nvSpPr>
      <cdr:spPr>
        <a:xfrm xmlns:a="http://schemas.openxmlformats.org/drawingml/2006/main">
          <a:off x="1845475" y="5718004"/>
          <a:ext cx="961572" cy="2358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Coles</a:t>
          </a:r>
        </a:p>
      </cdr:txBody>
    </cdr:sp>
  </cdr:relSizeAnchor>
  <cdr:relSizeAnchor xmlns:cdr="http://schemas.openxmlformats.org/drawingml/2006/chartDrawing">
    <cdr:from>
      <cdr:x>0.05245</cdr:x>
      <cdr:y>0.88649</cdr:y>
    </cdr:from>
    <cdr:to>
      <cdr:x>0.15918</cdr:x>
      <cdr:y>0.91848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246CEBED-C48B-5B43-A5B5-2083BECBB58B}"/>
            </a:ext>
          </a:extLst>
        </cdr:cNvPr>
        <cdr:cNvSpPr txBox="1"/>
      </cdr:nvSpPr>
      <cdr:spPr>
        <a:xfrm xmlns:a="http://schemas.openxmlformats.org/drawingml/2006/main">
          <a:off x="430845" y="3533734"/>
          <a:ext cx="876725" cy="127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Champaign</a:t>
          </a:r>
        </a:p>
      </cdr:txBody>
    </cdr:sp>
  </cdr:relSizeAnchor>
  <cdr:relSizeAnchor xmlns:cdr="http://schemas.openxmlformats.org/drawingml/2006/chartDrawing">
    <cdr:from>
      <cdr:x>0.76414</cdr:x>
      <cdr:y>0.89149</cdr:y>
    </cdr:from>
    <cdr:to>
      <cdr:x>0.86132</cdr:x>
      <cdr:y>0.92917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76CB8026-7030-BF48-A048-244F89D592A8}"/>
            </a:ext>
          </a:extLst>
        </cdr:cNvPr>
        <cdr:cNvSpPr txBox="1"/>
      </cdr:nvSpPr>
      <cdr:spPr>
        <a:xfrm xmlns:a="http://schemas.openxmlformats.org/drawingml/2006/main">
          <a:off x="6307355" y="3536879"/>
          <a:ext cx="802091" cy="1494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Sangamon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0.89775</cdr:x>
      <cdr:y>0.89684</cdr:y>
    </cdr:from>
    <cdr:to>
      <cdr:x>0.98072</cdr:x>
      <cdr:y>0.94035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7652B57-23ED-B64F-A2D7-E379FF6D5CB6}"/>
            </a:ext>
          </a:extLst>
        </cdr:cNvPr>
        <cdr:cNvSpPr txBox="1"/>
      </cdr:nvSpPr>
      <cdr:spPr>
        <a:xfrm xmlns:a="http://schemas.openxmlformats.org/drawingml/2006/main">
          <a:off x="6956732" y="3457530"/>
          <a:ext cx="642937" cy="1677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0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/>
            <a:t>Vermillion</a:t>
          </a:r>
        </a:p>
      </cdr:txBody>
    </cdr:sp>
  </cdr:relSizeAnchor>
  <cdr:relSizeAnchor xmlns:cdr="http://schemas.openxmlformats.org/drawingml/2006/chartDrawing">
    <cdr:from>
      <cdr:x>0.6596</cdr:x>
      <cdr:y>0.89588</cdr:y>
    </cdr:from>
    <cdr:to>
      <cdr:x>0.7418</cdr:x>
      <cdr:y>0.93939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68D3E12B-23EE-D74F-9E7C-BE190EB7F6E9}"/>
            </a:ext>
          </a:extLst>
        </cdr:cNvPr>
        <cdr:cNvSpPr txBox="1"/>
      </cdr:nvSpPr>
      <cdr:spPr>
        <a:xfrm xmlns:a="http://schemas.openxmlformats.org/drawingml/2006/main">
          <a:off x="5111264" y="3453836"/>
          <a:ext cx="636984" cy="167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Rock</a:t>
          </a:r>
          <a:r>
            <a:rPr lang="en-US" sz="1200" baseline="0" dirty="0"/>
            <a:t> Island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0.54129</cdr:x>
      <cdr:y>0.89563</cdr:y>
    </cdr:from>
    <cdr:to>
      <cdr:x>0.62272</cdr:x>
      <cdr:y>0.93914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7D4575D2-F88B-0446-ABFB-6F36857410A6}"/>
            </a:ext>
          </a:extLst>
        </cdr:cNvPr>
        <cdr:cNvSpPr txBox="1"/>
      </cdr:nvSpPr>
      <cdr:spPr>
        <a:xfrm xmlns:a="http://schemas.openxmlformats.org/drawingml/2006/main">
          <a:off x="4194483" y="3452857"/>
          <a:ext cx="631030" cy="167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Peoria</a:t>
          </a:r>
        </a:p>
      </cdr:txBody>
    </cdr:sp>
  </cdr:relSizeAnchor>
  <cdr:relSizeAnchor xmlns:cdr="http://schemas.openxmlformats.org/drawingml/2006/chartDrawing">
    <cdr:from>
      <cdr:x>0.42221</cdr:x>
      <cdr:y>0.89655</cdr:y>
    </cdr:from>
    <cdr:to>
      <cdr:x>0.50288</cdr:x>
      <cdr:y>0.93771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67BF904D-59E3-1040-81F9-6C4918725E63}"/>
            </a:ext>
          </a:extLst>
        </cdr:cNvPr>
        <cdr:cNvSpPr txBox="1"/>
      </cdr:nvSpPr>
      <cdr:spPr>
        <a:xfrm xmlns:a="http://schemas.openxmlformats.org/drawingml/2006/main">
          <a:off x="3996435" y="4775643"/>
          <a:ext cx="763583" cy="219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McLean</a:t>
          </a:r>
        </a:p>
      </cdr:txBody>
    </cdr:sp>
  </cdr:relSizeAnchor>
  <cdr:relSizeAnchor xmlns:cdr="http://schemas.openxmlformats.org/drawingml/2006/chartDrawing">
    <cdr:from>
      <cdr:x>0.30314</cdr:x>
      <cdr:y>0.89536</cdr:y>
    </cdr:from>
    <cdr:to>
      <cdr:x>0.3838</cdr:x>
      <cdr:y>0.94424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CB845784-86EE-AD48-92D0-67659116E3A1}"/>
            </a:ext>
          </a:extLst>
        </cdr:cNvPr>
        <cdr:cNvSpPr txBox="1"/>
      </cdr:nvSpPr>
      <cdr:spPr>
        <a:xfrm xmlns:a="http://schemas.openxmlformats.org/drawingml/2006/main">
          <a:off x="2869376" y="4769293"/>
          <a:ext cx="763489" cy="260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Macon</a:t>
          </a:r>
        </a:p>
      </cdr:txBody>
    </cdr:sp>
  </cdr:relSizeAnchor>
  <cdr:relSizeAnchor xmlns:cdr="http://schemas.openxmlformats.org/drawingml/2006/chartDrawing">
    <cdr:from>
      <cdr:x>0.18252</cdr:x>
      <cdr:y>0.89692</cdr:y>
    </cdr:from>
    <cdr:to>
      <cdr:x>0.26549</cdr:x>
      <cdr:y>0.94043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B4EEC5F9-117D-394B-AEEB-5C64B7C02512}"/>
            </a:ext>
          </a:extLst>
        </cdr:cNvPr>
        <cdr:cNvSpPr txBox="1"/>
      </cdr:nvSpPr>
      <cdr:spPr>
        <a:xfrm xmlns:a="http://schemas.openxmlformats.org/drawingml/2006/main">
          <a:off x="1414372" y="3457822"/>
          <a:ext cx="642938" cy="167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Coles</a:t>
          </a:r>
        </a:p>
      </cdr:txBody>
    </cdr:sp>
  </cdr:relSizeAnchor>
  <cdr:relSizeAnchor xmlns:cdr="http://schemas.openxmlformats.org/drawingml/2006/chartDrawing">
    <cdr:from>
      <cdr:x>0.06652</cdr:x>
      <cdr:y>0.89792</cdr:y>
    </cdr:from>
    <cdr:to>
      <cdr:x>0.15179</cdr:x>
      <cdr:y>0.94066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4218D082-77C3-6240-9198-97994C2AC813}"/>
            </a:ext>
          </a:extLst>
        </cdr:cNvPr>
        <cdr:cNvSpPr txBox="1"/>
      </cdr:nvSpPr>
      <cdr:spPr>
        <a:xfrm xmlns:a="http://schemas.openxmlformats.org/drawingml/2006/main">
          <a:off x="629669" y="4782939"/>
          <a:ext cx="807124" cy="2276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Champaign</a:t>
          </a:r>
        </a:p>
      </cdr:txBody>
    </cdr:sp>
  </cdr:relSizeAnchor>
  <cdr:relSizeAnchor xmlns:cdr="http://schemas.openxmlformats.org/drawingml/2006/chartDrawing">
    <cdr:from>
      <cdr:x>0.77945</cdr:x>
      <cdr:y>0.89482</cdr:y>
    </cdr:from>
    <cdr:to>
      <cdr:x>0.86165</cdr:x>
      <cdr:y>0.93833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A3C3E3F5-3706-6D49-B2D6-F25E004BC745}"/>
            </a:ext>
          </a:extLst>
        </cdr:cNvPr>
        <cdr:cNvSpPr txBox="1"/>
      </cdr:nvSpPr>
      <cdr:spPr>
        <a:xfrm xmlns:a="http://schemas.openxmlformats.org/drawingml/2006/main">
          <a:off x="6039950" y="3449740"/>
          <a:ext cx="636985" cy="167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/>
            <a:t>Sangamon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0.89202</cdr:x>
      <cdr:y>0.86536</cdr:y>
    </cdr:from>
    <cdr:to>
      <cdr:x>0.99006</cdr:x>
      <cdr:y>0.90918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2F07598-34E1-034B-A77B-9883C9917F93}"/>
            </a:ext>
          </a:extLst>
        </cdr:cNvPr>
        <cdr:cNvSpPr txBox="1"/>
      </cdr:nvSpPr>
      <cdr:spPr>
        <a:xfrm xmlns:a="http://schemas.openxmlformats.org/drawingml/2006/main">
          <a:off x="5305239" y="2816613"/>
          <a:ext cx="583061" cy="142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Vermillion</a:t>
          </a:r>
        </a:p>
      </cdr:txBody>
    </cdr:sp>
  </cdr:relSizeAnchor>
  <cdr:relSizeAnchor xmlns:cdr="http://schemas.openxmlformats.org/drawingml/2006/chartDrawing">
    <cdr:from>
      <cdr:x>0.64939</cdr:x>
      <cdr:y>0.86068</cdr:y>
    </cdr:from>
    <cdr:to>
      <cdr:x>0.75922</cdr:x>
      <cdr:y>0.90111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A5D4A889-EE43-9F49-AD46-F53B043DA691}"/>
            </a:ext>
          </a:extLst>
        </cdr:cNvPr>
        <cdr:cNvSpPr txBox="1"/>
      </cdr:nvSpPr>
      <cdr:spPr>
        <a:xfrm xmlns:a="http://schemas.openxmlformats.org/drawingml/2006/main">
          <a:off x="3654299" y="2801366"/>
          <a:ext cx="618036" cy="131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Rock</a:t>
          </a:r>
          <a:r>
            <a:rPr lang="en-US" sz="1000" baseline="0"/>
            <a:t> Island</a:t>
          </a:r>
          <a:endParaRPr lang="en-US" sz="1000"/>
        </a:p>
      </cdr:txBody>
    </cdr:sp>
  </cdr:relSizeAnchor>
  <cdr:relSizeAnchor xmlns:cdr="http://schemas.openxmlformats.org/drawingml/2006/chartDrawing">
    <cdr:from>
      <cdr:x>0.53977</cdr:x>
      <cdr:y>0.85966</cdr:y>
    </cdr:from>
    <cdr:to>
      <cdr:x>0.6256</cdr:x>
      <cdr:y>0.90237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BD43E095-7CB8-0347-8739-8D6D2DE1BE32}"/>
            </a:ext>
          </a:extLst>
        </cdr:cNvPr>
        <cdr:cNvSpPr txBox="1"/>
      </cdr:nvSpPr>
      <cdr:spPr>
        <a:xfrm xmlns:a="http://schemas.openxmlformats.org/drawingml/2006/main">
          <a:off x="3037403" y="2798045"/>
          <a:ext cx="482987" cy="139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Peoria</a:t>
          </a:r>
        </a:p>
      </cdr:txBody>
    </cdr:sp>
  </cdr:relSizeAnchor>
  <cdr:relSizeAnchor xmlns:cdr="http://schemas.openxmlformats.org/drawingml/2006/chartDrawing">
    <cdr:from>
      <cdr:x>0.42383</cdr:x>
      <cdr:y>0.85882</cdr:y>
    </cdr:from>
    <cdr:to>
      <cdr:x>0.50966</cdr:x>
      <cdr:y>0.90154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39393253-FDE8-BD4E-B735-96CD49245A01}"/>
            </a:ext>
          </a:extLst>
        </cdr:cNvPr>
        <cdr:cNvSpPr txBox="1"/>
      </cdr:nvSpPr>
      <cdr:spPr>
        <a:xfrm xmlns:a="http://schemas.openxmlformats.org/drawingml/2006/main">
          <a:off x="2384983" y="2795338"/>
          <a:ext cx="482988" cy="139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McLean</a:t>
          </a:r>
        </a:p>
      </cdr:txBody>
    </cdr:sp>
  </cdr:relSizeAnchor>
  <cdr:relSizeAnchor xmlns:cdr="http://schemas.openxmlformats.org/drawingml/2006/chartDrawing">
    <cdr:from>
      <cdr:x>0.30327</cdr:x>
      <cdr:y>0.86155</cdr:y>
    </cdr:from>
    <cdr:to>
      <cdr:x>0.3891</cdr:x>
      <cdr:y>0.90426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A8C6DD10-47AE-5744-947C-48AB5F3E9BFA}"/>
            </a:ext>
          </a:extLst>
        </cdr:cNvPr>
        <cdr:cNvSpPr txBox="1"/>
      </cdr:nvSpPr>
      <cdr:spPr>
        <a:xfrm xmlns:a="http://schemas.openxmlformats.org/drawingml/2006/main">
          <a:off x="1706575" y="2804202"/>
          <a:ext cx="482988" cy="139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Macon</a:t>
          </a:r>
        </a:p>
      </cdr:txBody>
    </cdr:sp>
  </cdr:relSizeAnchor>
  <cdr:relSizeAnchor xmlns:cdr="http://schemas.openxmlformats.org/drawingml/2006/chartDrawing">
    <cdr:from>
      <cdr:x>0.18255</cdr:x>
      <cdr:y>0.86276</cdr:y>
    </cdr:from>
    <cdr:to>
      <cdr:x>0.26802</cdr:x>
      <cdr:y>0.90313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0AC14E3A-94E3-464B-A4E0-52112E3FFDC1}"/>
            </a:ext>
          </a:extLst>
        </cdr:cNvPr>
        <cdr:cNvSpPr txBox="1"/>
      </cdr:nvSpPr>
      <cdr:spPr>
        <a:xfrm xmlns:a="http://schemas.openxmlformats.org/drawingml/2006/main">
          <a:off x="1027267" y="2808154"/>
          <a:ext cx="480932" cy="131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Coles</a:t>
          </a:r>
        </a:p>
      </cdr:txBody>
    </cdr:sp>
  </cdr:relSizeAnchor>
  <cdr:relSizeAnchor xmlns:cdr="http://schemas.openxmlformats.org/drawingml/2006/chartDrawing">
    <cdr:from>
      <cdr:x>0.04465</cdr:x>
      <cdr:y>0.85953</cdr:y>
    </cdr:from>
    <cdr:to>
      <cdr:x>0.18138</cdr:x>
      <cdr:y>0.90313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D1E9D260-33EF-DD42-A04C-36FD23106062}"/>
            </a:ext>
          </a:extLst>
        </cdr:cNvPr>
        <cdr:cNvSpPr txBox="1"/>
      </cdr:nvSpPr>
      <cdr:spPr>
        <a:xfrm xmlns:a="http://schemas.openxmlformats.org/drawingml/2006/main">
          <a:off x="251282" y="2797623"/>
          <a:ext cx="769416" cy="141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Champaign</a:t>
          </a:r>
        </a:p>
      </cdr:txBody>
    </cdr:sp>
  </cdr:relSizeAnchor>
  <cdr:relSizeAnchor xmlns:cdr="http://schemas.openxmlformats.org/drawingml/2006/chartDrawing">
    <cdr:from>
      <cdr:x>0.77028</cdr:x>
      <cdr:y>0.85943</cdr:y>
    </cdr:from>
    <cdr:to>
      <cdr:x>0.87129</cdr:x>
      <cdr:y>0.90716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D05F7446-689F-F64C-AEA4-4E14C367A7BD}"/>
            </a:ext>
          </a:extLst>
        </cdr:cNvPr>
        <cdr:cNvSpPr txBox="1"/>
      </cdr:nvSpPr>
      <cdr:spPr>
        <a:xfrm xmlns:a="http://schemas.openxmlformats.org/drawingml/2006/main">
          <a:off x="4334558" y="2797323"/>
          <a:ext cx="568397" cy="155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Sangamon</a:t>
          </a: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0.88242</cdr:x>
      <cdr:y>0.85705</cdr:y>
    </cdr:from>
    <cdr:to>
      <cdr:x>0.99071</cdr:x>
      <cdr:y>0.91387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C70B021-29C1-8247-A34F-04033F9D1D83}"/>
            </a:ext>
          </a:extLst>
        </cdr:cNvPr>
        <cdr:cNvSpPr txBox="1"/>
      </cdr:nvSpPr>
      <cdr:spPr>
        <a:xfrm xmlns:a="http://schemas.openxmlformats.org/drawingml/2006/main">
          <a:off x="4367264" y="2810829"/>
          <a:ext cx="535944" cy="1863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Vermillion</a:t>
          </a:r>
        </a:p>
      </cdr:txBody>
    </cdr:sp>
  </cdr:relSizeAnchor>
  <cdr:relSizeAnchor xmlns:cdr="http://schemas.openxmlformats.org/drawingml/2006/chartDrawing">
    <cdr:from>
      <cdr:x>0.63206</cdr:x>
      <cdr:y>0.85841</cdr:y>
    </cdr:from>
    <cdr:to>
      <cdr:x>0.75578</cdr:x>
      <cdr:y>0.91187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2744A155-D5FE-7E4F-A406-B3B12369F5C8}"/>
            </a:ext>
          </a:extLst>
        </cdr:cNvPr>
        <cdr:cNvSpPr txBox="1"/>
      </cdr:nvSpPr>
      <cdr:spPr>
        <a:xfrm xmlns:a="http://schemas.openxmlformats.org/drawingml/2006/main">
          <a:off x="3128181" y="2815290"/>
          <a:ext cx="612320" cy="175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Rock</a:t>
          </a:r>
          <a:r>
            <a:rPr lang="en-US" sz="1000" baseline="0"/>
            <a:t> Island</a:t>
          </a:r>
          <a:endParaRPr lang="en-US" sz="1000"/>
        </a:p>
      </cdr:txBody>
    </cdr:sp>
  </cdr:relSizeAnchor>
  <cdr:relSizeAnchor xmlns:cdr="http://schemas.openxmlformats.org/drawingml/2006/chartDrawing">
    <cdr:from>
      <cdr:x>0.53492</cdr:x>
      <cdr:y>0.8634</cdr:y>
    </cdr:from>
    <cdr:to>
      <cdr:x>0.62075</cdr:x>
      <cdr:y>0.90596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05690BE1-913B-714D-8851-050A2EBE6729}"/>
            </a:ext>
          </a:extLst>
        </cdr:cNvPr>
        <cdr:cNvSpPr txBox="1"/>
      </cdr:nvSpPr>
      <cdr:spPr>
        <a:xfrm xmlns:a="http://schemas.openxmlformats.org/drawingml/2006/main">
          <a:off x="2647399" y="2831652"/>
          <a:ext cx="424789" cy="139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Peoria</a:t>
          </a:r>
        </a:p>
      </cdr:txBody>
    </cdr:sp>
  </cdr:relSizeAnchor>
  <cdr:relSizeAnchor xmlns:cdr="http://schemas.openxmlformats.org/drawingml/2006/chartDrawing">
    <cdr:from>
      <cdr:x>0.41542</cdr:x>
      <cdr:y>0.86456</cdr:y>
    </cdr:from>
    <cdr:to>
      <cdr:x>0.50125</cdr:x>
      <cdr:y>0.90712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8D1B5026-7C4B-A94D-97A9-E97A670C28FC}"/>
            </a:ext>
          </a:extLst>
        </cdr:cNvPr>
        <cdr:cNvSpPr txBox="1"/>
      </cdr:nvSpPr>
      <cdr:spPr>
        <a:xfrm xmlns:a="http://schemas.openxmlformats.org/drawingml/2006/main">
          <a:off x="2055976" y="2835476"/>
          <a:ext cx="424789" cy="139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/>
            <a:t>McLean</a:t>
          </a:r>
        </a:p>
      </cdr:txBody>
    </cdr:sp>
  </cdr:relSizeAnchor>
  <cdr:relSizeAnchor xmlns:cdr="http://schemas.openxmlformats.org/drawingml/2006/chartDrawing">
    <cdr:from>
      <cdr:x>0.29603</cdr:x>
      <cdr:y>0.86128</cdr:y>
    </cdr:from>
    <cdr:to>
      <cdr:x>0.38186</cdr:x>
      <cdr:y>0.90384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B2AA8CC1-0061-5341-B220-6CC2238FA6A0}"/>
            </a:ext>
          </a:extLst>
        </cdr:cNvPr>
        <cdr:cNvSpPr txBox="1"/>
      </cdr:nvSpPr>
      <cdr:spPr>
        <a:xfrm xmlns:a="http://schemas.openxmlformats.org/drawingml/2006/main">
          <a:off x="1465092" y="2824703"/>
          <a:ext cx="424789" cy="139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Macon</a:t>
          </a:r>
        </a:p>
      </cdr:txBody>
    </cdr:sp>
  </cdr:relSizeAnchor>
  <cdr:relSizeAnchor xmlns:cdr="http://schemas.openxmlformats.org/drawingml/2006/chartDrawing">
    <cdr:from>
      <cdr:x>0.18142</cdr:x>
      <cdr:y>0.85964</cdr:y>
    </cdr:from>
    <cdr:to>
      <cdr:x>0.26725</cdr:x>
      <cdr:y>0.9022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35DFAEC7-2854-1343-ADDF-9CD36A5BFCA3}"/>
            </a:ext>
          </a:extLst>
        </cdr:cNvPr>
        <cdr:cNvSpPr txBox="1"/>
      </cdr:nvSpPr>
      <cdr:spPr>
        <a:xfrm xmlns:a="http://schemas.openxmlformats.org/drawingml/2006/main">
          <a:off x="897873" y="2819334"/>
          <a:ext cx="424789" cy="139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Coles</a:t>
          </a:r>
        </a:p>
      </cdr:txBody>
    </cdr:sp>
  </cdr:relSizeAnchor>
  <cdr:relSizeAnchor xmlns:cdr="http://schemas.openxmlformats.org/drawingml/2006/chartDrawing">
    <cdr:from>
      <cdr:x>0.03389</cdr:x>
      <cdr:y>0.85726</cdr:y>
    </cdr:from>
    <cdr:to>
      <cdr:x>0.15239</cdr:x>
      <cdr:y>0.90586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0AA11B86-4ED7-DA49-8498-A6F7FB9BCD6D}"/>
            </a:ext>
          </a:extLst>
        </cdr:cNvPr>
        <cdr:cNvSpPr txBox="1"/>
      </cdr:nvSpPr>
      <cdr:spPr>
        <a:xfrm xmlns:a="http://schemas.openxmlformats.org/drawingml/2006/main">
          <a:off x="282581" y="4174609"/>
          <a:ext cx="988149" cy="2366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/>
            <a:t>Champaign</a:t>
          </a:r>
        </a:p>
      </cdr:txBody>
    </cdr:sp>
  </cdr:relSizeAnchor>
  <cdr:relSizeAnchor xmlns:cdr="http://schemas.openxmlformats.org/drawingml/2006/chartDrawing">
    <cdr:from>
      <cdr:x>0.76329</cdr:x>
      <cdr:y>0.85716</cdr:y>
    </cdr:from>
    <cdr:to>
      <cdr:x>0.87656</cdr:x>
      <cdr:y>0.90786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305E0F49-3DFE-EC48-A608-2D3788CE7EAD}"/>
            </a:ext>
          </a:extLst>
        </cdr:cNvPr>
        <cdr:cNvSpPr txBox="1"/>
      </cdr:nvSpPr>
      <cdr:spPr>
        <a:xfrm xmlns:a="http://schemas.openxmlformats.org/drawingml/2006/main">
          <a:off x="3777676" y="2811200"/>
          <a:ext cx="560601" cy="1662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Sangamon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0.89866</cdr:x>
      <cdr:y>0.87602</cdr:y>
    </cdr:from>
    <cdr:to>
      <cdr:x>1</cdr:x>
      <cdr:y>0.91835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C70B021-29C1-8247-A34F-04033F9D1D83}"/>
            </a:ext>
          </a:extLst>
        </cdr:cNvPr>
        <cdr:cNvSpPr txBox="1"/>
      </cdr:nvSpPr>
      <cdr:spPr>
        <a:xfrm xmlns:a="http://schemas.openxmlformats.org/drawingml/2006/main">
          <a:off x="4794880" y="2879525"/>
          <a:ext cx="540731" cy="139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Vermillion</a:t>
          </a:r>
        </a:p>
      </cdr:txBody>
    </cdr:sp>
  </cdr:relSizeAnchor>
  <cdr:relSizeAnchor xmlns:cdr="http://schemas.openxmlformats.org/drawingml/2006/chartDrawing">
    <cdr:from>
      <cdr:x>0.64133</cdr:x>
      <cdr:y>0.87904</cdr:y>
    </cdr:from>
    <cdr:to>
      <cdr:x>0.76802</cdr:x>
      <cdr:y>0.92136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2744A155-D5FE-7E4F-A406-B3B12369F5C8}"/>
            </a:ext>
          </a:extLst>
        </cdr:cNvPr>
        <cdr:cNvSpPr txBox="1"/>
      </cdr:nvSpPr>
      <cdr:spPr>
        <a:xfrm xmlns:a="http://schemas.openxmlformats.org/drawingml/2006/main">
          <a:off x="3421888" y="2889438"/>
          <a:ext cx="675942" cy="1391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Rock</a:t>
          </a:r>
          <a:r>
            <a:rPr lang="en-US" sz="1000" baseline="0"/>
            <a:t> Island</a:t>
          </a:r>
          <a:endParaRPr lang="en-US" sz="1000"/>
        </a:p>
      </cdr:txBody>
    </cdr:sp>
  </cdr:relSizeAnchor>
  <cdr:relSizeAnchor xmlns:cdr="http://schemas.openxmlformats.org/drawingml/2006/chartDrawing">
    <cdr:from>
      <cdr:x>0.54241</cdr:x>
      <cdr:y>0.87305</cdr:y>
    </cdr:from>
    <cdr:to>
      <cdr:x>0.62844</cdr:x>
      <cdr:y>0.9248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05690BE1-913B-714D-8851-050A2EBE6729}"/>
            </a:ext>
          </a:extLst>
        </cdr:cNvPr>
        <cdr:cNvSpPr txBox="1"/>
      </cdr:nvSpPr>
      <cdr:spPr>
        <a:xfrm xmlns:a="http://schemas.openxmlformats.org/drawingml/2006/main">
          <a:off x="2894093" y="2869757"/>
          <a:ext cx="459023" cy="170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Peoria</a:t>
          </a:r>
        </a:p>
      </cdr:txBody>
    </cdr:sp>
  </cdr:relSizeAnchor>
  <cdr:relSizeAnchor xmlns:cdr="http://schemas.openxmlformats.org/drawingml/2006/chartDrawing">
    <cdr:from>
      <cdr:x>0.42558</cdr:x>
      <cdr:y>0.8752</cdr:y>
    </cdr:from>
    <cdr:to>
      <cdr:x>0.5116</cdr:x>
      <cdr:y>0.91753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8D1B5026-7C4B-A94D-97A9-E97A670C28FC}"/>
            </a:ext>
          </a:extLst>
        </cdr:cNvPr>
        <cdr:cNvSpPr txBox="1"/>
      </cdr:nvSpPr>
      <cdr:spPr>
        <a:xfrm xmlns:a="http://schemas.openxmlformats.org/drawingml/2006/main">
          <a:off x="2270740" y="2876816"/>
          <a:ext cx="458969" cy="139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McLean</a:t>
          </a:r>
        </a:p>
      </cdr:txBody>
    </cdr:sp>
  </cdr:relSizeAnchor>
  <cdr:relSizeAnchor xmlns:cdr="http://schemas.openxmlformats.org/drawingml/2006/chartDrawing">
    <cdr:from>
      <cdr:x>0.30387</cdr:x>
      <cdr:y>0.87693</cdr:y>
    </cdr:from>
    <cdr:to>
      <cdr:x>0.3899</cdr:x>
      <cdr:y>0.91925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B2AA8CC1-0061-5341-B220-6CC2238FA6A0}"/>
            </a:ext>
          </a:extLst>
        </cdr:cNvPr>
        <cdr:cNvSpPr txBox="1"/>
      </cdr:nvSpPr>
      <cdr:spPr>
        <a:xfrm xmlns:a="http://schemas.openxmlformats.org/drawingml/2006/main">
          <a:off x="1621341" y="2882511"/>
          <a:ext cx="459023" cy="1391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Macon</a:t>
          </a:r>
        </a:p>
      </cdr:txBody>
    </cdr:sp>
  </cdr:relSizeAnchor>
  <cdr:relSizeAnchor xmlns:cdr="http://schemas.openxmlformats.org/drawingml/2006/chartDrawing">
    <cdr:from>
      <cdr:x>0.18929</cdr:x>
      <cdr:y>0.87269</cdr:y>
    </cdr:from>
    <cdr:to>
      <cdr:x>0.27532</cdr:x>
      <cdr:y>0.92646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35DFAEC7-2854-1343-ADDF-9CD36A5BFCA3}"/>
            </a:ext>
          </a:extLst>
        </cdr:cNvPr>
        <cdr:cNvSpPr txBox="1"/>
      </cdr:nvSpPr>
      <cdr:spPr>
        <a:xfrm xmlns:a="http://schemas.openxmlformats.org/drawingml/2006/main">
          <a:off x="1009960" y="2868576"/>
          <a:ext cx="459023" cy="1767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Coles</a:t>
          </a:r>
        </a:p>
      </cdr:txBody>
    </cdr:sp>
  </cdr:relSizeAnchor>
  <cdr:relSizeAnchor xmlns:cdr="http://schemas.openxmlformats.org/drawingml/2006/chartDrawing">
    <cdr:from>
      <cdr:x>0.05437</cdr:x>
      <cdr:y>0.86962</cdr:y>
    </cdr:from>
    <cdr:to>
      <cdr:x>0.16681</cdr:x>
      <cdr:y>0.92149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0AA11B86-4ED7-DA49-8498-A6F7FB9BCD6D}"/>
            </a:ext>
          </a:extLst>
        </cdr:cNvPr>
        <cdr:cNvSpPr txBox="1"/>
      </cdr:nvSpPr>
      <cdr:spPr>
        <a:xfrm xmlns:a="http://schemas.openxmlformats.org/drawingml/2006/main">
          <a:off x="290103" y="2858476"/>
          <a:ext cx="599954" cy="1704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Champaign</a:t>
          </a:r>
        </a:p>
      </cdr:txBody>
    </cdr:sp>
  </cdr:relSizeAnchor>
  <cdr:relSizeAnchor xmlns:cdr="http://schemas.openxmlformats.org/drawingml/2006/chartDrawing">
    <cdr:from>
      <cdr:x>0.77113</cdr:x>
      <cdr:y>0.87581</cdr:y>
    </cdr:from>
    <cdr:to>
      <cdr:x>0.87819</cdr:x>
      <cdr:y>0.91814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305E0F49-3DFE-EC48-A608-2D3788CE7EAD}"/>
            </a:ext>
          </a:extLst>
        </cdr:cNvPr>
        <cdr:cNvSpPr txBox="1"/>
      </cdr:nvSpPr>
      <cdr:spPr>
        <a:xfrm xmlns:a="http://schemas.openxmlformats.org/drawingml/2006/main">
          <a:off x="4114449" y="2878821"/>
          <a:ext cx="571209" cy="139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Sangamon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0.16753</cdr:x>
      <cdr:y>0.86865</cdr:y>
    </cdr:from>
    <cdr:to>
      <cdr:x>0.32163</cdr:x>
      <cdr:y>0.92549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6E7BB44-F302-DE4E-91B5-DE7DC04DF1CF}"/>
            </a:ext>
          </a:extLst>
        </cdr:cNvPr>
        <cdr:cNvSpPr txBox="1"/>
      </cdr:nvSpPr>
      <cdr:spPr>
        <a:xfrm xmlns:a="http://schemas.openxmlformats.org/drawingml/2006/main">
          <a:off x="1421967" y="3476560"/>
          <a:ext cx="1307910" cy="2274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300" dirty="0"/>
            <a:t>Black</a:t>
          </a:r>
        </a:p>
      </cdr:txBody>
    </cdr:sp>
  </cdr:relSizeAnchor>
  <cdr:relSizeAnchor xmlns:cdr="http://schemas.openxmlformats.org/drawingml/2006/chartDrawing">
    <cdr:from>
      <cdr:x>0.4571</cdr:x>
      <cdr:y>0.8652</cdr:y>
    </cdr:from>
    <cdr:to>
      <cdr:x>0.6112</cdr:x>
      <cdr:y>0.92203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4683B026-31A2-BA47-B99A-06B1A7937FD3}"/>
            </a:ext>
          </a:extLst>
        </cdr:cNvPr>
        <cdr:cNvSpPr txBox="1"/>
      </cdr:nvSpPr>
      <cdr:spPr>
        <a:xfrm xmlns:a="http://schemas.openxmlformats.org/drawingml/2006/main">
          <a:off x="3879755" y="3462740"/>
          <a:ext cx="1307910" cy="2274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300"/>
            <a:t>White</a:t>
          </a:r>
        </a:p>
      </cdr:txBody>
    </cdr:sp>
  </cdr:relSizeAnchor>
  <cdr:relSizeAnchor xmlns:cdr="http://schemas.openxmlformats.org/drawingml/2006/chartDrawing">
    <cdr:from>
      <cdr:x>0.75859</cdr:x>
      <cdr:y>0.8652</cdr:y>
    </cdr:from>
    <cdr:to>
      <cdr:x>0.91268</cdr:x>
      <cdr:y>0.92203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2C7EE1C0-23C4-0243-B572-1D64B8B1B369}"/>
            </a:ext>
          </a:extLst>
        </cdr:cNvPr>
        <cdr:cNvSpPr txBox="1"/>
      </cdr:nvSpPr>
      <cdr:spPr>
        <a:xfrm xmlns:a="http://schemas.openxmlformats.org/drawingml/2006/main">
          <a:off x="6438710" y="3462740"/>
          <a:ext cx="1307910" cy="2274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300" dirty="0"/>
            <a:t>Hispanic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0.05898</cdr:x>
      <cdr:y>0.81902</cdr:y>
    </cdr:from>
    <cdr:to>
      <cdr:x>0.18066</cdr:x>
      <cdr:y>0.90084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FC5EE12-D5D5-434D-BC5D-0A069AD3CBCC}"/>
            </a:ext>
          </a:extLst>
        </cdr:cNvPr>
        <cdr:cNvSpPr txBox="1"/>
      </cdr:nvSpPr>
      <cdr:spPr>
        <a:xfrm xmlns:a="http://schemas.openxmlformats.org/drawingml/2006/main">
          <a:off x="389599" y="3892575"/>
          <a:ext cx="803736" cy="388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900"/>
            <a:t>Law Enforcement</a:t>
          </a:r>
        </a:p>
      </cdr:txBody>
    </cdr:sp>
  </cdr:relSizeAnchor>
  <cdr:relSizeAnchor xmlns:cdr="http://schemas.openxmlformats.org/drawingml/2006/chartDrawing">
    <cdr:from>
      <cdr:x>0.17461</cdr:x>
      <cdr:y>0.82121</cdr:y>
    </cdr:from>
    <cdr:to>
      <cdr:x>0.27094</cdr:x>
      <cdr:y>0.89562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9BB663B3-0ABA-E641-893F-4DA80B9F3713}"/>
            </a:ext>
          </a:extLst>
        </cdr:cNvPr>
        <cdr:cNvSpPr txBox="1"/>
      </cdr:nvSpPr>
      <cdr:spPr>
        <a:xfrm xmlns:a="http://schemas.openxmlformats.org/drawingml/2006/main">
          <a:off x="1153405" y="3902996"/>
          <a:ext cx="636278" cy="353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Medical</a:t>
          </a:r>
          <a:r>
            <a:rPr lang="en-US" sz="900" baseline="0"/>
            <a:t> Reporter</a:t>
          </a:r>
          <a:endParaRPr lang="en-US" sz="900"/>
        </a:p>
      </cdr:txBody>
    </cdr:sp>
  </cdr:relSizeAnchor>
  <cdr:relSizeAnchor xmlns:cdr="http://schemas.openxmlformats.org/drawingml/2006/chartDrawing">
    <cdr:from>
      <cdr:x>0.68256</cdr:x>
      <cdr:y>0.82169</cdr:y>
    </cdr:from>
    <cdr:to>
      <cdr:x>0.76748</cdr:x>
      <cdr:y>0.89387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9BB663B3-0ABA-E641-893F-4DA80B9F3713}"/>
            </a:ext>
          </a:extLst>
        </cdr:cNvPr>
        <cdr:cNvSpPr txBox="1"/>
      </cdr:nvSpPr>
      <cdr:spPr>
        <a:xfrm xmlns:a="http://schemas.openxmlformats.org/drawingml/2006/main">
          <a:off x="4508620" y="3905264"/>
          <a:ext cx="560974" cy="3430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Social Services</a:t>
          </a:r>
        </a:p>
      </cdr:txBody>
    </cdr:sp>
  </cdr:relSizeAnchor>
  <cdr:relSizeAnchor xmlns:cdr="http://schemas.openxmlformats.org/drawingml/2006/chartDrawing">
    <cdr:from>
      <cdr:x>0.58528</cdr:x>
      <cdr:y>0.82421</cdr:y>
    </cdr:from>
    <cdr:to>
      <cdr:x>0.65965</cdr:x>
      <cdr:y>0.86773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9BB663B3-0ABA-E641-893F-4DA80B9F3713}"/>
            </a:ext>
          </a:extLst>
        </cdr:cNvPr>
        <cdr:cNvSpPr txBox="1"/>
      </cdr:nvSpPr>
      <cdr:spPr>
        <a:xfrm xmlns:a="http://schemas.openxmlformats.org/drawingml/2006/main">
          <a:off x="3866075" y="3917245"/>
          <a:ext cx="491215" cy="2068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School</a:t>
          </a:r>
        </a:p>
      </cdr:txBody>
    </cdr:sp>
  </cdr:relSizeAnchor>
  <cdr:relSizeAnchor xmlns:cdr="http://schemas.openxmlformats.org/drawingml/2006/chartDrawing">
    <cdr:from>
      <cdr:x>0.47737</cdr:x>
      <cdr:y>0.82247</cdr:y>
    </cdr:from>
    <cdr:to>
      <cdr:x>0.56811</cdr:x>
      <cdr:y>0.89562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9BB663B3-0ABA-E641-893F-4DA80B9F3713}"/>
            </a:ext>
          </a:extLst>
        </cdr:cNvPr>
        <cdr:cNvSpPr txBox="1"/>
      </cdr:nvSpPr>
      <cdr:spPr>
        <a:xfrm xmlns:a="http://schemas.openxmlformats.org/drawingml/2006/main">
          <a:off x="3153294" y="3908962"/>
          <a:ext cx="599365" cy="3476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Licensed</a:t>
          </a:r>
          <a:r>
            <a:rPr lang="en-US" sz="900" baseline="0"/>
            <a:t> Provider</a:t>
          </a:r>
          <a:endParaRPr lang="en-US" sz="900"/>
        </a:p>
      </cdr:txBody>
    </cdr:sp>
  </cdr:relSizeAnchor>
  <cdr:relSizeAnchor xmlns:cdr="http://schemas.openxmlformats.org/drawingml/2006/chartDrawing">
    <cdr:from>
      <cdr:x>0.37195</cdr:x>
      <cdr:y>0.81947</cdr:y>
    </cdr:from>
    <cdr:to>
      <cdr:x>0.47031</cdr:x>
      <cdr:y>0.89736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9BB663B3-0ABA-E641-893F-4DA80B9F3713}"/>
            </a:ext>
          </a:extLst>
        </cdr:cNvPr>
        <cdr:cNvSpPr txBox="1"/>
      </cdr:nvSpPr>
      <cdr:spPr>
        <a:xfrm xmlns:a="http://schemas.openxmlformats.org/drawingml/2006/main">
          <a:off x="2456880" y="3894713"/>
          <a:ext cx="649738" cy="370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DCFS Employee</a:t>
          </a:r>
        </a:p>
      </cdr:txBody>
    </cdr:sp>
  </cdr:relSizeAnchor>
  <cdr:relSizeAnchor xmlns:cdr="http://schemas.openxmlformats.org/drawingml/2006/chartDrawing">
    <cdr:from>
      <cdr:x>0.27311</cdr:x>
      <cdr:y>0.82295</cdr:y>
    </cdr:from>
    <cdr:to>
      <cdr:x>0.37125</cdr:x>
      <cdr:y>0.90084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9BB663B3-0ABA-E641-893F-4DA80B9F3713}"/>
            </a:ext>
          </a:extLst>
        </cdr:cNvPr>
        <cdr:cNvSpPr txBox="1"/>
      </cdr:nvSpPr>
      <cdr:spPr>
        <a:xfrm xmlns:a="http://schemas.openxmlformats.org/drawingml/2006/main">
          <a:off x="1804028" y="3911278"/>
          <a:ext cx="648261" cy="370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Court Personnel</a:t>
          </a:r>
        </a:p>
      </cdr:txBody>
    </cdr:sp>
  </cdr:relSizeAnchor>
  <cdr:relSizeAnchor xmlns:cdr="http://schemas.openxmlformats.org/drawingml/2006/chartDrawing">
    <cdr:from>
      <cdr:x>0.87394</cdr:x>
      <cdr:y>0.81646</cdr:y>
    </cdr:from>
    <cdr:to>
      <cdr:x>0.97939</cdr:x>
      <cdr:y>0.88342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9BB663B3-0ABA-E641-893F-4DA80B9F3713}"/>
            </a:ext>
          </a:extLst>
        </cdr:cNvPr>
        <cdr:cNvSpPr txBox="1"/>
      </cdr:nvSpPr>
      <cdr:spPr>
        <a:xfrm xmlns:a="http://schemas.openxmlformats.org/drawingml/2006/main">
          <a:off x="5772770" y="3880416"/>
          <a:ext cx="696585" cy="318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Non-mandated</a:t>
          </a:r>
        </a:p>
      </cdr:txBody>
    </cdr:sp>
  </cdr:relSizeAnchor>
  <cdr:relSizeAnchor xmlns:cdr="http://schemas.openxmlformats.org/drawingml/2006/chartDrawing">
    <cdr:from>
      <cdr:x>0.78672</cdr:x>
      <cdr:y>0.82517</cdr:y>
    </cdr:from>
    <cdr:to>
      <cdr:x>0.8703</cdr:x>
      <cdr:y>0.87122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9BB663B3-0ABA-E641-893F-4DA80B9F3713}"/>
            </a:ext>
          </a:extLst>
        </cdr:cNvPr>
        <cdr:cNvSpPr txBox="1"/>
      </cdr:nvSpPr>
      <cdr:spPr>
        <a:xfrm xmlns:a="http://schemas.openxmlformats.org/drawingml/2006/main">
          <a:off x="5196689" y="3921830"/>
          <a:ext cx="552080" cy="218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Family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0.04983</cdr:x>
      <cdr:y>0.82568</cdr:y>
    </cdr:from>
    <cdr:to>
      <cdr:x>0.17177</cdr:x>
      <cdr:y>0.90751</cdr:y>
    </cdr:to>
    <cdr:sp macro="" textlink="">
      <cdr:nvSpPr>
        <cdr:cNvPr id="20" name="TextBox 1">
          <a:extLst xmlns:a="http://schemas.openxmlformats.org/drawingml/2006/main">
            <a:ext uri="{FF2B5EF4-FFF2-40B4-BE49-F238E27FC236}">
              <a16:creationId xmlns:a16="http://schemas.microsoft.com/office/drawing/2014/main" id="{6C9BAE06-3ADC-D1D8-7B4C-F9F840E47D1B}"/>
            </a:ext>
          </a:extLst>
        </cdr:cNvPr>
        <cdr:cNvSpPr txBox="1"/>
      </cdr:nvSpPr>
      <cdr:spPr>
        <a:xfrm xmlns:a="http://schemas.openxmlformats.org/drawingml/2006/main">
          <a:off x="329224" y="3924248"/>
          <a:ext cx="805740" cy="388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Law Enforcement</a:t>
          </a:r>
        </a:p>
      </cdr:txBody>
    </cdr:sp>
  </cdr:relSizeAnchor>
  <cdr:relSizeAnchor xmlns:cdr="http://schemas.openxmlformats.org/drawingml/2006/chartDrawing">
    <cdr:from>
      <cdr:x>0.16571</cdr:x>
      <cdr:y>0.82788</cdr:y>
    </cdr:from>
    <cdr:to>
      <cdr:x>0.26224</cdr:x>
      <cdr:y>0.90228</cdr:y>
    </cdr:to>
    <cdr:sp macro="" textlink="">
      <cdr:nvSpPr>
        <cdr:cNvPr id="21" name="TextBox 1">
          <a:extLst xmlns:a="http://schemas.openxmlformats.org/drawingml/2006/main">
            <a:ext uri="{FF2B5EF4-FFF2-40B4-BE49-F238E27FC236}">
              <a16:creationId xmlns:a16="http://schemas.microsoft.com/office/drawing/2014/main" id="{939A4CB9-1930-27B5-E813-2CFAB2C53067}"/>
            </a:ext>
          </a:extLst>
        </cdr:cNvPr>
        <cdr:cNvSpPr txBox="1"/>
      </cdr:nvSpPr>
      <cdr:spPr>
        <a:xfrm xmlns:a="http://schemas.openxmlformats.org/drawingml/2006/main">
          <a:off x="1094934" y="3934669"/>
          <a:ext cx="637865" cy="353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Medical</a:t>
          </a:r>
          <a:r>
            <a:rPr lang="en-US" sz="900" baseline="0"/>
            <a:t> Reporter</a:t>
          </a:r>
          <a:endParaRPr lang="en-US" sz="900"/>
        </a:p>
      </cdr:txBody>
    </cdr:sp>
  </cdr:relSizeAnchor>
  <cdr:relSizeAnchor xmlns:cdr="http://schemas.openxmlformats.org/drawingml/2006/chartDrawing">
    <cdr:from>
      <cdr:x>0.67476</cdr:x>
      <cdr:y>0.82835</cdr:y>
    </cdr:from>
    <cdr:to>
      <cdr:x>0.75987</cdr:x>
      <cdr:y>0.90054</cdr:y>
    </cdr:to>
    <cdr:sp macro="" textlink="">
      <cdr:nvSpPr>
        <cdr:cNvPr id="22" name="TextBox 1">
          <a:extLst xmlns:a="http://schemas.openxmlformats.org/drawingml/2006/main">
            <a:ext uri="{FF2B5EF4-FFF2-40B4-BE49-F238E27FC236}">
              <a16:creationId xmlns:a16="http://schemas.microsoft.com/office/drawing/2014/main" id="{0715B396-10E0-5A70-1DCE-2FEFFBA2B97F}"/>
            </a:ext>
          </a:extLst>
        </cdr:cNvPr>
        <cdr:cNvSpPr txBox="1"/>
      </cdr:nvSpPr>
      <cdr:spPr>
        <a:xfrm xmlns:a="http://schemas.openxmlformats.org/drawingml/2006/main">
          <a:off x="4458516" y="3936937"/>
          <a:ext cx="562373" cy="3430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Social Services</a:t>
          </a:r>
        </a:p>
      </cdr:txBody>
    </cdr:sp>
  </cdr:relSizeAnchor>
  <cdr:relSizeAnchor xmlns:cdr="http://schemas.openxmlformats.org/drawingml/2006/chartDrawing">
    <cdr:from>
      <cdr:x>0.57727</cdr:x>
      <cdr:y>0.83087</cdr:y>
    </cdr:from>
    <cdr:to>
      <cdr:x>0.6518</cdr:x>
      <cdr:y>0.8744</cdr:y>
    </cdr:to>
    <cdr:sp macro="" textlink="">
      <cdr:nvSpPr>
        <cdr:cNvPr id="23" name="TextBox 1">
          <a:extLst xmlns:a="http://schemas.openxmlformats.org/drawingml/2006/main">
            <a:ext uri="{FF2B5EF4-FFF2-40B4-BE49-F238E27FC236}">
              <a16:creationId xmlns:a16="http://schemas.microsoft.com/office/drawing/2014/main" id="{F7086615-21E4-B7AC-56E0-CEA621899AC3}"/>
            </a:ext>
          </a:extLst>
        </cdr:cNvPr>
        <cdr:cNvSpPr txBox="1"/>
      </cdr:nvSpPr>
      <cdr:spPr>
        <a:xfrm xmlns:a="http://schemas.openxmlformats.org/drawingml/2006/main">
          <a:off x="3814369" y="3948918"/>
          <a:ext cx="492440" cy="2068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School</a:t>
          </a:r>
        </a:p>
      </cdr:txBody>
    </cdr:sp>
  </cdr:relSizeAnchor>
  <cdr:relSizeAnchor xmlns:cdr="http://schemas.openxmlformats.org/drawingml/2006/chartDrawing">
    <cdr:from>
      <cdr:x>0.46913</cdr:x>
      <cdr:y>0.82913</cdr:y>
    </cdr:from>
    <cdr:to>
      <cdr:x>0.56006</cdr:x>
      <cdr:y>0.90228</cdr:y>
    </cdr:to>
    <cdr:sp macro="" textlink="">
      <cdr:nvSpPr>
        <cdr:cNvPr id="24" name="TextBox 1">
          <a:extLst xmlns:a="http://schemas.openxmlformats.org/drawingml/2006/main">
            <a:ext uri="{FF2B5EF4-FFF2-40B4-BE49-F238E27FC236}">
              <a16:creationId xmlns:a16="http://schemas.microsoft.com/office/drawing/2014/main" id="{11EC9919-BA56-281B-8C11-154DCF36FEAA}"/>
            </a:ext>
          </a:extLst>
        </cdr:cNvPr>
        <cdr:cNvSpPr txBox="1"/>
      </cdr:nvSpPr>
      <cdr:spPr>
        <a:xfrm xmlns:a="http://schemas.openxmlformats.org/drawingml/2006/main">
          <a:off x="3099810" y="3940635"/>
          <a:ext cx="600860" cy="3476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Licensed</a:t>
          </a:r>
          <a:r>
            <a:rPr lang="en-US" sz="900" baseline="0"/>
            <a:t> Provider</a:t>
          </a:r>
          <a:endParaRPr lang="en-US" sz="900"/>
        </a:p>
      </cdr:txBody>
    </cdr:sp>
  </cdr:relSizeAnchor>
  <cdr:relSizeAnchor xmlns:cdr="http://schemas.openxmlformats.org/drawingml/2006/chartDrawing">
    <cdr:from>
      <cdr:x>0.36347</cdr:x>
      <cdr:y>0.82613</cdr:y>
    </cdr:from>
    <cdr:to>
      <cdr:x>0.46205</cdr:x>
      <cdr:y>0.90402</cdr:y>
    </cdr:to>
    <cdr:sp macro="" textlink="">
      <cdr:nvSpPr>
        <cdr:cNvPr id="25" name="TextBox 1">
          <a:extLst xmlns:a="http://schemas.openxmlformats.org/drawingml/2006/main">
            <a:ext uri="{FF2B5EF4-FFF2-40B4-BE49-F238E27FC236}">
              <a16:creationId xmlns:a16="http://schemas.microsoft.com/office/drawing/2014/main" id="{B8672A6B-03F2-3711-9FDE-649ACDF4E860}"/>
            </a:ext>
          </a:extLst>
        </cdr:cNvPr>
        <cdr:cNvSpPr txBox="1"/>
      </cdr:nvSpPr>
      <cdr:spPr>
        <a:xfrm xmlns:a="http://schemas.openxmlformats.org/drawingml/2006/main">
          <a:off x="2401660" y="3926386"/>
          <a:ext cx="651358" cy="370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DCFS Employee</a:t>
          </a:r>
        </a:p>
      </cdr:txBody>
    </cdr:sp>
  </cdr:relSizeAnchor>
  <cdr:relSizeAnchor xmlns:cdr="http://schemas.openxmlformats.org/drawingml/2006/chartDrawing">
    <cdr:from>
      <cdr:x>0.26442</cdr:x>
      <cdr:y>0.82962</cdr:y>
    </cdr:from>
    <cdr:to>
      <cdr:x>0.36277</cdr:x>
      <cdr:y>0.90751</cdr:y>
    </cdr:to>
    <cdr:sp macro="" textlink="">
      <cdr:nvSpPr>
        <cdr:cNvPr id="26" name="TextBox 1">
          <a:extLst xmlns:a="http://schemas.openxmlformats.org/drawingml/2006/main">
            <a:ext uri="{FF2B5EF4-FFF2-40B4-BE49-F238E27FC236}">
              <a16:creationId xmlns:a16="http://schemas.microsoft.com/office/drawing/2014/main" id="{AD4909CD-F9D4-0C4C-E0D4-709D1691B266}"/>
            </a:ext>
          </a:extLst>
        </cdr:cNvPr>
        <cdr:cNvSpPr txBox="1"/>
      </cdr:nvSpPr>
      <cdr:spPr>
        <a:xfrm xmlns:a="http://schemas.openxmlformats.org/drawingml/2006/main">
          <a:off x="1747180" y="3942951"/>
          <a:ext cx="649877" cy="370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Court Personnel</a:t>
          </a:r>
        </a:p>
      </cdr:txBody>
    </cdr:sp>
  </cdr:relSizeAnchor>
  <cdr:relSizeAnchor xmlns:cdr="http://schemas.openxmlformats.org/drawingml/2006/chartDrawing">
    <cdr:from>
      <cdr:x>0.86655</cdr:x>
      <cdr:y>0.82312</cdr:y>
    </cdr:from>
    <cdr:to>
      <cdr:x>0.97224</cdr:x>
      <cdr:y>0.89008</cdr:y>
    </cdr:to>
    <cdr:sp macro="" textlink="">
      <cdr:nvSpPr>
        <cdr:cNvPr id="27" name="TextBox 1">
          <a:extLst xmlns:a="http://schemas.openxmlformats.org/drawingml/2006/main">
            <a:ext uri="{FF2B5EF4-FFF2-40B4-BE49-F238E27FC236}">
              <a16:creationId xmlns:a16="http://schemas.microsoft.com/office/drawing/2014/main" id="{483AFCC4-35FB-A461-5FE3-15E73C7CCA76}"/>
            </a:ext>
          </a:extLst>
        </cdr:cNvPr>
        <cdr:cNvSpPr txBox="1"/>
      </cdr:nvSpPr>
      <cdr:spPr>
        <a:xfrm xmlns:a="http://schemas.openxmlformats.org/drawingml/2006/main">
          <a:off x="5725818" y="3912089"/>
          <a:ext cx="698323" cy="318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Non-mandated</a:t>
          </a:r>
        </a:p>
      </cdr:txBody>
    </cdr:sp>
  </cdr:relSizeAnchor>
  <cdr:relSizeAnchor xmlns:cdr="http://schemas.openxmlformats.org/drawingml/2006/chartDrawing">
    <cdr:from>
      <cdr:x>0.77915</cdr:x>
      <cdr:y>0.83184</cdr:y>
    </cdr:from>
    <cdr:to>
      <cdr:x>0.86291</cdr:x>
      <cdr:y>0.87788</cdr:y>
    </cdr:to>
    <cdr:sp macro="" textlink="">
      <cdr:nvSpPr>
        <cdr:cNvPr id="28" name="TextBox 1">
          <a:extLst xmlns:a="http://schemas.openxmlformats.org/drawingml/2006/main">
            <a:ext uri="{FF2B5EF4-FFF2-40B4-BE49-F238E27FC236}">
              <a16:creationId xmlns:a16="http://schemas.microsoft.com/office/drawing/2014/main" id="{D15D3C91-24FF-F7BD-095B-83F4FCD63B46}"/>
            </a:ext>
          </a:extLst>
        </cdr:cNvPr>
        <cdr:cNvSpPr txBox="1"/>
      </cdr:nvSpPr>
      <cdr:spPr>
        <a:xfrm xmlns:a="http://schemas.openxmlformats.org/drawingml/2006/main">
          <a:off x="5148301" y="3953503"/>
          <a:ext cx="553457" cy="218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Family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0.05893</cdr:x>
      <cdr:y>0.8236</cdr:y>
    </cdr:from>
    <cdr:to>
      <cdr:x>0.18015</cdr:x>
      <cdr:y>0.90543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5A514C3-4905-08BD-5654-BF8641205114}"/>
            </a:ext>
          </a:extLst>
        </cdr:cNvPr>
        <cdr:cNvSpPr txBox="1"/>
      </cdr:nvSpPr>
      <cdr:spPr>
        <a:xfrm xmlns:a="http://schemas.openxmlformats.org/drawingml/2006/main">
          <a:off x="390387" y="3914372"/>
          <a:ext cx="803143" cy="388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Law Enforcement</a:t>
          </a:r>
        </a:p>
      </cdr:txBody>
    </cdr:sp>
  </cdr:relSizeAnchor>
  <cdr:relSizeAnchor xmlns:cdr="http://schemas.openxmlformats.org/drawingml/2006/chartDrawing">
    <cdr:from>
      <cdr:x>0.17413</cdr:x>
      <cdr:y>0.8258</cdr:y>
    </cdr:from>
    <cdr:to>
      <cdr:x>0.2701</cdr:x>
      <cdr:y>0.9002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49F3B701-0165-EB3A-75B0-4E6903DC1076}"/>
            </a:ext>
          </a:extLst>
        </cdr:cNvPr>
        <cdr:cNvSpPr txBox="1"/>
      </cdr:nvSpPr>
      <cdr:spPr>
        <a:xfrm xmlns:a="http://schemas.openxmlformats.org/drawingml/2006/main">
          <a:off x="1153629" y="3924793"/>
          <a:ext cx="635809" cy="353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Medical</a:t>
          </a:r>
          <a:r>
            <a:rPr lang="en-US" sz="900" baseline="0"/>
            <a:t> Reporter</a:t>
          </a:r>
          <a:endParaRPr lang="en-US" sz="900"/>
        </a:p>
      </cdr:txBody>
    </cdr:sp>
  </cdr:relSizeAnchor>
  <cdr:relSizeAnchor xmlns:cdr="http://schemas.openxmlformats.org/drawingml/2006/chartDrawing">
    <cdr:from>
      <cdr:x>0.6802</cdr:x>
      <cdr:y>0.82627</cdr:y>
    </cdr:from>
    <cdr:to>
      <cdr:x>0.76481</cdr:x>
      <cdr:y>0.89846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6FBED579-2DCF-E481-9835-439FB025E49C}"/>
            </a:ext>
          </a:extLst>
        </cdr:cNvPr>
        <cdr:cNvSpPr txBox="1"/>
      </cdr:nvSpPr>
      <cdr:spPr>
        <a:xfrm xmlns:a="http://schemas.openxmlformats.org/drawingml/2006/main">
          <a:off x="4506370" y="3927061"/>
          <a:ext cx="560561" cy="3430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Social Services</a:t>
          </a:r>
        </a:p>
      </cdr:txBody>
    </cdr:sp>
  </cdr:relSizeAnchor>
  <cdr:relSizeAnchor xmlns:cdr="http://schemas.openxmlformats.org/drawingml/2006/chartDrawing">
    <cdr:from>
      <cdr:x>0.58328</cdr:x>
      <cdr:y>0.8288</cdr:y>
    </cdr:from>
    <cdr:to>
      <cdr:x>0.65737</cdr:x>
      <cdr:y>0.87232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88508F49-DE50-9836-4C95-98320382362A}"/>
            </a:ext>
          </a:extLst>
        </cdr:cNvPr>
        <cdr:cNvSpPr txBox="1"/>
      </cdr:nvSpPr>
      <cdr:spPr>
        <a:xfrm xmlns:a="http://schemas.openxmlformats.org/drawingml/2006/main">
          <a:off x="3864299" y="3939042"/>
          <a:ext cx="490853" cy="2068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School</a:t>
          </a:r>
        </a:p>
      </cdr:txBody>
    </cdr:sp>
  </cdr:relSizeAnchor>
  <cdr:relSizeAnchor xmlns:cdr="http://schemas.openxmlformats.org/drawingml/2006/chartDrawing">
    <cdr:from>
      <cdr:x>0.47578</cdr:x>
      <cdr:y>0.82705</cdr:y>
    </cdr:from>
    <cdr:to>
      <cdr:x>0.56618</cdr:x>
      <cdr:y>0.9002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2A5E731D-A8A8-7B2D-925B-3455407132B4}"/>
            </a:ext>
          </a:extLst>
        </cdr:cNvPr>
        <cdr:cNvSpPr txBox="1"/>
      </cdr:nvSpPr>
      <cdr:spPr>
        <a:xfrm xmlns:a="http://schemas.openxmlformats.org/drawingml/2006/main">
          <a:off x="3152044" y="3930759"/>
          <a:ext cx="598923" cy="3476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Licensed</a:t>
          </a:r>
          <a:r>
            <a:rPr lang="en-US" sz="900" baseline="0"/>
            <a:t> Provider</a:t>
          </a:r>
          <a:endParaRPr lang="en-US" sz="900"/>
        </a:p>
      </cdr:txBody>
    </cdr:sp>
  </cdr:relSizeAnchor>
  <cdr:relSizeAnchor xmlns:cdr="http://schemas.openxmlformats.org/drawingml/2006/chartDrawing">
    <cdr:from>
      <cdr:x>0.37073</cdr:x>
      <cdr:y>0.82405</cdr:y>
    </cdr:from>
    <cdr:to>
      <cdr:x>0.46874</cdr:x>
      <cdr:y>0.90195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E09D9927-7AE3-0EE3-30AB-02340FFE06F5}"/>
            </a:ext>
          </a:extLst>
        </cdr:cNvPr>
        <cdr:cNvSpPr txBox="1"/>
      </cdr:nvSpPr>
      <cdr:spPr>
        <a:xfrm xmlns:a="http://schemas.openxmlformats.org/drawingml/2006/main">
          <a:off x="2456143" y="3916510"/>
          <a:ext cx="649259" cy="370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DCFS Employee</a:t>
          </a:r>
        </a:p>
      </cdr:txBody>
    </cdr:sp>
  </cdr:relSizeAnchor>
  <cdr:relSizeAnchor xmlns:cdr="http://schemas.openxmlformats.org/drawingml/2006/chartDrawing">
    <cdr:from>
      <cdr:x>0.27226</cdr:x>
      <cdr:y>0.82754</cdr:y>
    </cdr:from>
    <cdr:to>
      <cdr:x>0.37004</cdr:x>
      <cdr:y>0.90543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0DC9A1A9-A04F-A5E1-B63C-A228C49E4E3F}"/>
            </a:ext>
          </a:extLst>
        </cdr:cNvPr>
        <cdr:cNvSpPr txBox="1"/>
      </cdr:nvSpPr>
      <cdr:spPr>
        <a:xfrm xmlns:a="http://schemas.openxmlformats.org/drawingml/2006/main">
          <a:off x="1803773" y="3933075"/>
          <a:ext cx="647783" cy="370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Court Personnel</a:t>
          </a:r>
        </a:p>
      </cdr:txBody>
    </cdr:sp>
  </cdr:relSizeAnchor>
  <cdr:relSizeAnchor xmlns:cdr="http://schemas.openxmlformats.org/drawingml/2006/chartDrawing">
    <cdr:from>
      <cdr:x>0.87087</cdr:x>
      <cdr:y>0.82105</cdr:y>
    </cdr:from>
    <cdr:to>
      <cdr:x>0.97594</cdr:x>
      <cdr:y>0.888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8A569864-9D66-C214-222E-BC061B6F80BB}"/>
            </a:ext>
          </a:extLst>
        </cdr:cNvPr>
        <cdr:cNvSpPr txBox="1"/>
      </cdr:nvSpPr>
      <cdr:spPr>
        <a:xfrm xmlns:a="http://schemas.openxmlformats.org/drawingml/2006/main">
          <a:off x="5769588" y="3902213"/>
          <a:ext cx="696071" cy="318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Non-mandated</a:t>
          </a:r>
        </a:p>
      </cdr:txBody>
    </cdr:sp>
  </cdr:relSizeAnchor>
  <cdr:relSizeAnchor xmlns:cdr="http://schemas.openxmlformats.org/drawingml/2006/chartDrawing">
    <cdr:from>
      <cdr:x>0.78398</cdr:x>
      <cdr:y>0.82976</cdr:y>
    </cdr:from>
    <cdr:to>
      <cdr:x>0.86725</cdr:x>
      <cdr:y>0.8758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1E0F1404-E3B5-E219-1ECB-6947B6F7A462}"/>
            </a:ext>
          </a:extLst>
        </cdr:cNvPr>
        <cdr:cNvSpPr txBox="1"/>
      </cdr:nvSpPr>
      <cdr:spPr>
        <a:xfrm xmlns:a="http://schemas.openxmlformats.org/drawingml/2006/main">
          <a:off x="5193932" y="3943627"/>
          <a:ext cx="551673" cy="218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Family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0.05776</cdr:x>
      <cdr:y>0.82883</cdr:y>
    </cdr:from>
    <cdr:to>
      <cdr:x>0.17917</cdr:x>
      <cdr:y>0.91066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67943BE7-E7C9-B5D7-CED1-C6167BEF73A2}"/>
            </a:ext>
          </a:extLst>
        </cdr:cNvPr>
        <cdr:cNvSpPr txBox="1"/>
      </cdr:nvSpPr>
      <cdr:spPr>
        <a:xfrm xmlns:a="http://schemas.openxmlformats.org/drawingml/2006/main">
          <a:off x="382104" y="3939220"/>
          <a:ext cx="803143" cy="388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Law Enforcement</a:t>
          </a:r>
        </a:p>
      </cdr:txBody>
    </cdr:sp>
  </cdr:relSizeAnchor>
  <cdr:relSizeAnchor xmlns:cdr="http://schemas.openxmlformats.org/drawingml/2006/chartDrawing">
    <cdr:from>
      <cdr:x>0.17314</cdr:x>
      <cdr:y>0.83103</cdr:y>
    </cdr:from>
    <cdr:to>
      <cdr:x>0.26925</cdr:x>
      <cdr:y>0.90543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F7BFCBA0-120A-3EEF-CC16-B7FB876C7BA7}"/>
            </a:ext>
          </a:extLst>
        </cdr:cNvPr>
        <cdr:cNvSpPr txBox="1"/>
      </cdr:nvSpPr>
      <cdr:spPr>
        <a:xfrm xmlns:a="http://schemas.openxmlformats.org/drawingml/2006/main">
          <a:off x="1145346" y="3949641"/>
          <a:ext cx="635809" cy="353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Medical</a:t>
          </a:r>
          <a:r>
            <a:rPr lang="en-US" sz="900" baseline="0"/>
            <a:t> Reporter</a:t>
          </a:r>
          <a:endParaRPr lang="en-US" sz="900"/>
        </a:p>
      </cdr:txBody>
    </cdr:sp>
  </cdr:relSizeAnchor>
  <cdr:relSizeAnchor xmlns:cdr="http://schemas.openxmlformats.org/drawingml/2006/chartDrawing">
    <cdr:from>
      <cdr:x>0.67995</cdr:x>
      <cdr:y>0.8315</cdr:y>
    </cdr:from>
    <cdr:to>
      <cdr:x>0.76469</cdr:x>
      <cdr:y>0.90369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37B16253-B1AA-5F6B-F8D2-03E266345EB6}"/>
            </a:ext>
          </a:extLst>
        </cdr:cNvPr>
        <cdr:cNvSpPr txBox="1"/>
      </cdr:nvSpPr>
      <cdr:spPr>
        <a:xfrm xmlns:a="http://schemas.openxmlformats.org/drawingml/2006/main">
          <a:off x="4498087" y="3951909"/>
          <a:ext cx="560561" cy="3430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Social Services</a:t>
          </a:r>
        </a:p>
      </cdr:txBody>
    </cdr:sp>
  </cdr:relSizeAnchor>
  <cdr:relSizeAnchor xmlns:cdr="http://schemas.openxmlformats.org/drawingml/2006/chartDrawing">
    <cdr:from>
      <cdr:x>0.58289</cdr:x>
      <cdr:y>0.83402</cdr:y>
    </cdr:from>
    <cdr:to>
      <cdr:x>0.65709</cdr:x>
      <cdr:y>0.87755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id="{BDE556CD-C501-3DD7-11E9-366F81B620DD}"/>
            </a:ext>
          </a:extLst>
        </cdr:cNvPr>
        <cdr:cNvSpPr txBox="1"/>
      </cdr:nvSpPr>
      <cdr:spPr>
        <a:xfrm xmlns:a="http://schemas.openxmlformats.org/drawingml/2006/main">
          <a:off x="3856016" y="3963890"/>
          <a:ext cx="490853" cy="2068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School</a:t>
          </a:r>
        </a:p>
      </cdr:txBody>
    </cdr:sp>
  </cdr:relSizeAnchor>
  <cdr:relSizeAnchor xmlns:cdr="http://schemas.openxmlformats.org/drawingml/2006/chartDrawing">
    <cdr:from>
      <cdr:x>0.47523</cdr:x>
      <cdr:y>0.83228</cdr:y>
    </cdr:from>
    <cdr:to>
      <cdr:x>0.56576</cdr:x>
      <cdr:y>0.90543</cdr:y>
    </cdr:to>
    <cdr:sp macro="" textlink="">
      <cdr:nvSpPr>
        <cdr:cNvPr id="15" name="TextBox 1">
          <a:extLst xmlns:a="http://schemas.openxmlformats.org/drawingml/2006/main">
            <a:ext uri="{FF2B5EF4-FFF2-40B4-BE49-F238E27FC236}">
              <a16:creationId xmlns:a16="http://schemas.microsoft.com/office/drawing/2014/main" id="{966ECA90-5174-F450-4C61-A0FD1F267821}"/>
            </a:ext>
          </a:extLst>
        </cdr:cNvPr>
        <cdr:cNvSpPr txBox="1"/>
      </cdr:nvSpPr>
      <cdr:spPr>
        <a:xfrm xmlns:a="http://schemas.openxmlformats.org/drawingml/2006/main">
          <a:off x="3143761" y="3955607"/>
          <a:ext cx="598923" cy="3476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Licensed</a:t>
          </a:r>
          <a:r>
            <a:rPr lang="en-US" sz="900" baseline="0"/>
            <a:t> Provider</a:t>
          </a:r>
          <a:endParaRPr lang="en-US" sz="900"/>
        </a:p>
      </cdr:txBody>
    </cdr:sp>
  </cdr:relSizeAnchor>
  <cdr:relSizeAnchor xmlns:cdr="http://schemas.openxmlformats.org/drawingml/2006/chartDrawing">
    <cdr:from>
      <cdr:x>0.37003</cdr:x>
      <cdr:y>0.82928</cdr:y>
    </cdr:from>
    <cdr:to>
      <cdr:x>0.46818</cdr:x>
      <cdr:y>0.90717</cdr:y>
    </cdr:to>
    <cdr:sp macro="" textlink="">
      <cdr:nvSpPr>
        <cdr:cNvPr id="16" name="TextBox 1">
          <a:extLst xmlns:a="http://schemas.openxmlformats.org/drawingml/2006/main">
            <a:ext uri="{FF2B5EF4-FFF2-40B4-BE49-F238E27FC236}">
              <a16:creationId xmlns:a16="http://schemas.microsoft.com/office/drawing/2014/main" id="{D721615D-76FB-E8FF-96BC-94EF87581FAE}"/>
            </a:ext>
          </a:extLst>
        </cdr:cNvPr>
        <cdr:cNvSpPr txBox="1"/>
      </cdr:nvSpPr>
      <cdr:spPr>
        <a:xfrm xmlns:a="http://schemas.openxmlformats.org/drawingml/2006/main">
          <a:off x="2447860" y="3941358"/>
          <a:ext cx="649259" cy="370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DCFS Employee</a:t>
          </a:r>
        </a:p>
      </cdr:txBody>
    </cdr:sp>
  </cdr:relSizeAnchor>
  <cdr:relSizeAnchor xmlns:cdr="http://schemas.openxmlformats.org/drawingml/2006/chartDrawing">
    <cdr:from>
      <cdr:x>0.27142</cdr:x>
      <cdr:y>0.83277</cdr:y>
    </cdr:from>
    <cdr:to>
      <cdr:x>0.36934</cdr:x>
      <cdr:y>0.91066</cdr:y>
    </cdr:to>
    <cdr:sp macro="" textlink="">
      <cdr:nvSpPr>
        <cdr:cNvPr id="17" name="TextBox 1">
          <a:extLst xmlns:a="http://schemas.openxmlformats.org/drawingml/2006/main">
            <a:ext uri="{FF2B5EF4-FFF2-40B4-BE49-F238E27FC236}">
              <a16:creationId xmlns:a16="http://schemas.microsoft.com/office/drawing/2014/main" id="{AD974C0E-9248-5135-FAE8-F2F6245100E0}"/>
            </a:ext>
          </a:extLst>
        </cdr:cNvPr>
        <cdr:cNvSpPr txBox="1"/>
      </cdr:nvSpPr>
      <cdr:spPr>
        <a:xfrm xmlns:a="http://schemas.openxmlformats.org/drawingml/2006/main">
          <a:off x="1795490" y="3957923"/>
          <a:ext cx="647783" cy="370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Court Personnel</a:t>
          </a:r>
        </a:p>
      </cdr:txBody>
    </cdr:sp>
  </cdr:relSizeAnchor>
  <cdr:relSizeAnchor xmlns:cdr="http://schemas.openxmlformats.org/drawingml/2006/chartDrawing">
    <cdr:from>
      <cdr:x>0.87091</cdr:x>
      <cdr:y>0.82627</cdr:y>
    </cdr:from>
    <cdr:to>
      <cdr:x>0.97613</cdr:x>
      <cdr:y>0.89323</cdr:y>
    </cdr:to>
    <cdr:sp macro="" textlink="">
      <cdr:nvSpPr>
        <cdr:cNvPr id="18" name="TextBox 1">
          <a:extLst xmlns:a="http://schemas.openxmlformats.org/drawingml/2006/main">
            <a:ext uri="{FF2B5EF4-FFF2-40B4-BE49-F238E27FC236}">
              <a16:creationId xmlns:a16="http://schemas.microsoft.com/office/drawing/2014/main" id="{F799E5FB-B25C-D3C7-24C3-4CB73282E6D4}"/>
            </a:ext>
          </a:extLst>
        </cdr:cNvPr>
        <cdr:cNvSpPr txBox="1"/>
      </cdr:nvSpPr>
      <cdr:spPr>
        <a:xfrm xmlns:a="http://schemas.openxmlformats.org/drawingml/2006/main">
          <a:off x="5761305" y="3927061"/>
          <a:ext cx="696071" cy="318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Non-mandated</a:t>
          </a:r>
        </a:p>
      </cdr:txBody>
    </cdr:sp>
  </cdr:relSizeAnchor>
  <cdr:relSizeAnchor xmlns:cdr="http://schemas.openxmlformats.org/drawingml/2006/chartDrawing">
    <cdr:from>
      <cdr:x>0.78389</cdr:x>
      <cdr:y>0.83499</cdr:y>
    </cdr:from>
    <cdr:to>
      <cdr:x>0.86728</cdr:x>
      <cdr:y>0.88103</cdr:y>
    </cdr:to>
    <cdr:sp macro="" textlink="">
      <cdr:nvSpPr>
        <cdr:cNvPr id="19" name="TextBox 1">
          <a:extLst xmlns:a="http://schemas.openxmlformats.org/drawingml/2006/main">
            <a:ext uri="{FF2B5EF4-FFF2-40B4-BE49-F238E27FC236}">
              <a16:creationId xmlns:a16="http://schemas.microsoft.com/office/drawing/2014/main" id="{FAC0E682-0A56-F5E7-5301-E54CA08B6B93}"/>
            </a:ext>
          </a:extLst>
        </cdr:cNvPr>
        <cdr:cNvSpPr txBox="1"/>
      </cdr:nvSpPr>
      <cdr:spPr>
        <a:xfrm xmlns:a="http://schemas.openxmlformats.org/drawingml/2006/main">
          <a:off x="5185649" y="3968475"/>
          <a:ext cx="551673" cy="218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Family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0.05789</cdr:x>
      <cdr:y>0.82186</cdr:y>
    </cdr:from>
    <cdr:to>
      <cdr:x>0.17957</cdr:x>
      <cdr:y>0.90369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67943BE7-E7C9-B5D7-CED1-C6167BEF73A2}"/>
            </a:ext>
          </a:extLst>
        </cdr:cNvPr>
        <cdr:cNvSpPr txBox="1"/>
      </cdr:nvSpPr>
      <cdr:spPr>
        <a:xfrm xmlns:a="http://schemas.openxmlformats.org/drawingml/2006/main">
          <a:off x="382104" y="3906089"/>
          <a:ext cx="803143" cy="388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Law Enforcement</a:t>
          </a:r>
        </a:p>
      </cdr:txBody>
    </cdr:sp>
  </cdr:relSizeAnchor>
  <cdr:relSizeAnchor xmlns:cdr="http://schemas.openxmlformats.org/drawingml/2006/chartDrawing">
    <cdr:from>
      <cdr:x>0.17352</cdr:x>
      <cdr:y>0.82405</cdr:y>
    </cdr:from>
    <cdr:to>
      <cdr:x>0.26985</cdr:x>
      <cdr:y>0.89846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F7BFCBA0-120A-3EEF-CC16-B7FB876C7BA7}"/>
            </a:ext>
          </a:extLst>
        </cdr:cNvPr>
        <cdr:cNvSpPr txBox="1"/>
      </cdr:nvSpPr>
      <cdr:spPr>
        <a:xfrm xmlns:a="http://schemas.openxmlformats.org/drawingml/2006/main">
          <a:off x="1145346" y="3916510"/>
          <a:ext cx="635809" cy="353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Medical</a:t>
          </a:r>
          <a:r>
            <a:rPr lang="en-US" sz="900" baseline="0"/>
            <a:t> Reporter</a:t>
          </a:r>
          <a:endParaRPr lang="en-US" sz="900"/>
        </a:p>
      </cdr:txBody>
    </cdr:sp>
  </cdr:relSizeAnchor>
  <cdr:relSizeAnchor xmlns:cdr="http://schemas.openxmlformats.org/drawingml/2006/chartDrawing">
    <cdr:from>
      <cdr:x>0.68146</cdr:x>
      <cdr:y>0.82453</cdr:y>
    </cdr:from>
    <cdr:to>
      <cdr:x>0.76639</cdr:x>
      <cdr:y>0.89672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37B16253-B1AA-5F6B-F8D2-03E266345EB6}"/>
            </a:ext>
          </a:extLst>
        </cdr:cNvPr>
        <cdr:cNvSpPr txBox="1"/>
      </cdr:nvSpPr>
      <cdr:spPr>
        <a:xfrm xmlns:a="http://schemas.openxmlformats.org/drawingml/2006/main">
          <a:off x="4498087" y="3918778"/>
          <a:ext cx="560561" cy="3430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Social Services</a:t>
          </a:r>
        </a:p>
      </cdr:txBody>
    </cdr:sp>
  </cdr:relSizeAnchor>
  <cdr:relSizeAnchor xmlns:cdr="http://schemas.openxmlformats.org/drawingml/2006/chartDrawing">
    <cdr:from>
      <cdr:x>0.58419</cdr:x>
      <cdr:y>0.82705</cdr:y>
    </cdr:from>
    <cdr:to>
      <cdr:x>0.65856</cdr:x>
      <cdr:y>0.87058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id="{BDE556CD-C501-3DD7-11E9-366F81B620DD}"/>
            </a:ext>
          </a:extLst>
        </cdr:cNvPr>
        <cdr:cNvSpPr txBox="1"/>
      </cdr:nvSpPr>
      <cdr:spPr>
        <a:xfrm xmlns:a="http://schemas.openxmlformats.org/drawingml/2006/main">
          <a:off x="3856016" y="3930759"/>
          <a:ext cx="490853" cy="2068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School</a:t>
          </a:r>
        </a:p>
      </cdr:txBody>
    </cdr:sp>
  </cdr:relSizeAnchor>
  <cdr:relSizeAnchor xmlns:cdr="http://schemas.openxmlformats.org/drawingml/2006/chartDrawing">
    <cdr:from>
      <cdr:x>0.47628</cdr:x>
      <cdr:y>0.82531</cdr:y>
    </cdr:from>
    <cdr:to>
      <cdr:x>0.56702</cdr:x>
      <cdr:y>0.89846</cdr:y>
    </cdr:to>
    <cdr:sp macro="" textlink="">
      <cdr:nvSpPr>
        <cdr:cNvPr id="15" name="TextBox 1">
          <a:extLst xmlns:a="http://schemas.openxmlformats.org/drawingml/2006/main">
            <a:ext uri="{FF2B5EF4-FFF2-40B4-BE49-F238E27FC236}">
              <a16:creationId xmlns:a16="http://schemas.microsoft.com/office/drawing/2014/main" id="{966ECA90-5174-F450-4C61-A0FD1F267821}"/>
            </a:ext>
          </a:extLst>
        </cdr:cNvPr>
        <cdr:cNvSpPr txBox="1"/>
      </cdr:nvSpPr>
      <cdr:spPr>
        <a:xfrm xmlns:a="http://schemas.openxmlformats.org/drawingml/2006/main">
          <a:off x="3143761" y="3922476"/>
          <a:ext cx="598923" cy="3476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Licensed</a:t>
          </a:r>
          <a:r>
            <a:rPr lang="en-US" sz="900" baseline="0"/>
            <a:t> Provider</a:t>
          </a:r>
          <a:endParaRPr lang="en-US" sz="900"/>
        </a:p>
      </cdr:txBody>
    </cdr:sp>
  </cdr:relSizeAnchor>
  <cdr:relSizeAnchor xmlns:cdr="http://schemas.openxmlformats.org/drawingml/2006/chartDrawing">
    <cdr:from>
      <cdr:x>0.37085</cdr:x>
      <cdr:y>0.82231</cdr:y>
    </cdr:from>
    <cdr:to>
      <cdr:x>0.46922</cdr:x>
      <cdr:y>0.9002</cdr:y>
    </cdr:to>
    <cdr:sp macro="" textlink="">
      <cdr:nvSpPr>
        <cdr:cNvPr id="16" name="TextBox 1">
          <a:extLst xmlns:a="http://schemas.openxmlformats.org/drawingml/2006/main">
            <a:ext uri="{FF2B5EF4-FFF2-40B4-BE49-F238E27FC236}">
              <a16:creationId xmlns:a16="http://schemas.microsoft.com/office/drawing/2014/main" id="{D721615D-76FB-E8FF-96BC-94EF87581FAE}"/>
            </a:ext>
          </a:extLst>
        </cdr:cNvPr>
        <cdr:cNvSpPr txBox="1"/>
      </cdr:nvSpPr>
      <cdr:spPr>
        <a:xfrm xmlns:a="http://schemas.openxmlformats.org/drawingml/2006/main">
          <a:off x="2447860" y="3908227"/>
          <a:ext cx="649259" cy="370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DCFS Employee</a:t>
          </a:r>
        </a:p>
      </cdr:txBody>
    </cdr:sp>
  </cdr:relSizeAnchor>
  <cdr:relSizeAnchor xmlns:cdr="http://schemas.openxmlformats.org/drawingml/2006/chartDrawing">
    <cdr:from>
      <cdr:x>0.27202</cdr:x>
      <cdr:y>0.8258</cdr:y>
    </cdr:from>
    <cdr:to>
      <cdr:x>0.37016</cdr:x>
      <cdr:y>0.90369</cdr:y>
    </cdr:to>
    <cdr:sp macro="" textlink="">
      <cdr:nvSpPr>
        <cdr:cNvPr id="17" name="TextBox 1">
          <a:extLst xmlns:a="http://schemas.openxmlformats.org/drawingml/2006/main">
            <a:ext uri="{FF2B5EF4-FFF2-40B4-BE49-F238E27FC236}">
              <a16:creationId xmlns:a16="http://schemas.microsoft.com/office/drawing/2014/main" id="{AD974C0E-9248-5135-FAE8-F2F6245100E0}"/>
            </a:ext>
          </a:extLst>
        </cdr:cNvPr>
        <cdr:cNvSpPr txBox="1"/>
      </cdr:nvSpPr>
      <cdr:spPr>
        <a:xfrm xmlns:a="http://schemas.openxmlformats.org/drawingml/2006/main">
          <a:off x="1795490" y="3924792"/>
          <a:ext cx="647783" cy="370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Court Personnel</a:t>
          </a:r>
        </a:p>
      </cdr:txBody>
    </cdr:sp>
  </cdr:relSizeAnchor>
  <cdr:relSizeAnchor xmlns:cdr="http://schemas.openxmlformats.org/drawingml/2006/chartDrawing">
    <cdr:from>
      <cdr:x>0.87284</cdr:x>
      <cdr:y>0.8193</cdr:y>
    </cdr:from>
    <cdr:to>
      <cdr:x>0.9783</cdr:x>
      <cdr:y>0.88626</cdr:y>
    </cdr:to>
    <cdr:sp macro="" textlink="">
      <cdr:nvSpPr>
        <cdr:cNvPr id="18" name="TextBox 1">
          <a:extLst xmlns:a="http://schemas.openxmlformats.org/drawingml/2006/main">
            <a:ext uri="{FF2B5EF4-FFF2-40B4-BE49-F238E27FC236}">
              <a16:creationId xmlns:a16="http://schemas.microsoft.com/office/drawing/2014/main" id="{F799E5FB-B25C-D3C7-24C3-4CB73282E6D4}"/>
            </a:ext>
          </a:extLst>
        </cdr:cNvPr>
        <cdr:cNvSpPr txBox="1"/>
      </cdr:nvSpPr>
      <cdr:spPr>
        <a:xfrm xmlns:a="http://schemas.openxmlformats.org/drawingml/2006/main">
          <a:off x="5761305" y="3893930"/>
          <a:ext cx="696071" cy="318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Non-mandated</a:t>
          </a:r>
        </a:p>
      </cdr:txBody>
    </cdr:sp>
  </cdr:relSizeAnchor>
  <cdr:relSizeAnchor xmlns:cdr="http://schemas.openxmlformats.org/drawingml/2006/chartDrawing">
    <cdr:from>
      <cdr:x>0.78563</cdr:x>
      <cdr:y>0.82802</cdr:y>
    </cdr:from>
    <cdr:to>
      <cdr:x>0.86921</cdr:x>
      <cdr:y>0.87406</cdr:y>
    </cdr:to>
    <cdr:sp macro="" textlink="">
      <cdr:nvSpPr>
        <cdr:cNvPr id="19" name="TextBox 1">
          <a:extLst xmlns:a="http://schemas.openxmlformats.org/drawingml/2006/main">
            <a:ext uri="{FF2B5EF4-FFF2-40B4-BE49-F238E27FC236}">
              <a16:creationId xmlns:a16="http://schemas.microsoft.com/office/drawing/2014/main" id="{FAC0E682-0A56-F5E7-5301-E54CA08B6B93}"/>
            </a:ext>
          </a:extLst>
        </cdr:cNvPr>
        <cdr:cNvSpPr txBox="1"/>
      </cdr:nvSpPr>
      <cdr:spPr>
        <a:xfrm xmlns:a="http://schemas.openxmlformats.org/drawingml/2006/main">
          <a:off x="5185649" y="3935344"/>
          <a:ext cx="551673" cy="218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Family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0.05672</cdr:x>
      <cdr:y>0.83489</cdr:y>
    </cdr:from>
    <cdr:to>
      <cdr:x>0.17859</cdr:x>
      <cdr:y>0.91697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67943BE7-E7C9-B5D7-CED1-C6167BEF73A2}"/>
            </a:ext>
          </a:extLst>
        </cdr:cNvPr>
        <cdr:cNvSpPr txBox="1"/>
      </cdr:nvSpPr>
      <cdr:spPr>
        <a:xfrm xmlns:a="http://schemas.openxmlformats.org/drawingml/2006/main">
          <a:off x="373821" y="3955785"/>
          <a:ext cx="803143" cy="388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Law Enforcement</a:t>
          </a:r>
        </a:p>
      </cdr:txBody>
    </cdr:sp>
  </cdr:relSizeAnchor>
  <cdr:relSizeAnchor xmlns:cdr="http://schemas.openxmlformats.org/drawingml/2006/chartDrawing">
    <cdr:from>
      <cdr:x>0.17253</cdr:x>
      <cdr:y>0.83709</cdr:y>
    </cdr:from>
    <cdr:to>
      <cdr:x>0.26901</cdr:x>
      <cdr:y>0.91173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F7BFCBA0-120A-3EEF-CC16-B7FB876C7BA7}"/>
            </a:ext>
          </a:extLst>
        </cdr:cNvPr>
        <cdr:cNvSpPr txBox="1"/>
      </cdr:nvSpPr>
      <cdr:spPr>
        <a:xfrm xmlns:a="http://schemas.openxmlformats.org/drawingml/2006/main">
          <a:off x="1137063" y="3966206"/>
          <a:ext cx="635809" cy="353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Medical</a:t>
          </a:r>
          <a:r>
            <a:rPr lang="en-US" sz="900" baseline="0"/>
            <a:t> Reporter</a:t>
          </a:r>
          <a:endParaRPr lang="en-US" sz="900"/>
        </a:p>
      </cdr:txBody>
    </cdr:sp>
  </cdr:relSizeAnchor>
  <cdr:relSizeAnchor xmlns:cdr="http://schemas.openxmlformats.org/drawingml/2006/chartDrawing">
    <cdr:from>
      <cdr:x>0.68126</cdr:x>
      <cdr:y>0.83757</cdr:y>
    </cdr:from>
    <cdr:to>
      <cdr:x>0.76632</cdr:x>
      <cdr:y>0.90998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37B16253-B1AA-5F6B-F8D2-03E266345EB6}"/>
            </a:ext>
          </a:extLst>
        </cdr:cNvPr>
        <cdr:cNvSpPr txBox="1"/>
      </cdr:nvSpPr>
      <cdr:spPr>
        <a:xfrm xmlns:a="http://schemas.openxmlformats.org/drawingml/2006/main">
          <a:off x="4489804" y="3968474"/>
          <a:ext cx="560561" cy="3430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Social Services</a:t>
          </a:r>
        </a:p>
      </cdr:txBody>
    </cdr:sp>
  </cdr:relSizeAnchor>
  <cdr:relSizeAnchor xmlns:cdr="http://schemas.openxmlformats.org/drawingml/2006/chartDrawing">
    <cdr:from>
      <cdr:x>0.58384</cdr:x>
      <cdr:y>0.8401</cdr:y>
    </cdr:from>
    <cdr:to>
      <cdr:x>0.65832</cdr:x>
      <cdr:y>0.88376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id="{BDE556CD-C501-3DD7-11E9-366F81B620DD}"/>
            </a:ext>
          </a:extLst>
        </cdr:cNvPr>
        <cdr:cNvSpPr txBox="1"/>
      </cdr:nvSpPr>
      <cdr:spPr>
        <a:xfrm xmlns:a="http://schemas.openxmlformats.org/drawingml/2006/main">
          <a:off x="3847733" y="3980455"/>
          <a:ext cx="490853" cy="2068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School</a:t>
          </a:r>
        </a:p>
      </cdr:txBody>
    </cdr:sp>
  </cdr:relSizeAnchor>
  <cdr:relSizeAnchor xmlns:cdr="http://schemas.openxmlformats.org/drawingml/2006/chartDrawing">
    <cdr:from>
      <cdr:x>0.47576</cdr:x>
      <cdr:y>0.83835</cdr:y>
    </cdr:from>
    <cdr:to>
      <cdr:x>0.56664</cdr:x>
      <cdr:y>0.91173</cdr:y>
    </cdr:to>
    <cdr:sp macro="" textlink="">
      <cdr:nvSpPr>
        <cdr:cNvPr id="15" name="TextBox 1">
          <a:extLst xmlns:a="http://schemas.openxmlformats.org/drawingml/2006/main">
            <a:ext uri="{FF2B5EF4-FFF2-40B4-BE49-F238E27FC236}">
              <a16:creationId xmlns:a16="http://schemas.microsoft.com/office/drawing/2014/main" id="{966ECA90-5174-F450-4C61-A0FD1F267821}"/>
            </a:ext>
          </a:extLst>
        </cdr:cNvPr>
        <cdr:cNvSpPr txBox="1"/>
      </cdr:nvSpPr>
      <cdr:spPr>
        <a:xfrm xmlns:a="http://schemas.openxmlformats.org/drawingml/2006/main">
          <a:off x="3135478" y="3972172"/>
          <a:ext cx="598923" cy="3476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Licensed</a:t>
          </a:r>
          <a:r>
            <a:rPr lang="en-US" sz="900" baseline="0"/>
            <a:t> Provider</a:t>
          </a:r>
          <a:endParaRPr lang="en-US" sz="900"/>
        </a:p>
      </cdr:txBody>
    </cdr:sp>
  </cdr:relSizeAnchor>
  <cdr:relSizeAnchor xmlns:cdr="http://schemas.openxmlformats.org/drawingml/2006/chartDrawing">
    <cdr:from>
      <cdr:x>0.37017</cdr:x>
      <cdr:y>0.83534</cdr:y>
    </cdr:from>
    <cdr:to>
      <cdr:x>0.46869</cdr:x>
      <cdr:y>0.91348</cdr:y>
    </cdr:to>
    <cdr:sp macro="" textlink="">
      <cdr:nvSpPr>
        <cdr:cNvPr id="16" name="TextBox 1">
          <a:extLst xmlns:a="http://schemas.openxmlformats.org/drawingml/2006/main">
            <a:ext uri="{FF2B5EF4-FFF2-40B4-BE49-F238E27FC236}">
              <a16:creationId xmlns:a16="http://schemas.microsoft.com/office/drawing/2014/main" id="{D721615D-76FB-E8FF-96BC-94EF87581FAE}"/>
            </a:ext>
          </a:extLst>
        </cdr:cNvPr>
        <cdr:cNvSpPr txBox="1"/>
      </cdr:nvSpPr>
      <cdr:spPr>
        <a:xfrm xmlns:a="http://schemas.openxmlformats.org/drawingml/2006/main">
          <a:off x="2439577" y="3957923"/>
          <a:ext cx="649259" cy="370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DCFS Employee</a:t>
          </a:r>
        </a:p>
      </cdr:txBody>
    </cdr:sp>
  </cdr:relSizeAnchor>
  <cdr:relSizeAnchor xmlns:cdr="http://schemas.openxmlformats.org/drawingml/2006/chartDrawing">
    <cdr:from>
      <cdr:x>0.27118</cdr:x>
      <cdr:y>0.83884</cdr:y>
    </cdr:from>
    <cdr:to>
      <cdr:x>0.36947</cdr:x>
      <cdr:y>0.91697</cdr:y>
    </cdr:to>
    <cdr:sp macro="" textlink="">
      <cdr:nvSpPr>
        <cdr:cNvPr id="17" name="TextBox 1">
          <a:extLst xmlns:a="http://schemas.openxmlformats.org/drawingml/2006/main">
            <a:ext uri="{FF2B5EF4-FFF2-40B4-BE49-F238E27FC236}">
              <a16:creationId xmlns:a16="http://schemas.microsoft.com/office/drawing/2014/main" id="{AD974C0E-9248-5135-FAE8-F2F6245100E0}"/>
            </a:ext>
          </a:extLst>
        </cdr:cNvPr>
        <cdr:cNvSpPr txBox="1"/>
      </cdr:nvSpPr>
      <cdr:spPr>
        <a:xfrm xmlns:a="http://schemas.openxmlformats.org/drawingml/2006/main">
          <a:off x="1787207" y="3974488"/>
          <a:ext cx="647783" cy="370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Court Personnel</a:t>
          </a:r>
        </a:p>
      </cdr:txBody>
    </cdr:sp>
  </cdr:relSizeAnchor>
  <cdr:relSizeAnchor xmlns:cdr="http://schemas.openxmlformats.org/drawingml/2006/chartDrawing">
    <cdr:from>
      <cdr:x>0.87294</cdr:x>
      <cdr:y>0.83233</cdr:y>
    </cdr:from>
    <cdr:to>
      <cdr:x>0.97855</cdr:x>
      <cdr:y>0.89949</cdr:y>
    </cdr:to>
    <cdr:sp macro="" textlink="">
      <cdr:nvSpPr>
        <cdr:cNvPr id="18" name="TextBox 1">
          <a:extLst xmlns:a="http://schemas.openxmlformats.org/drawingml/2006/main">
            <a:ext uri="{FF2B5EF4-FFF2-40B4-BE49-F238E27FC236}">
              <a16:creationId xmlns:a16="http://schemas.microsoft.com/office/drawing/2014/main" id="{F799E5FB-B25C-D3C7-24C3-4CB73282E6D4}"/>
            </a:ext>
          </a:extLst>
        </cdr:cNvPr>
        <cdr:cNvSpPr txBox="1"/>
      </cdr:nvSpPr>
      <cdr:spPr>
        <a:xfrm xmlns:a="http://schemas.openxmlformats.org/drawingml/2006/main">
          <a:off x="5753022" y="3943626"/>
          <a:ext cx="696071" cy="318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Non-mandated</a:t>
          </a:r>
        </a:p>
      </cdr:txBody>
    </cdr:sp>
  </cdr:relSizeAnchor>
  <cdr:relSizeAnchor xmlns:cdr="http://schemas.openxmlformats.org/drawingml/2006/chartDrawing">
    <cdr:from>
      <cdr:x>0.78559</cdr:x>
      <cdr:y>0.84107</cdr:y>
    </cdr:from>
    <cdr:to>
      <cdr:x>0.8693</cdr:x>
      <cdr:y>0.88725</cdr:y>
    </cdr:to>
    <cdr:sp macro="" textlink="">
      <cdr:nvSpPr>
        <cdr:cNvPr id="19" name="TextBox 1">
          <a:extLst xmlns:a="http://schemas.openxmlformats.org/drawingml/2006/main">
            <a:ext uri="{FF2B5EF4-FFF2-40B4-BE49-F238E27FC236}">
              <a16:creationId xmlns:a16="http://schemas.microsoft.com/office/drawing/2014/main" id="{FAC0E682-0A56-F5E7-5301-E54CA08B6B93}"/>
            </a:ext>
          </a:extLst>
        </cdr:cNvPr>
        <cdr:cNvSpPr txBox="1"/>
      </cdr:nvSpPr>
      <cdr:spPr>
        <a:xfrm xmlns:a="http://schemas.openxmlformats.org/drawingml/2006/main">
          <a:off x="5177366" y="3985040"/>
          <a:ext cx="551673" cy="218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Family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0.05999</cdr:x>
      <cdr:y>0.82535</cdr:y>
    </cdr:from>
    <cdr:to>
      <cdr:x>0.18084</cdr:x>
      <cdr:y>0.90717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67943BE7-E7C9-B5D7-CED1-C6167BEF73A2}"/>
            </a:ext>
          </a:extLst>
        </cdr:cNvPr>
        <cdr:cNvSpPr txBox="1"/>
      </cdr:nvSpPr>
      <cdr:spPr>
        <a:xfrm xmlns:a="http://schemas.openxmlformats.org/drawingml/2006/main">
          <a:off x="398670" y="3922655"/>
          <a:ext cx="803143" cy="388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Law Enforcement</a:t>
          </a:r>
        </a:p>
      </cdr:txBody>
    </cdr:sp>
  </cdr:relSizeAnchor>
  <cdr:relSizeAnchor xmlns:cdr="http://schemas.openxmlformats.org/drawingml/2006/chartDrawing">
    <cdr:from>
      <cdr:x>0.17484</cdr:x>
      <cdr:y>0.82754</cdr:y>
    </cdr:from>
    <cdr:to>
      <cdr:x>0.27051</cdr:x>
      <cdr:y>0.90195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F7BFCBA0-120A-3EEF-CC16-B7FB876C7BA7}"/>
            </a:ext>
          </a:extLst>
        </cdr:cNvPr>
        <cdr:cNvSpPr txBox="1"/>
      </cdr:nvSpPr>
      <cdr:spPr>
        <a:xfrm xmlns:a="http://schemas.openxmlformats.org/drawingml/2006/main">
          <a:off x="1161912" y="3933076"/>
          <a:ext cx="635809" cy="353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Medical</a:t>
          </a:r>
          <a:r>
            <a:rPr lang="en-US" sz="900" baseline="0"/>
            <a:t> Reporter</a:t>
          </a:r>
          <a:endParaRPr lang="en-US" sz="900"/>
        </a:p>
      </cdr:txBody>
    </cdr:sp>
  </cdr:relSizeAnchor>
  <cdr:relSizeAnchor xmlns:cdr="http://schemas.openxmlformats.org/drawingml/2006/chartDrawing">
    <cdr:from>
      <cdr:x>0.67934</cdr:x>
      <cdr:y>0.82802</cdr:y>
    </cdr:from>
    <cdr:to>
      <cdr:x>0.76369</cdr:x>
      <cdr:y>0.9002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37B16253-B1AA-5F6B-F8D2-03E266345EB6}"/>
            </a:ext>
          </a:extLst>
        </cdr:cNvPr>
        <cdr:cNvSpPr txBox="1"/>
      </cdr:nvSpPr>
      <cdr:spPr>
        <a:xfrm xmlns:a="http://schemas.openxmlformats.org/drawingml/2006/main">
          <a:off x="4514653" y="3935344"/>
          <a:ext cx="560561" cy="3430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Social Services</a:t>
          </a:r>
        </a:p>
      </cdr:txBody>
    </cdr:sp>
  </cdr:relSizeAnchor>
  <cdr:relSizeAnchor xmlns:cdr="http://schemas.openxmlformats.org/drawingml/2006/chartDrawing">
    <cdr:from>
      <cdr:x>0.58272</cdr:x>
      <cdr:y>0.83054</cdr:y>
    </cdr:from>
    <cdr:to>
      <cdr:x>0.65658</cdr:x>
      <cdr:y>0.87406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id="{BDE556CD-C501-3DD7-11E9-366F81B620DD}"/>
            </a:ext>
          </a:extLst>
        </cdr:cNvPr>
        <cdr:cNvSpPr txBox="1"/>
      </cdr:nvSpPr>
      <cdr:spPr>
        <a:xfrm xmlns:a="http://schemas.openxmlformats.org/drawingml/2006/main">
          <a:off x="3872582" y="3947325"/>
          <a:ext cx="490853" cy="2068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School</a:t>
          </a:r>
        </a:p>
      </cdr:txBody>
    </cdr:sp>
  </cdr:relSizeAnchor>
  <cdr:relSizeAnchor xmlns:cdr="http://schemas.openxmlformats.org/drawingml/2006/chartDrawing">
    <cdr:from>
      <cdr:x>0.47555</cdr:x>
      <cdr:y>0.8288</cdr:y>
    </cdr:from>
    <cdr:to>
      <cdr:x>0.56567</cdr:x>
      <cdr:y>0.90195</cdr:y>
    </cdr:to>
    <cdr:sp macro="" textlink="">
      <cdr:nvSpPr>
        <cdr:cNvPr id="15" name="TextBox 1">
          <a:extLst xmlns:a="http://schemas.openxmlformats.org/drawingml/2006/main">
            <a:ext uri="{FF2B5EF4-FFF2-40B4-BE49-F238E27FC236}">
              <a16:creationId xmlns:a16="http://schemas.microsoft.com/office/drawing/2014/main" id="{966ECA90-5174-F450-4C61-A0FD1F267821}"/>
            </a:ext>
          </a:extLst>
        </cdr:cNvPr>
        <cdr:cNvSpPr txBox="1"/>
      </cdr:nvSpPr>
      <cdr:spPr>
        <a:xfrm xmlns:a="http://schemas.openxmlformats.org/drawingml/2006/main">
          <a:off x="3160327" y="3939042"/>
          <a:ext cx="598923" cy="3476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Licensed</a:t>
          </a:r>
          <a:r>
            <a:rPr lang="en-US" sz="900" baseline="0"/>
            <a:t> Provider</a:t>
          </a:r>
          <a:endParaRPr lang="en-US" sz="900"/>
        </a:p>
      </cdr:txBody>
    </cdr:sp>
  </cdr:relSizeAnchor>
  <cdr:relSizeAnchor xmlns:cdr="http://schemas.openxmlformats.org/drawingml/2006/chartDrawing">
    <cdr:from>
      <cdr:x>0.37083</cdr:x>
      <cdr:y>0.8258</cdr:y>
    </cdr:from>
    <cdr:to>
      <cdr:x>0.46853</cdr:x>
      <cdr:y>0.90369</cdr:y>
    </cdr:to>
    <cdr:sp macro="" textlink="">
      <cdr:nvSpPr>
        <cdr:cNvPr id="16" name="TextBox 1">
          <a:extLst xmlns:a="http://schemas.openxmlformats.org/drawingml/2006/main">
            <a:ext uri="{FF2B5EF4-FFF2-40B4-BE49-F238E27FC236}">
              <a16:creationId xmlns:a16="http://schemas.microsoft.com/office/drawing/2014/main" id="{D721615D-76FB-E8FF-96BC-94EF87581FAE}"/>
            </a:ext>
          </a:extLst>
        </cdr:cNvPr>
        <cdr:cNvSpPr txBox="1"/>
      </cdr:nvSpPr>
      <cdr:spPr>
        <a:xfrm xmlns:a="http://schemas.openxmlformats.org/drawingml/2006/main">
          <a:off x="2464426" y="3924793"/>
          <a:ext cx="649259" cy="370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DCFS Employee</a:t>
          </a:r>
        </a:p>
      </cdr:txBody>
    </cdr:sp>
  </cdr:relSizeAnchor>
  <cdr:relSizeAnchor xmlns:cdr="http://schemas.openxmlformats.org/drawingml/2006/chartDrawing">
    <cdr:from>
      <cdr:x>0.27267</cdr:x>
      <cdr:y>0.82928</cdr:y>
    </cdr:from>
    <cdr:to>
      <cdr:x>0.37014</cdr:x>
      <cdr:y>0.90717</cdr:y>
    </cdr:to>
    <cdr:sp macro="" textlink="">
      <cdr:nvSpPr>
        <cdr:cNvPr id="17" name="TextBox 1">
          <a:extLst xmlns:a="http://schemas.openxmlformats.org/drawingml/2006/main">
            <a:ext uri="{FF2B5EF4-FFF2-40B4-BE49-F238E27FC236}">
              <a16:creationId xmlns:a16="http://schemas.microsoft.com/office/drawing/2014/main" id="{AD974C0E-9248-5135-FAE8-F2F6245100E0}"/>
            </a:ext>
          </a:extLst>
        </cdr:cNvPr>
        <cdr:cNvSpPr txBox="1"/>
      </cdr:nvSpPr>
      <cdr:spPr>
        <a:xfrm xmlns:a="http://schemas.openxmlformats.org/drawingml/2006/main">
          <a:off x="1812056" y="3941358"/>
          <a:ext cx="647783" cy="370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Court Personnel</a:t>
          </a:r>
        </a:p>
      </cdr:txBody>
    </cdr:sp>
  </cdr:relSizeAnchor>
  <cdr:relSizeAnchor xmlns:cdr="http://schemas.openxmlformats.org/drawingml/2006/chartDrawing">
    <cdr:from>
      <cdr:x>0.86942</cdr:x>
      <cdr:y>0.82279</cdr:y>
    </cdr:from>
    <cdr:to>
      <cdr:x>0.97416</cdr:x>
      <cdr:y>0.88975</cdr:y>
    </cdr:to>
    <cdr:sp macro="" textlink="">
      <cdr:nvSpPr>
        <cdr:cNvPr id="18" name="TextBox 1">
          <a:extLst xmlns:a="http://schemas.openxmlformats.org/drawingml/2006/main">
            <a:ext uri="{FF2B5EF4-FFF2-40B4-BE49-F238E27FC236}">
              <a16:creationId xmlns:a16="http://schemas.microsoft.com/office/drawing/2014/main" id="{F799E5FB-B25C-D3C7-24C3-4CB73282E6D4}"/>
            </a:ext>
          </a:extLst>
        </cdr:cNvPr>
        <cdr:cNvSpPr txBox="1"/>
      </cdr:nvSpPr>
      <cdr:spPr>
        <a:xfrm xmlns:a="http://schemas.openxmlformats.org/drawingml/2006/main">
          <a:off x="5777871" y="3910496"/>
          <a:ext cx="696071" cy="318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Non-mandated</a:t>
          </a:r>
        </a:p>
      </cdr:txBody>
    </cdr:sp>
  </cdr:relSizeAnchor>
  <cdr:relSizeAnchor xmlns:cdr="http://schemas.openxmlformats.org/drawingml/2006/chartDrawing">
    <cdr:from>
      <cdr:x>0.7828</cdr:x>
      <cdr:y>0.8315</cdr:y>
    </cdr:from>
    <cdr:to>
      <cdr:x>0.86581</cdr:x>
      <cdr:y>0.87755</cdr:y>
    </cdr:to>
    <cdr:sp macro="" textlink="">
      <cdr:nvSpPr>
        <cdr:cNvPr id="19" name="TextBox 1">
          <a:extLst xmlns:a="http://schemas.openxmlformats.org/drawingml/2006/main">
            <a:ext uri="{FF2B5EF4-FFF2-40B4-BE49-F238E27FC236}">
              <a16:creationId xmlns:a16="http://schemas.microsoft.com/office/drawing/2014/main" id="{FAC0E682-0A56-F5E7-5301-E54CA08B6B93}"/>
            </a:ext>
          </a:extLst>
        </cdr:cNvPr>
        <cdr:cNvSpPr txBox="1"/>
      </cdr:nvSpPr>
      <cdr:spPr>
        <a:xfrm xmlns:a="http://schemas.openxmlformats.org/drawingml/2006/main">
          <a:off x="5202215" y="3951910"/>
          <a:ext cx="551673" cy="218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Family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54458-9437-1E44-B750-3B9EE6700D71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AA6F1-545D-904B-BB0A-3A53DC7D5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31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52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Within group percentages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69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Within group percentages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97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Within group percentages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61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Within group percentages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49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Within group percentages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89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Within group percentages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893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Within group percentages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69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accepted reports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646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accepted reports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59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accepted reports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69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860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accepted reports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416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accepted reports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089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accepted reports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310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accepted reports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775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accepted reports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135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accepted reports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707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accepted reports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4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Within group percentages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627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75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indicted reports / AA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17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Within group percentages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492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indicted reports / AA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096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indicted reports / AA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637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indicted reports / AA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987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indicted reports / AA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769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indicted reports / AA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36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indicted reports / AA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288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indicted reports / AA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048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indicted reports / AA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83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indicted reports / AA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432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FC entries / AA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1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Within group percentages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407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FC entries / AA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088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FC entries / AA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644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FC entries / AA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830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FC entries / AA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1092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FC entries / AA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8765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FC entries / AA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0519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FC entries / AA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335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FC entries / AA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56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FC entries / AA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1915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FC entries / AA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80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270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youth in care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9241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youth in care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5587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youth in care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614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youth in care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2485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youth in care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079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youth in care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4994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youth in care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3606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youth in care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1824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youth in care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1960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youth in care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54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Within group percentages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71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Within group percentages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15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Within group percentages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14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41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20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1610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33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0941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07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80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42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17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4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91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08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8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25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02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40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7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mhous2@ilst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6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7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8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9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0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1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2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3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4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5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6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8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9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0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1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2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3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4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5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6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7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8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9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0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1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2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3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4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5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ensus.gov/cedsci/table?q=fostercare&amp;text=S0901&amp;t=Children&amp;g=0500000US17029,17115,17113,17143,17161,17167,17019,17183&amp;tid=ACSST5Y2020.S0901" TargetMode="Externa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6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7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8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9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0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1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2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3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4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ensus.gov/cedsci/table?q=fostercare&amp;text=S0901&amp;t=Children&amp;g=0500000US17029,17115,17113,17143,17161,17167,17019,17183&amp;tid=ACSST5Y2020.S0901" TargetMode="Externa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6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7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8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9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0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1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2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3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ensus.gov/cedsci/table?q=fostercare&amp;text=S0901&amp;t=Children&amp;g=0500000US17029,17115,17113,17143,17161,17167,17019,17183&amp;tid=ACSST5Y2020.S0901" TargetMode="Externa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5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6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7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8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9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0.xm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1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2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ensus.gov/cedsci/table?q=fostercare&amp;text=S0901&amp;t=Children&amp;g=0500000US17029,17115,17113,17143,17161,17167,17019,17183&amp;tid=ACSST5Y2020.S0901" TargetMode="Externa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4.xml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5.xml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6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7.xml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ensus.gov/cedsci/table?q=fostercare&amp;text=S0901&amp;t=Children&amp;g=0500000US17029,17115,17113,17143,17161,17167,17019,17183&amp;tid=ACSST5Y2020.S0901" TargetMode="Externa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ensus.gov/cedsci/table?q=fostercare&amp;text=S0901&amp;t=Children&amp;g=0500000US17029,17115,17113,17143,17161,17167,17019,17183&amp;tid=ACSST5Y2020.S0901" TargetMode="Externa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s://www.bing.com/images/search?view=detailV2&amp;ccid=1eFToff5&amp;id=40F8FB6F87FC9DE32F9891E03DB4B9EC4A3291A9&amp;thid=OIP.1eFToff5CNEMCgKZTnTw8wHaHa&amp;mediaurl=https://upload.wikimedia.org/wikipedia/en/thumb/d/d9/SIU_Edwardsville_seal.svg/1200px-SIU_Edwardsville_seal.svg.png&amp;exph=1200&amp;expw=1200&amp;q=southern+illinois+universities+and+DCFS&amp;simid=607997775878949123&amp;selectedIndex=64" TargetMode="External"/><Relationship Id="rId7" Type="http://schemas.openxmlformats.org/officeDocument/2006/relationships/hyperlink" Target="https://www.bing.com/images/search?q=University+of+Illinois+Seal&amp;FORM=IRIBI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www.bing.com/images/search?view=detailV2&amp;ccid=a1pSs8fL&amp;id=15094C265A32274001B738CCFAD99E3000E63AE3&amp;thid=OIP.a1pSs8fLSy_HBiSK9LNFbAHaHP&amp;mediaurl=https://upload.wikimedia.org/wikipedia/en/thumb/5/5e/Northern_Illinois_University_seal.svg/1200px-Northern_Illinois_University_seal.svg.png&amp;exph=1173&amp;expw=1200&amp;q=northern+illinois+universities+and+DCFS&amp;simid=608054675562496408&amp;selectedIndex=0" TargetMode="Externa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ensus.gov/cedsci/table?q=fostercare&amp;text=S0901&amp;t=Children&amp;g=0500000US17029,17115,17113,17143,17161,17167,17019,17183&amp;tid=ACSST5Y2020.S0901" TargetMode="Externa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hyperlink" Target="https://data.census.gov/cedsci/table?q=fostercare&amp;text=S0901&amp;t=Children&amp;g=0500000US17029,17115,17113,17143,17161,17167,17019,17183&amp;tid=ACSST5Y2020.S0901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hyperlink" Target="https://data.census.gov/cedsci/table?q=fostercare&amp;text=S0901&amp;t=Children&amp;g=0500000US17029,17115,17113,17143,17161,17167,17019,17183&amp;tid=ACSST5Y2020.S0901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hyperlink" Target="https://data.census.gov/cedsci/table?q=fostercare&amp;text=S0901&amp;t=Children&amp;g=0500000US17029,17115,17113,17143,17161,17167,17019,17183&amp;tid=ACSST5Y2020.S0901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.census.gov/table?text=S0901&amp;t=Children&amp;g=050XX00US17019,17029,17113,17115,17143,17161,17167,17183&amp;y=2021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.census.gov/table?q=poverty&amp;g=050XX00US17019,17029,17113,17115,17143,17161,17167,17183&amp;y=2021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ensus.gov/cedsci/table?text=S2301&amp;g=0500000US17019,17029,17115,17113,17143,17161,17167,17183&amp;tid=ACSST5Y2020.S230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hyperlink" Target="https://data.census.gov/table?text=S2301&amp;g=050XX00US17019,17029,17113,17115,17143,17161,17167,17183&amp;y=2021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.census.gov/table?text=S2301&amp;g=050XX00US17019,17029,17113,17115,17143,17161,17167,17183&amp;y=202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ensus.gov/table?text=S2301&amp;g=050XX00US17019,17029,17113,17115,17143,17161,17167,17183&amp;y=2021" TargetMode="Externa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ensus.gov/table?text=S2301&amp;g=050XX00US17019,17029,17113,17115,17143,17161,17167,17183&amp;y=2021" TargetMode="Externa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ensus.gov/table?text=S2301&amp;g=050XX00US17019,17029,17113,17115,17143,17161,17167,17183&amp;y=2021" TargetMode="Externa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ensus.gov/table?text=S2301&amp;g=050XX00US17019,17029,17113,17115,17143,17161,17167,17183&amp;y=2021" TargetMode="Externa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ensus.gov/table?text=S2301&amp;g=050XX00US17019,17029,17113,17115,17143,17161,17167,17183&amp;y=2021" TargetMode="Externa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ensus.gov/table?text=S2301&amp;g=050XX00US17019,17029,17113,17115,17143,17161,17167,17183&amp;y=2021" TargetMode="Externa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www.acf.hhs.gov/sites/default/files/documents/cb/afcars-report-29.pdf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f.hhs.gov/cb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5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6A8B1-0DF4-484E-8C0B-DFDE71D895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522" y="785612"/>
            <a:ext cx="8900657" cy="2424662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sz="5200" b="1" dirty="0">
                <a:solidFill>
                  <a:schemeClr val="accent1">
                    <a:lumMod val="50000"/>
                  </a:schemeClr>
                </a:solidFill>
              </a:rPr>
              <a:t>Illinois Permanency Enhancement Project (PEP) </a:t>
            </a:r>
            <a:br>
              <a:rPr lang="en-US" sz="5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5200" b="1" dirty="0">
                <a:solidFill>
                  <a:schemeClr val="accent1">
                    <a:lumMod val="50000"/>
                  </a:schemeClr>
                </a:solidFill>
              </a:rPr>
              <a:t>Central Region (DATE)</a:t>
            </a:r>
            <a:endParaRPr lang="en-US" sz="5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2AF0B3-BA9E-F640-BBE7-AA289C96D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5268" y="4829976"/>
            <a:ext cx="5173625" cy="1875448"/>
          </a:xfr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Calibri Light" panose="020F0302020204030204" pitchFamily="34" charset="0"/>
              </a:rPr>
              <a:t>Doris M. Houston, Ph.D.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Illinois State University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School of Social Work</a:t>
            </a:r>
          </a:p>
          <a:p>
            <a:pPr lvl="0"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Center for Child Welfare and Adoption Studies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000" dirty="0">
                <a:solidFill>
                  <a:prstClr val="white"/>
                </a:solidFill>
                <a:latin typeface="Calibri Light" panose="020F0302020204030204" pitchFamily="34" charset="0"/>
                <a:hlinkClick r:id="rId2"/>
              </a:rPr>
              <a:t>dmhous2@ilstu.edu</a:t>
            </a:r>
            <a:r>
              <a:rPr lang="en-US" sz="2000" dirty="0">
                <a:solidFill>
                  <a:prstClr val="white"/>
                </a:solidFill>
                <a:latin typeface="Calibri Light" panose="020F0302020204030204" pitchFamily="34" charset="0"/>
              </a:rPr>
              <a:t> 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88A6F0-7FB3-E357-3C80-3071CCC0830E}"/>
              </a:ext>
            </a:extLst>
          </p:cNvPr>
          <p:cNvSpPr txBox="1"/>
          <p:nvPr/>
        </p:nvSpPr>
        <p:spPr>
          <a:xfrm>
            <a:off x="2217083" y="3570047"/>
            <a:ext cx="60977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/>
              <a:t>Permanency and Well-Being</a:t>
            </a:r>
          </a:p>
          <a:p>
            <a:pPr algn="ctr"/>
            <a:r>
              <a:rPr lang="en-US" sz="3000" b="1" dirty="0"/>
              <a:t>in the Context of Community</a:t>
            </a:r>
          </a:p>
        </p:txBody>
      </p:sp>
    </p:spTree>
    <p:extLst>
      <p:ext uri="{BB962C8B-B14F-4D97-AF65-F5344CB8AC3E}">
        <p14:creationId xmlns:p14="http://schemas.microsoft.com/office/powerpoint/2010/main" val="1354990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D7F5C-7103-7D88-7B00-7F69E0FBF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Care, Child Trauma, and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Educational Outcomes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F97D31-09C4-D8DF-247F-3D3F046DCF4D}"/>
              </a:ext>
            </a:extLst>
          </p:cNvPr>
          <p:cNvGrpSpPr/>
          <p:nvPr/>
        </p:nvGrpSpPr>
        <p:grpSpPr>
          <a:xfrm>
            <a:off x="677334" y="2268832"/>
            <a:ext cx="7931829" cy="2648140"/>
            <a:chOff x="677334" y="2268832"/>
            <a:chExt cx="7931829" cy="26481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988888B-A864-A559-9187-43D321EBEB89}"/>
                </a:ext>
              </a:extLst>
            </p:cNvPr>
            <p:cNvSpPr/>
            <p:nvPr/>
          </p:nvSpPr>
          <p:spPr>
            <a:xfrm>
              <a:off x="677334" y="2268832"/>
              <a:ext cx="7759299" cy="452917"/>
            </a:xfrm>
            <a:custGeom>
              <a:avLst/>
              <a:gdLst>
                <a:gd name="connsiteX0" fmla="*/ 0 w 7759299"/>
                <a:gd name="connsiteY0" fmla="*/ 75488 h 452917"/>
                <a:gd name="connsiteX1" fmla="*/ 75488 w 7759299"/>
                <a:gd name="connsiteY1" fmla="*/ 0 h 452917"/>
                <a:gd name="connsiteX2" fmla="*/ 7683811 w 7759299"/>
                <a:gd name="connsiteY2" fmla="*/ 0 h 452917"/>
                <a:gd name="connsiteX3" fmla="*/ 7759299 w 7759299"/>
                <a:gd name="connsiteY3" fmla="*/ 75488 h 452917"/>
                <a:gd name="connsiteX4" fmla="*/ 7759299 w 7759299"/>
                <a:gd name="connsiteY4" fmla="*/ 377429 h 452917"/>
                <a:gd name="connsiteX5" fmla="*/ 7683811 w 7759299"/>
                <a:gd name="connsiteY5" fmla="*/ 452917 h 452917"/>
                <a:gd name="connsiteX6" fmla="*/ 75488 w 7759299"/>
                <a:gd name="connsiteY6" fmla="*/ 452917 h 452917"/>
                <a:gd name="connsiteX7" fmla="*/ 0 w 7759299"/>
                <a:gd name="connsiteY7" fmla="*/ 377429 h 452917"/>
                <a:gd name="connsiteX8" fmla="*/ 0 w 7759299"/>
                <a:gd name="connsiteY8" fmla="*/ 75488 h 45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9299" h="452917">
                  <a:moveTo>
                    <a:pt x="0" y="75488"/>
                  </a:moveTo>
                  <a:cubicBezTo>
                    <a:pt x="0" y="33797"/>
                    <a:pt x="33797" y="0"/>
                    <a:pt x="75488" y="0"/>
                  </a:cubicBezTo>
                  <a:lnTo>
                    <a:pt x="7683811" y="0"/>
                  </a:lnTo>
                  <a:cubicBezTo>
                    <a:pt x="7725502" y="0"/>
                    <a:pt x="7759299" y="33797"/>
                    <a:pt x="7759299" y="75488"/>
                  </a:cubicBezTo>
                  <a:lnTo>
                    <a:pt x="7759299" y="377429"/>
                  </a:lnTo>
                  <a:cubicBezTo>
                    <a:pt x="7759299" y="419120"/>
                    <a:pt x="7725502" y="452917"/>
                    <a:pt x="7683811" y="452917"/>
                  </a:cubicBezTo>
                  <a:lnTo>
                    <a:pt x="75488" y="452917"/>
                  </a:lnTo>
                  <a:cubicBezTo>
                    <a:pt x="33797" y="452917"/>
                    <a:pt x="0" y="419120"/>
                    <a:pt x="0" y="377429"/>
                  </a:cubicBezTo>
                  <a:lnTo>
                    <a:pt x="0" y="75488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0" tIns="105930" rIns="105930" bIns="10593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i="1" kern="1200" dirty="0"/>
                <a:t>Illinois Data</a:t>
              </a:r>
              <a:endParaRPr lang="en-US" sz="2400" b="1" kern="1200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A70D679-4EFE-D6ED-49B1-3D764A98375F}"/>
                </a:ext>
              </a:extLst>
            </p:cNvPr>
            <p:cNvSpPr/>
            <p:nvPr/>
          </p:nvSpPr>
          <p:spPr>
            <a:xfrm>
              <a:off x="849864" y="2821951"/>
              <a:ext cx="7759299" cy="452917"/>
            </a:xfrm>
            <a:custGeom>
              <a:avLst/>
              <a:gdLst>
                <a:gd name="connsiteX0" fmla="*/ 0 w 7759299"/>
                <a:gd name="connsiteY0" fmla="*/ 75488 h 452917"/>
                <a:gd name="connsiteX1" fmla="*/ 75488 w 7759299"/>
                <a:gd name="connsiteY1" fmla="*/ 0 h 452917"/>
                <a:gd name="connsiteX2" fmla="*/ 7683811 w 7759299"/>
                <a:gd name="connsiteY2" fmla="*/ 0 h 452917"/>
                <a:gd name="connsiteX3" fmla="*/ 7759299 w 7759299"/>
                <a:gd name="connsiteY3" fmla="*/ 75488 h 452917"/>
                <a:gd name="connsiteX4" fmla="*/ 7759299 w 7759299"/>
                <a:gd name="connsiteY4" fmla="*/ 377429 h 452917"/>
                <a:gd name="connsiteX5" fmla="*/ 7683811 w 7759299"/>
                <a:gd name="connsiteY5" fmla="*/ 452917 h 452917"/>
                <a:gd name="connsiteX6" fmla="*/ 75488 w 7759299"/>
                <a:gd name="connsiteY6" fmla="*/ 452917 h 452917"/>
                <a:gd name="connsiteX7" fmla="*/ 0 w 7759299"/>
                <a:gd name="connsiteY7" fmla="*/ 377429 h 452917"/>
                <a:gd name="connsiteX8" fmla="*/ 0 w 7759299"/>
                <a:gd name="connsiteY8" fmla="*/ 75488 h 45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9299" h="452917">
                  <a:moveTo>
                    <a:pt x="0" y="75488"/>
                  </a:moveTo>
                  <a:cubicBezTo>
                    <a:pt x="0" y="33797"/>
                    <a:pt x="33797" y="0"/>
                    <a:pt x="75488" y="0"/>
                  </a:cubicBezTo>
                  <a:lnTo>
                    <a:pt x="7683811" y="0"/>
                  </a:lnTo>
                  <a:cubicBezTo>
                    <a:pt x="7725502" y="0"/>
                    <a:pt x="7759299" y="33797"/>
                    <a:pt x="7759299" y="75488"/>
                  </a:cubicBezTo>
                  <a:lnTo>
                    <a:pt x="7759299" y="377429"/>
                  </a:lnTo>
                  <a:cubicBezTo>
                    <a:pt x="7759299" y="419120"/>
                    <a:pt x="7725502" y="452917"/>
                    <a:pt x="7683811" y="452917"/>
                  </a:cubicBezTo>
                  <a:lnTo>
                    <a:pt x="75488" y="452917"/>
                  </a:lnTo>
                  <a:cubicBezTo>
                    <a:pt x="33797" y="452917"/>
                    <a:pt x="0" y="419120"/>
                    <a:pt x="0" y="377429"/>
                  </a:cubicBezTo>
                  <a:lnTo>
                    <a:pt x="0" y="7548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0" tIns="105930" rIns="105930" bIns="10593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>
                  <a:solidFill>
                    <a:schemeClr val="tx1"/>
                  </a:solidFill>
                </a:rPr>
                <a:t>2x more likely to be absent from school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8751D98-9F9D-4259-4019-54F86B171DE9}"/>
                </a:ext>
              </a:extLst>
            </p:cNvPr>
            <p:cNvSpPr/>
            <p:nvPr/>
          </p:nvSpPr>
          <p:spPr>
            <a:xfrm>
              <a:off x="849864" y="3375070"/>
              <a:ext cx="7759299" cy="452917"/>
            </a:xfrm>
            <a:custGeom>
              <a:avLst/>
              <a:gdLst>
                <a:gd name="connsiteX0" fmla="*/ 0 w 7759299"/>
                <a:gd name="connsiteY0" fmla="*/ 75488 h 452917"/>
                <a:gd name="connsiteX1" fmla="*/ 75488 w 7759299"/>
                <a:gd name="connsiteY1" fmla="*/ 0 h 452917"/>
                <a:gd name="connsiteX2" fmla="*/ 7683811 w 7759299"/>
                <a:gd name="connsiteY2" fmla="*/ 0 h 452917"/>
                <a:gd name="connsiteX3" fmla="*/ 7759299 w 7759299"/>
                <a:gd name="connsiteY3" fmla="*/ 75488 h 452917"/>
                <a:gd name="connsiteX4" fmla="*/ 7759299 w 7759299"/>
                <a:gd name="connsiteY4" fmla="*/ 377429 h 452917"/>
                <a:gd name="connsiteX5" fmla="*/ 7683811 w 7759299"/>
                <a:gd name="connsiteY5" fmla="*/ 452917 h 452917"/>
                <a:gd name="connsiteX6" fmla="*/ 75488 w 7759299"/>
                <a:gd name="connsiteY6" fmla="*/ 452917 h 452917"/>
                <a:gd name="connsiteX7" fmla="*/ 0 w 7759299"/>
                <a:gd name="connsiteY7" fmla="*/ 377429 h 452917"/>
                <a:gd name="connsiteX8" fmla="*/ 0 w 7759299"/>
                <a:gd name="connsiteY8" fmla="*/ 75488 h 45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9299" h="452917">
                  <a:moveTo>
                    <a:pt x="0" y="75488"/>
                  </a:moveTo>
                  <a:cubicBezTo>
                    <a:pt x="0" y="33797"/>
                    <a:pt x="33797" y="0"/>
                    <a:pt x="75488" y="0"/>
                  </a:cubicBezTo>
                  <a:lnTo>
                    <a:pt x="7683811" y="0"/>
                  </a:lnTo>
                  <a:cubicBezTo>
                    <a:pt x="7725502" y="0"/>
                    <a:pt x="7759299" y="33797"/>
                    <a:pt x="7759299" y="75488"/>
                  </a:cubicBezTo>
                  <a:lnTo>
                    <a:pt x="7759299" y="377429"/>
                  </a:lnTo>
                  <a:cubicBezTo>
                    <a:pt x="7759299" y="419120"/>
                    <a:pt x="7725502" y="452917"/>
                    <a:pt x="7683811" y="452917"/>
                  </a:cubicBezTo>
                  <a:lnTo>
                    <a:pt x="75488" y="452917"/>
                  </a:lnTo>
                  <a:cubicBezTo>
                    <a:pt x="33797" y="452917"/>
                    <a:pt x="0" y="419120"/>
                    <a:pt x="0" y="377429"/>
                  </a:cubicBezTo>
                  <a:lnTo>
                    <a:pt x="0" y="7548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0" tIns="105930" rIns="105930" bIns="10593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>
                  <a:solidFill>
                    <a:schemeClr val="tx1"/>
                  </a:solidFill>
                </a:rPr>
                <a:t>50-75% change schools upon FC entry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84F3332-0BAE-21B7-F619-D5B2E0337CCE}"/>
                </a:ext>
              </a:extLst>
            </p:cNvPr>
            <p:cNvSpPr/>
            <p:nvPr/>
          </p:nvSpPr>
          <p:spPr>
            <a:xfrm>
              <a:off x="849864" y="3928189"/>
              <a:ext cx="7759299" cy="452917"/>
            </a:xfrm>
            <a:custGeom>
              <a:avLst/>
              <a:gdLst>
                <a:gd name="connsiteX0" fmla="*/ 0 w 7759299"/>
                <a:gd name="connsiteY0" fmla="*/ 75488 h 452917"/>
                <a:gd name="connsiteX1" fmla="*/ 75488 w 7759299"/>
                <a:gd name="connsiteY1" fmla="*/ 0 h 452917"/>
                <a:gd name="connsiteX2" fmla="*/ 7683811 w 7759299"/>
                <a:gd name="connsiteY2" fmla="*/ 0 h 452917"/>
                <a:gd name="connsiteX3" fmla="*/ 7759299 w 7759299"/>
                <a:gd name="connsiteY3" fmla="*/ 75488 h 452917"/>
                <a:gd name="connsiteX4" fmla="*/ 7759299 w 7759299"/>
                <a:gd name="connsiteY4" fmla="*/ 377429 h 452917"/>
                <a:gd name="connsiteX5" fmla="*/ 7683811 w 7759299"/>
                <a:gd name="connsiteY5" fmla="*/ 452917 h 452917"/>
                <a:gd name="connsiteX6" fmla="*/ 75488 w 7759299"/>
                <a:gd name="connsiteY6" fmla="*/ 452917 h 452917"/>
                <a:gd name="connsiteX7" fmla="*/ 0 w 7759299"/>
                <a:gd name="connsiteY7" fmla="*/ 377429 h 452917"/>
                <a:gd name="connsiteX8" fmla="*/ 0 w 7759299"/>
                <a:gd name="connsiteY8" fmla="*/ 75488 h 45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9299" h="452917">
                  <a:moveTo>
                    <a:pt x="0" y="75488"/>
                  </a:moveTo>
                  <a:cubicBezTo>
                    <a:pt x="0" y="33797"/>
                    <a:pt x="33797" y="0"/>
                    <a:pt x="75488" y="0"/>
                  </a:cubicBezTo>
                  <a:lnTo>
                    <a:pt x="7683811" y="0"/>
                  </a:lnTo>
                  <a:cubicBezTo>
                    <a:pt x="7725502" y="0"/>
                    <a:pt x="7759299" y="33797"/>
                    <a:pt x="7759299" y="75488"/>
                  </a:cubicBezTo>
                  <a:lnTo>
                    <a:pt x="7759299" y="377429"/>
                  </a:lnTo>
                  <a:cubicBezTo>
                    <a:pt x="7759299" y="419120"/>
                    <a:pt x="7725502" y="452917"/>
                    <a:pt x="7683811" y="452917"/>
                  </a:cubicBezTo>
                  <a:lnTo>
                    <a:pt x="75488" y="452917"/>
                  </a:lnTo>
                  <a:cubicBezTo>
                    <a:pt x="33797" y="452917"/>
                    <a:pt x="0" y="419120"/>
                    <a:pt x="0" y="377429"/>
                  </a:cubicBezTo>
                  <a:lnTo>
                    <a:pt x="0" y="7548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0" tIns="105930" rIns="105930" bIns="10593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>
                  <a:solidFill>
                    <a:schemeClr val="tx1"/>
                  </a:solidFill>
                </a:rPr>
                <a:t>2.5-3.5x more likely to receive special education services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B97AE75-CBF2-D03B-B19E-E8EBF449065B}"/>
                </a:ext>
              </a:extLst>
            </p:cNvPr>
            <p:cNvSpPr/>
            <p:nvPr/>
          </p:nvSpPr>
          <p:spPr>
            <a:xfrm>
              <a:off x="849864" y="4464055"/>
              <a:ext cx="7759299" cy="452917"/>
            </a:xfrm>
            <a:custGeom>
              <a:avLst/>
              <a:gdLst>
                <a:gd name="connsiteX0" fmla="*/ 0 w 7759299"/>
                <a:gd name="connsiteY0" fmla="*/ 75488 h 452917"/>
                <a:gd name="connsiteX1" fmla="*/ 75488 w 7759299"/>
                <a:gd name="connsiteY1" fmla="*/ 0 h 452917"/>
                <a:gd name="connsiteX2" fmla="*/ 7683811 w 7759299"/>
                <a:gd name="connsiteY2" fmla="*/ 0 h 452917"/>
                <a:gd name="connsiteX3" fmla="*/ 7759299 w 7759299"/>
                <a:gd name="connsiteY3" fmla="*/ 75488 h 452917"/>
                <a:gd name="connsiteX4" fmla="*/ 7759299 w 7759299"/>
                <a:gd name="connsiteY4" fmla="*/ 377429 h 452917"/>
                <a:gd name="connsiteX5" fmla="*/ 7683811 w 7759299"/>
                <a:gd name="connsiteY5" fmla="*/ 452917 h 452917"/>
                <a:gd name="connsiteX6" fmla="*/ 75488 w 7759299"/>
                <a:gd name="connsiteY6" fmla="*/ 452917 h 452917"/>
                <a:gd name="connsiteX7" fmla="*/ 0 w 7759299"/>
                <a:gd name="connsiteY7" fmla="*/ 377429 h 452917"/>
                <a:gd name="connsiteX8" fmla="*/ 0 w 7759299"/>
                <a:gd name="connsiteY8" fmla="*/ 75488 h 45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9299" h="452917">
                  <a:moveTo>
                    <a:pt x="0" y="75488"/>
                  </a:moveTo>
                  <a:cubicBezTo>
                    <a:pt x="0" y="33797"/>
                    <a:pt x="33797" y="0"/>
                    <a:pt x="75488" y="0"/>
                  </a:cubicBezTo>
                  <a:lnTo>
                    <a:pt x="7683811" y="0"/>
                  </a:lnTo>
                  <a:cubicBezTo>
                    <a:pt x="7725502" y="0"/>
                    <a:pt x="7759299" y="33797"/>
                    <a:pt x="7759299" y="75488"/>
                  </a:cubicBezTo>
                  <a:lnTo>
                    <a:pt x="7759299" y="377429"/>
                  </a:lnTo>
                  <a:cubicBezTo>
                    <a:pt x="7759299" y="419120"/>
                    <a:pt x="7725502" y="452917"/>
                    <a:pt x="7683811" y="452917"/>
                  </a:cubicBezTo>
                  <a:lnTo>
                    <a:pt x="75488" y="452917"/>
                  </a:lnTo>
                  <a:cubicBezTo>
                    <a:pt x="33797" y="452917"/>
                    <a:pt x="0" y="419120"/>
                    <a:pt x="0" y="377429"/>
                  </a:cubicBezTo>
                  <a:lnTo>
                    <a:pt x="0" y="7548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0" tIns="105930" rIns="105930" bIns="10593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>
                  <a:solidFill>
                    <a:schemeClr val="tx1"/>
                  </a:solidFill>
                </a:rPr>
                <a:t>34% 17-18-year-olds: 5+ school changes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D64B36D-BFE0-D0A6-0002-9CCE01B3118E}"/>
              </a:ext>
            </a:extLst>
          </p:cNvPr>
          <p:cNvSpPr txBox="1"/>
          <p:nvPr/>
        </p:nvSpPr>
        <p:spPr>
          <a:xfrm>
            <a:off x="508689" y="6119336"/>
            <a:ext cx="81658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Smithgall, C.,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Jarpe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-Ratner, E., Walker, L. (2010). Looking Back, Moving Forward: Using Integrated Assessments to Examine the Educational Experiences of Children Entering Foster Care. Chicago: Chapin Hall at the University of Chicago</a:t>
            </a:r>
          </a:p>
        </p:txBody>
      </p:sp>
    </p:spTree>
    <p:extLst>
      <p:ext uri="{BB962C8B-B14F-4D97-AF65-F5344CB8AC3E}">
        <p14:creationId xmlns:p14="http://schemas.microsoft.com/office/powerpoint/2010/main" val="356530564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2409864-A70F-58CB-57C1-CE87EE576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0657"/>
            <a:ext cx="8596668" cy="114192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Entries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McLean County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FDC0F87B-CF72-8B4F-B5F7-9CAE4B44B0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8805676"/>
              </p:ext>
            </p:extLst>
          </p:nvPr>
        </p:nvGraphicFramePr>
        <p:xfrm>
          <a:off x="1026368" y="1543830"/>
          <a:ext cx="7125089" cy="4486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4F1980C-ED8D-9864-38D4-3BCEE23DFC84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355969226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945A01B-0858-82F7-5A0B-27ACE3A7E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0657"/>
            <a:ext cx="8596668" cy="114192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Entries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Peoria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E6547E53-8726-2448-96B8-46D0E0ECB1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0079684"/>
              </p:ext>
            </p:extLst>
          </p:nvPr>
        </p:nvGraphicFramePr>
        <p:xfrm>
          <a:off x="1026368" y="1543831"/>
          <a:ext cx="7477435" cy="4486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DBFFDA6-4024-3953-246E-208124BD8880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29978475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79EB86A-2265-AC3A-1A01-8A3404995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0657"/>
            <a:ext cx="8596668" cy="114192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Entries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Rock Island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B9982CA4-9C28-4941-BD91-474E9BF8E0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3800511"/>
              </p:ext>
            </p:extLst>
          </p:nvPr>
        </p:nvGraphicFramePr>
        <p:xfrm>
          <a:off x="1026369" y="1532585"/>
          <a:ext cx="7473294" cy="449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EE21927-49AD-2CCF-FCE4-07BD782FAD09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06773164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34F3CC0-7D0F-31FD-BDCD-E74873322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0657"/>
            <a:ext cx="8596668" cy="114192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Entries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Sangamon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CE37EA8D-32F6-0244-9ABD-0B2333C264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8259939"/>
              </p:ext>
            </p:extLst>
          </p:nvPr>
        </p:nvGraphicFramePr>
        <p:xfrm>
          <a:off x="1026368" y="1543830"/>
          <a:ext cx="7477435" cy="4486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804E79A-649D-9BBC-F434-6E69FE67E630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166964942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9D7B790-75A9-4284-6A7E-575D860DD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0657"/>
            <a:ext cx="8596668" cy="114192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Entries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Vermillion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7F9C94CF-CF09-C743-8DAC-469DC8C96E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8956240"/>
              </p:ext>
            </p:extLst>
          </p:nvPr>
        </p:nvGraphicFramePr>
        <p:xfrm>
          <a:off x="1026368" y="1534752"/>
          <a:ext cx="7473294" cy="4495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1597196-22F0-C9AE-9723-BD8574926C4B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176078481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9D7B790-75A9-4284-6A7E-575D860DD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0658"/>
            <a:ext cx="8596668" cy="681904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Entries by Race: Illinois   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695C10B-B019-4A28-B37F-E3CAF80ED3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6050779"/>
              </p:ext>
            </p:extLst>
          </p:nvPr>
        </p:nvGraphicFramePr>
        <p:xfrm>
          <a:off x="1026368" y="1534751"/>
          <a:ext cx="7125089" cy="449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1AEC48D-77A2-430F-B778-2C3AFF096405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63647931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46" y="2500622"/>
            <a:ext cx="7798087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Foster Care 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    Entry Disparities</a:t>
            </a:r>
          </a:p>
        </p:txBody>
      </p:sp>
    </p:spTree>
    <p:extLst>
      <p:ext uri="{BB962C8B-B14F-4D97-AF65-F5344CB8AC3E}">
        <p14:creationId xmlns:p14="http://schemas.microsoft.com/office/powerpoint/2010/main" val="297105912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55052"/>
            <a:ext cx="8596668" cy="687572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Entry Disparities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AF5683E-2483-B443-99E8-7A2920D18C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4259796"/>
              </p:ext>
            </p:extLst>
          </p:nvPr>
        </p:nvGraphicFramePr>
        <p:xfrm>
          <a:off x="510362" y="1427608"/>
          <a:ext cx="9425040" cy="482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034F4C0-9734-7870-3909-C1BBEAD6CA73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339337604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7C0BE-115A-8BAE-4AE7-1CBC71DBF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0505"/>
            <a:ext cx="8596668" cy="1320800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Entry Disparities: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Champaign County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AE2F6D17-3DDE-2E45-94BC-6DFE3C659E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7079268"/>
              </p:ext>
            </p:extLst>
          </p:nvPr>
        </p:nvGraphicFramePr>
        <p:xfrm>
          <a:off x="1026368" y="1809123"/>
          <a:ext cx="6835851" cy="449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93CA833-3336-7DFD-38B4-341F96B93850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96907979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9A8B9D3-1A1B-01D6-78B3-D15FF7DA2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0505"/>
            <a:ext cx="8596668" cy="1320800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Entry Disparities: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Coles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81B4589F-BE23-FF43-AFCF-62FF4B6610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9530567"/>
              </p:ext>
            </p:extLst>
          </p:nvPr>
        </p:nvGraphicFramePr>
        <p:xfrm>
          <a:off x="1026368" y="1808991"/>
          <a:ext cx="6838221" cy="4497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BB63D9F-C786-67DA-A0C5-7A31D0145179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398411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EBE0A4-F3BD-6780-CCEA-CE61EFC99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7283861" cy="10994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Care, Child Trauma, and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Educational Outcomes (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con’t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E67C6B-AC73-6CB4-49BE-BBC48623B1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423732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B796DAB-FC30-613C-040F-9A22C7B5D7A5}"/>
              </a:ext>
            </a:extLst>
          </p:cNvPr>
          <p:cNvSpPr txBox="1"/>
          <p:nvPr/>
        </p:nvSpPr>
        <p:spPr>
          <a:xfrm>
            <a:off x="421298" y="6292829"/>
            <a:ext cx="982760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/>
            <a:r>
              <a:rPr lang="en-US" sz="1300" b="0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Pecora, P. J., O’Brien, K., &amp; National Working Group on Foster Care and Education (2019). Fostering success in education: Educational outcomes of students in foster care in the United States. </a:t>
            </a:r>
            <a:r>
              <a:rPr lang="en-US" sz="1300" b="0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Education in Out-of-Home Care</a:t>
            </a:r>
            <a:r>
              <a:rPr lang="en-US" sz="1300" b="0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Chapter 3, 29-45. DOI:10.1007/978-3-030-26372-0_3</a:t>
            </a:r>
            <a:endParaRPr lang="en-US" sz="13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72134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C86C3D1-7C28-A7A8-3F5D-BAE7F758D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0505"/>
            <a:ext cx="8596668" cy="1320800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Entry Disparities: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Macon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92A80682-90EB-7E48-8A80-E98C538B50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3685070"/>
              </p:ext>
            </p:extLst>
          </p:nvPr>
        </p:nvGraphicFramePr>
        <p:xfrm>
          <a:off x="1026368" y="1808989"/>
          <a:ext cx="6831756" cy="449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5F0B690-DFD9-3EA6-2B4C-BF8698BFB8F0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398467632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DB81FF7-D779-C8CD-5537-DCDDFB480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0505"/>
            <a:ext cx="8596668" cy="1320800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Entry Disparities: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McLean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BA668C7E-4521-984D-83A9-37EABEC930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1234685"/>
              </p:ext>
            </p:extLst>
          </p:nvPr>
        </p:nvGraphicFramePr>
        <p:xfrm>
          <a:off x="1026368" y="1809123"/>
          <a:ext cx="6826994" cy="449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CD4CCD-6019-F1F6-DD99-9EEA829957CB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172743700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E61F104-B1EE-386F-73DF-92C1680C5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0505"/>
            <a:ext cx="8596668" cy="1320800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Entry Disparities: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Peoria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1EF187B0-9BE4-4DC2-95B0-7863B0692A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7090685"/>
              </p:ext>
            </p:extLst>
          </p:nvPr>
        </p:nvGraphicFramePr>
        <p:xfrm>
          <a:off x="1026368" y="1798107"/>
          <a:ext cx="6821551" cy="4497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047DDAA-6550-2E17-BC45-C09325488DC6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426811645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D1F05D4-370F-68FC-50F5-258E3D7DB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0505"/>
            <a:ext cx="8596668" cy="1320800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Entry Disparities: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Rock Island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C6E1FA97-18FD-4E45-BC42-86332E8C85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8329371"/>
              </p:ext>
            </p:extLst>
          </p:nvPr>
        </p:nvGraphicFramePr>
        <p:xfrm>
          <a:off x="1026368" y="1809123"/>
          <a:ext cx="6826994" cy="449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1732AAB-C1D1-A5A9-924C-1AD8A7E8FBC8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03225438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7A867B9-A2DA-2E99-7C69-319E97AD7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0505"/>
            <a:ext cx="8596668" cy="1320800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Entry Disparities: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Sangamon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281AFD3A-1BED-40F1-BC26-08A4257A7F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7706297"/>
              </p:ext>
            </p:extLst>
          </p:nvPr>
        </p:nvGraphicFramePr>
        <p:xfrm>
          <a:off x="1026369" y="1809124"/>
          <a:ext cx="6831756" cy="4497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E30D415-3249-1F2B-0D70-A148B5B08B9A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46474102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0289BF1-2295-57C1-E9E0-B4E24E83F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0505"/>
            <a:ext cx="8596668" cy="1320800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Entry Disparities: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Vermillion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DBFDDEB1-5918-4134-8868-F71E3CF44B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0221763"/>
              </p:ext>
            </p:extLst>
          </p:nvPr>
        </p:nvGraphicFramePr>
        <p:xfrm>
          <a:off x="1026368" y="1809123"/>
          <a:ext cx="6833797" cy="449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567E2D4-8973-D1C9-2195-0DD512DB5BDF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180768942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0289BF1-2295-57C1-E9E0-B4E24E83F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9411"/>
            <a:ext cx="8596668" cy="793788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Entry Disparities: Illinois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E5BACFC-FB2C-4790-839E-1C967EA33D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5883197"/>
              </p:ext>
            </p:extLst>
          </p:nvPr>
        </p:nvGraphicFramePr>
        <p:xfrm>
          <a:off x="1026369" y="1534752"/>
          <a:ext cx="6829034" cy="449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B2FC095-296B-B9BE-10C3-9A48882EB667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426045861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F2E22A8-4DA8-BC63-2A88-98D7CA17D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16" y="1828800"/>
            <a:ext cx="8930244" cy="1307636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US" sz="6000" b="1" dirty="0"/>
              <a:t>Youth in Care</a:t>
            </a:r>
          </a:p>
        </p:txBody>
      </p:sp>
    </p:spTree>
    <p:extLst>
      <p:ext uri="{BB962C8B-B14F-4D97-AF65-F5344CB8AC3E}">
        <p14:creationId xmlns:p14="http://schemas.microsoft.com/office/powerpoint/2010/main" val="3186381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030" y="241006"/>
            <a:ext cx="8133971" cy="730102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Youth in Care by Race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5A00EF2-E643-6F44-A7A0-0DEE18446E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0793067"/>
              </p:ext>
            </p:extLst>
          </p:nvPr>
        </p:nvGraphicFramePr>
        <p:xfrm>
          <a:off x="510361" y="971107"/>
          <a:ext cx="9465515" cy="5326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AF0D559-2E25-BE4D-0675-3FE4C9CC7BD4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405342659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99" y="399070"/>
            <a:ext cx="8989455" cy="719470"/>
          </a:xfrm>
        </p:spPr>
        <p:txBody>
          <a:bodyPr anchor="ctr" anchorCtr="0">
            <a:noAutofit/>
          </a:bodyPr>
          <a:lstStyle/>
          <a:p>
            <a:r>
              <a:rPr lang="en-US" sz="3500" b="1" dirty="0">
                <a:solidFill>
                  <a:schemeClr val="accent1">
                    <a:lumMod val="50000"/>
                  </a:schemeClr>
                </a:solidFill>
              </a:rPr>
              <a:t>Youth in Care by Race: Champaign County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94672609-C451-3F44-BB7C-8A7ADE48BE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0450142"/>
              </p:ext>
            </p:extLst>
          </p:nvPr>
        </p:nvGraphicFramePr>
        <p:xfrm>
          <a:off x="1026368" y="1534751"/>
          <a:ext cx="7499868" cy="4497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7966D88-94A8-5479-2C2F-F5501E2032BD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960595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37">
            <a:extLst>
              <a:ext uri="{FF2B5EF4-FFF2-40B4-BE49-F238E27FC236}">
                <a16:creationId xmlns:a16="http://schemas.microsoft.com/office/drawing/2014/main" id="{3DFBBA17-68C1-41F9-89F3-78F3F2DB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3054DDBF-C387-4540-A45A-F9BEB040C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BD859CE-CE14-4780-AE18-EAE4B3284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0B8A132-768E-483C-A30F-37EB64E041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23">
              <a:extLst>
                <a:ext uri="{FF2B5EF4-FFF2-40B4-BE49-F238E27FC236}">
                  <a16:creationId xmlns:a16="http://schemas.microsoft.com/office/drawing/2014/main" id="{F81F31DC-17B7-43F3-B8DB-CA79E1A1E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5">
              <a:extLst>
                <a:ext uri="{FF2B5EF4-FFF2-40B4-BE49-F238E27FC236}">
                  <a16:creationId xmlns:a16="http://schemas.microsoft.com/office/drawing/2014/main" id="{66612D03-B350-4569-BA9B-D1E1F914A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C382562E-51EA-49FC-9CA9-9E3E9FCFA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7">
              <a:extLst>
                <a:ext uri="{FF2B5EF4-FFF2-40B4-BE49-F238E27FC236}">
                  <a16:creationId xmlns:a16="http://schemas.microsoft.com/office/drawing/2014/main" id="{F202B3CB-9607-4519-9EB5-286A461D8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8">
              <a:extLst>
                <a:ext uri="{FF2B5EF4-FFF2-40B4-BE49-F238E27FC236}">
                  <a16:creationId xmlns:a16="http://schemas.microsoft.com/office/drawing/2014/main" id="{8635CEA0-18EC-41D7-BFAE-B45A7669C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9">
              <a:extLst>
                <a:ext uri="{FF2B5EF4-FFF2-40B4-BE49-F238E27FC236}">
                  <a16:creationId xmlns:a16="http://schemas.microsoft.com/office/drawing/2014/main" id="{FC79C36B-0CF0-4AA7-A3BF-42D6B93173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1D6C24F4-F8D2-44C2-8CFA-D14C5561D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D696CED-63F3-2470-E8CC-B7FC42DC6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2055" y="2684496"/>
            <a:ext cx="5182412" cy="1646302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Central Illinois Child Characteristics</a:t>
            </a:r>
          </a:p>
        </p:txBody>
      </p:sp>
      <p:pic>
        <p:nvPicPr>
          <p:cNvPr id="33" name="Picture 32" descr="A couple of girls pos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BFA8A5F4-0BB7-5917-A089-00931A12B8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r="1067" b="1"/>
          <a:stretch/>
        </p:blipFill>
        <p:spPr>
          <a:xfrm>
            <a:off x="212550" y="283337"/>
            <a:ext cx="4697578" cy="3840480"/>
          </a:xfrm>
          <a:custGeom>
            <a:avLst/>
            <a:gdLst/>
            <a:ahLst/>
            <a:cxnLst/>
            <a:rect l="l" t="t" r="r" b="b"/>
            <a:pathLst>
              <a:path w="5182413" h="4236855">
                <a:moveTo>
                  <a:pt x="630049" y="0"/>
                </a:moveTo>
                <a:lnTo>
                  <a:pt x="5182413" y="0"/>
                </a:lnTo>
                <a:lnTo>
                  <a:pt x="5182413" y="21851"/>
                </a:lnTo>
                <a:lnTo>
                  <a:pt x="4547946" y="4236855"/>
                </a:lnTo>
                <a:lnTo>
                  <a:pt x="0" y="4236855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2" name="Picture 2" descr="Image result for latino children">
            <a:extLst>
              <a:ext uri="{FF2B5EF4-FFF2-40B4-BE49-F238E27FC236}">
                <a16:creationId xmlns:a16="http://schemas.microsoft.com/office/drawing/2014/main" id="{3C46F9B4-F691-EBB4-4683-9847BC280E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5634"/>
          <a:stretch/>
        </p:blipFill>
        <p:spPr bwMode="auto">
          <a:xfrm flipH="1">
            <a:off x="20" y="4235547"/>
            <a:ext cx="4760670" cy="2622453"/>
          </a:xfrm>
          <a:custGeom>
            <a:avLst/>
            <a:gdLst/>
            <a:ahLst/>
            <a:cxnLst/>
            <a:rect l="l" t="t" r="r" b="b"/>
            <a:pathLst>
              <a:path w="4760690" h="2622453">
                <a:moveTo>
                  <a:pt x="212741" y="0"/>
                </a:moveTo>
                <a:lnTo>
                  <a:pt x="4760690" y="0"/>
                </a:lnTo>
                <a:lnTo>
                  <a:pt x="4365943" y="2622453"/>
                </a:lnTo>
                <a:lnTo>
                  <a:pt x="0" y="2622453"/>
                </a:lnTo>
                <a:lnTo>
                  <a:pt x="0" y="1430607"/>
                </a:lnTo>
                <a:close/>
              </a:path>
            </a:pathLst>
          </a:custGeom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904D201-45CA-4CF5-855B-17245B518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2887" y="4236854"/>
            <a:ext cx="45494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1024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CE6100B-6CE8-5480-FB61-8B0377EA1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99" y="399070"/>
            <a:ext cx="8989455" cy="719470"/>
          </a:xfrm>
        </p:spPr>
        <p:txBody>
          <a:bodyPr anchor="ctr" anchorCtr="0">
            <a:noAutofit/>
          </a:bodyPr>
          <a:lstStyle/>
          <a:p>
            <a:r>
              <a:rPr lang="en-US" sz="3500" b="1" dirty="0">
                <a:solidFill>
                  <a:schemeClr val="accent1">
                    <a:lumMod val="50000"/>
                  </a:schemeClr>
                </a:solidFill>
              </a:rPr>
              <a:t>Youth in Care by Race: Coles County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CCC7C5EB-79EE-6244-9EBD-519A143F2A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8660511"/>
              </p:ext>
            </p:extLst>
          </p:nvPr>
        </p:nvGraphicFramePr>
        <p:xfrm>
          <a:off x="1026368" y="1534751"/>
          <a:ext cx="7502648" cy="4497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2A5BB3B-9604-A5AB-F693-B92F274F1ED4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70993477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E91B518-C50F-778C-0FC0-9EF764B19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99" y="399070"/>
            <a:ext cx="8989455" cy="719470"/>
          </a:xfrm>
        </p:spPr>
        <p:txBody>
          <a:bodyPr anchor="ctr" anchorCtr="0">
            <a:noAutofit/>
          </a:bodyPr>
          <a:lstStyle/>
          <a:p>
            <a:r>
              <a:rPr lang="en-US" sz="3500" b="1" dirty="0">
                <a:solidFill>
                  <a:schemeClr val="accent1">
                    <a:lumMod val="50000"/>
                  </a:schemeClr>
                </a:solidFill>
              </a:rPr>
              <a:t>Youth in Care by Race: Macon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D939E863-39BC-244E-B450-015EF6C0BA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7581114"/>
              </p:ext>
            </p:extLst>
          </p:nvPr>
        </p:nvGraphicFramePr>
        <p:xfrm>
          <a:off x="1026369" y="1534751"/>
          <a:ext cx="7511966" cy="449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F212B78-967B-B09E-64BD-1E90F963E008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150238317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DE65E0E-C487-1116-35F5-83B9F29E6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99" y="399070"/>
            <a:ext cx="8989455" cy="719470"/>
          </a:xfrm>
        </p:spPr>
        <p:txBody>
          <a:bodyPr anchor="ctr" anchorCtr="0">
            <a:noAutofit/>
          </a:bodyPr>
          <a:lstStyle/>
          <a:p>
            <a:r>
              <a:rPr lang="en-US" sz="3500" b="1" dirty="0">
                <a:solidFill>
                  <a:schemeClr val="accent1">
                    <a:lumMod val="50000"/>
                  </a:schemeClr>
                </a:solidFill>
              </a:rPr>
              <a:t>Youth in Care by Race: McLean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2242D34E-0748-9343-BC1F-B3E5B44A23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7617922"/>
              </p:ext>
            </p:extLst>
          </p:nvPr>
        </p:nvGraphicFramePr>
        <p:xfrm>
          <a:off x="1026368" y="1534751"/>
          <a:ext cx="7498507" cy="4497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230A0A7-CA20-0685-27E3-4A6E8445015F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69579151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544B88A-E143-0E6D-A591-73A21A374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99" y="399070"/>
            <a:ext cx="8989455" cy="719470"/>
          </a:xfrm>
        </p:spPr>
        <p:txBody>
          <a:bodyPr anchor="ctr" anchorCtr="0">
            <a:noAutofit/>
          </a:bodyPr>
          <a:lstStyle/>
          <a:p>
            <a:r>
              <a:rPr lang="en-US" sz="3500" b="1" dirty="0">
                <a:solidFill>
                  <a:schemeClr val="accent1">
                    <a:lumMod val="50000"/>
                  </a:schemeClr>
                </a:solidFill>
              </a:rPr>
              <a:t>Youth in Care by Race: Peoria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747A1BFE-9319-234E-B0B5-A953D131D0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3867294"/>
              </p:ext>
            </p:extLst>
          </p:nvPr>
        </p:nvGraphicFramePr>
        <p:xfrm>
          <a:off x="1026368" y="1534752"/>
          <a:ext cx="7500163" cy="449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AA023C7-192E-2366-7663-8AF4F9E703BE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160381883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8806E3A-C3FF-847B-4BC3-FF0F13293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99" y="399070"/>
            <a:ext cx="8989455" cy="719470"/>
          </a:xfrm>
        </p:spPr>
        <p:txBody>
          <a:bodyPr anchor="ctr" anchorCtr="0">
            <a:noAutofit/>
          </a:bodyPr>
          <a:lstStyle/>
          <a:p>
            <a:r>
              <a:rPr lang="en-US" sz="3500" b="1" dirty="0">
                <a:solidFill>
                  <a:schemeClr val="accent1">
                    <a:lumMod val="50000"/>
                  </a:schemeClr>
                </a:solidFill>
              </a:rPr>
              <a:t>Youth in Care by Race: Rock Island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3AE9D9E8-E109-B446-98DD-D68ABFD032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2886889"/>
              </p:ext>
            </p:extLst>
          </p:nvPr>
        </p:nvGraphicFramePr>
        <p:xfrm>
          <a:off x="1026369" y="1534752"/>
          <a:ext cx="7514170" cy="4497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0A59398-61E1-C1BC-DC87-592CFE2B1075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85914817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C03B602-DDC1-BB44-FEC6-5A847BB21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99" y="399070"/>
            <a:ext cx="8989455" cy="719470"/>
          </a:xfrm>
        </p:spPr>
        <p:txBody>
          <a:bodyPr anchor="ctr" anchorCtr="0">
            <a:noAutofit/>
          </a:bodyPr>
          <a:lstStyle/>
          <a:p>
            <a:r>
              <a:rPr lang="en-US" sz="3500" b="1" dirty="0">
                <a:solidFill>
                  <a:schemeClr val="accent1">
                    <a:lumMod val="50000"/>
                  </a:schemeClr>
                </a:solidFill>
              </a:rPr>
              <a:t>Youth in Care by Race: Sangamon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9C21CE1A-885A-AB40-90CE-569845D601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9190073"/>
              </p:ext>
            </p:extLst>
          </p:nvPr>
        </p:nvGraphicFramePr>
        <p:xfrm>
          <a:off x="1026368" y="1534751"/>
          <a:ext cx="7524889" cy="449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ADDA921-0109-D376-C61A-047FAAACBCBC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58949274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134FE64-1A73-274C-5E54-D73071B6E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99" y="399070"/>
            <a:ext cx="8989455" cy="719470"/>
          </a:xfrm>
        </p:spPr>
        <p:txBody>
          <a:bodyPr anchor="ctr" anchorCtr="0">
            <a:noAutofit/>
          </a:bodyPr>
          <a:lstStyle/>
          <a:p>
            <a:r>
              <a:rPr lang="en-US" sz="3500" b="1" dirty="0">
                <a:solidFill>
                  <a:schemeClr val="accent1">
                    <a:lumMod val="50000"/>
                  </a:schemeClr>
                </a:solidFill>
              </a:rPr>
              <a:t>Youth in Care by Race: Vermillion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2C01AB84-635D-144A-BDE3-913D9F8243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3869222"/>
              </p:ext>
            </p:extLst>
          </p:nvPr>
        </p:nvGraphicFramePr>
        <p:xfrm>
          <a:off x="1026368" y="1534751"/>
          <a:ext cx="7516607" cy="449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5689608-9FE6-656E-A6AB-AA0FA67DF811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138756342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BB6F099-93D8-0EF9-513F-D341F02DC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99" y="399070"/>
            <a:ext cx="8989455" cy="719470"/>
          </a:xfrm>
        </p:spPr>
        <p:txBody>
          <a:bodyPr anchor="ctr" anchorCtr="0">
            <a:noAutofit/>
          </a:bodyPr>
          <a:lstStyle/>
          <a:p>
            <a:r>
              <a:rPr lang="en-US" sz="3500" b="1" dirty="0">
                <a:solidFill>
                  <a:schemeClr val="accent1">
                    <a:lumMod val="50000"/>
                  </a:schemeClr>
                </a:solidFill>
              </a:rPr>
              <a:t>Youth in Care by Race: ILLINOIS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07117E60-4076-B14F-855C-1451D62E25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666147"/>
              </p:ext>
            </p:extLst>
          </p:nvPr>
        </p:nvGraphicFramePr>
        <p:xfrm>
          <a:off x="1026368" y="1534752"/>
          <a:ext cx="7519030" cy="449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79C24BAE-CA22-67D2-E83B-24B134AD6E3F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330835723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46" y="2500622"/>
            <a:ext cx="7798087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Youth in Care 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    Disparities</a:t>
            </a:r>
          </a:p>
        </p:txBody>
      </p:sp>
    </p:spTree>
    <p:extLst>
      <p:ext uri="{BB962C8B-B14F-4D97-AF65-F5344CB8AC3E}">
        <p14:creationId xmlns:p14="http://schemas.microsoft.com/office/powerpoint/2010/main" val="159617854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2" y="400432"/>
            <a:ext cx="8596668" cy="543311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Youth in Care Disparities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4A6D442-E746-2E4A-BE43-1256E4BCE0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6874335"/>
              </p:ext>
            </p:extLst>
          </p:nvPr>
        </p:nvGraphicFramePr>
        <p:xfrm>
          <a:off x="510362" y="1334814"/>
          <a:ext cx="8828154" cy="4929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361CBF9-CD13-B764-D681-62E6347886AC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1864535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29058-3EB2-101C-41C0-AEECBA23C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48752"/>
            <a:ext cx="8596668" cy="725208"/>
          </a:xfrm>
        </p:spPr>
        <p:txBody>
          <a:bodyPr anchor="ctr" anchorCtr="0"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2022 Child Population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FED73C-D27E-D1C4-C581-6AA87D9DEA39}"/>
              </a:ext>
            </a:extLst>
          </p:cNvPr>
          <p:cNvSpPr txBox="1"/>
          <p:nvPr/>
        </p:nvSpPr>
        <p:spPr>
          <a:xfrm>
            <a:off x="370739" y="6331123"/>
            <a:ext cx="1090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Child Characteristics, 2021 American Community Survey 5-Year Estimates. Table S0901. 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https://data.census.gov/table?text=S0901&amp;t=Children&amp;g=050XX00US17019,17029,17113,17115,17143,17161,17167,17183&amp;y=2021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988F6C4-28CE-B044-8EB4-7B7A310CBE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0811484"/>
              </p:ext>
            </p:extLst>
          </p:nvPr>
        </p:nvGraphicFramePr>
        <p:xfrm>
          <a:off x="677334" y="1461599"/>
          <a:ext cx="8923866" cy="4581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05928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2127C-5295-60A9-BE00-EA68F515F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2" y="294895"/>
            <a:ext cx="8596668" cy="997877"/>
          </a:xfrm>
        </p:spPr>
        <p:txBody>
          <a:bodyPr anchor="ctr" anchorCtr="0">
            <a:noAutofit/>
          </a:bodyPr>
          <a:lstStyle/>
          <a:p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Youth in Care Disparities: </a:t>
            </a:r>
            <a:b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     Champaign County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8BCA19EA-16E2-6F4D-B325-6CB9BA5A5E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8365181"/>
              </p:ext>
            </p:extLst>
          </p:nvPr>
        </p:nvGraphicFramePr>
        <p:xfrm>
          <a:off x="1026368" y="1534751"/>
          <a:ext cx="6660867" cy="4497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92BB908-4E63-3E85-332B-CA1E6A6DD259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293455924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AF8EFF9-4912-003C-3E08-9708D1745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2" y="294895"/>
            <a:ext cx="8596668" cy="997877"/>
          </a:xfrm>
        </p:spPr>
        <p:txBody>
          <a:bodyPr anchor="ctr" anchorCtr="0">
            <a:noAutofit/>
          </a:bodyPr>
          <a:lstStyle/>
          <a:p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Youth in Care Disparities: </a:t>
            </a:r>
            <a:b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     Coles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289EC53A-C2CD-CC06-4DF0-3B101200DA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6834885"/>
              </p:ext>
            </p:extLst>
          </p:nvPr>
        </p:nvGraphicFramePr>
        <p:xfrm>
          <a:off x="1026368" y="1534752"/>
          <a:ext cx="6662807" cy="4530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B7B21BE-71F4-7501-9BEA-18B2BF12015D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02497052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FDE5E56-DC96-BBE7-CD8C-11DC46339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2" y="294895"/>
            <a:ext cx="8596668" cy="997877"/>
          </a:xfrm>
        </p:spPr>
        <p:txBody>
          <a:bodyPr anchor="ctr" anchorCtr="0">
            <a:noAutofit/>
          </a:bodyPr>
          <a:lstStyle/>
          <a:p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Youth in Care Disparities: </a:t>
            </a:r>
            <a:b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     Macon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079F61AE-2F47-BD43-9AE2-842EFF0F88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5495401"/>
              </p:ext>
            </p:extLst>
          </p:nvPr>
        </p:nvGraphicFramePr>
        <p:xfrm>
          <a:off x="1026368" y="1534751"/>
          <a:ext cx="6644397" cy="4497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8D284F2-5383-3BCB-B7C0-76946B0B9E84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38030226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61DF582-9F3E-D26F-3998-02205FDBA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2" y="294895"/>
            <a:ext cx="8596668" cy="997877"/>
          </a:xfrm>
        </p:spPr>
        <p:txBody>
          <a:bodyPr anchor="ctr" anchorCtr="0">
            <a:noAutofit/>
          </a:bodyPr>
          <a:lstStyle/>
          <a:p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Youth in Care Disparities: </a:t>
            </a:r>
            <a:b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     McLean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2B276D2A-B1A5-D746-9552-3D3DE448C7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9018717"/>
              </p:ext>
            </p:extLst>
          </p:nvPr>
        </p:nvGraphicFramePr>
        <p:xfrm>
          <a:off x="1026368" y="1534751"/>
          <a:ext cx="6644397" cy="4497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E0674D5-B1B8-B8C4-8E32-86A6F6E4DE82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70956341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3CA977C-C693-A1BD-AD14-2BCEB6442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2" y="294895"/>
            <a:ext cx="8596668" cy="997877"/>
          </a:xfrm>
        </p:spPr>
        <p:txBody>
          <a:bodyPr anchor="ctr" anchorCtr="0">
            <a:noAutofit/>
          </a:bodyPr>
          <a:lstStyle/>
          <a:p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Youth in Care Disparities: </a:t>
            </a:r>
            <a:b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     Peoria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8D65F48E-A7B8-0444-A03A-4FF671FEA6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2706612"/>
              </p:ext>
            </p:extLst>
          </p:nvPr>
        </p:nvGraphicFramePr>
        <p:xfrm>
          <a:off x="1026368" y="1534751"/>
          <a:ext cx="6648277" cy="449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683516A-D25A-0EDD-8CC2-DCF8C3B6A196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170894087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FA1B20F-1CA3-D926-BFCF-D0FA60108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2" y="294895"/>
            <a:ext cx="8596668" cy="997877"/>
          </a:xfrm>
        </p:spPr>
        <p:txBody>
          <a:bodyPr anchor="ctr" anchorCtr="0">
            <a:noAutofit/>
          </a:bodyPr>
          <a:lstStyle/>
          <a:p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Youth in Care Disparities: </a:t>
            </a:r>
            <a:b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     Rock Island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83C502EA-692E-704B-B1C2-941C9C0040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6924488"/>
              </p:ext>
            </p:extLst>
          </p:nvPr>
        </p:nvGraphicFramePr>
        <p:xfrm>
          <a:off x="1026368" y="1534751"/>
          <a:ext cx="6645863" cy="449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A2794D1-97B3-BB78-0D89-ACC558BA28D1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793194824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182A369-2F57-9D38-275A-9E227487E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2" y="294895"/>
            <a:ext cx="8596668" cy="997877"/>
          </a:xfrm>
        </p:spPr>
        <p:txBody>
          <a:bodyPr anchor="ctr" anchorCtr="0">
            <a:noAutofit/>
          </a:bodyPr>
          <a:lstStyle/>
          <a:p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Youth in Care Disparities: </a:t>
            </a:r>
            <a:b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     Sangamon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9A825B30-4E20-B048-9AD0-0D15F68B2E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4594690"/>
              </p:ext>
            </p:extLst>
          </p:nvPr>
        </p:nvGraphicFramePr>
        <p:xfrm>
          <a:off x="1026368" y="1534751"/>
          <a:ext cx="6648061" cy="4497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BE8DEEC-046C-7D7D-997A-F26FF9214FC7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384473382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3B9CA65-DCB0-8ABD-75DA-35DDB38A5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2" y="294895"/>
            <a:ext cx="8596668" cy="997877"/>
          </a:xfrm>
        </p:spPr>
        <p:txBody>
          <a:bodyPr anchor="ctr" anchorCtr="0">
            <a:noAutofit/>
          </a:bodyPr>
          <a:lstStyle/>
          <a:p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Youth in Care Disparities: </a:t>
            </a:r>
            <a:b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     Vermillion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1F49CA1E-FFC1-5848-A1A6-C8372C5826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8427335"/>
              </p:ext>
            </p:extLst>
          </p:nvPr>
        </p:nvGraphicFramePr>
        <p:xfrm>
          <a:off x="1026368" y="1534752"/>
          <a:ext cx="6643920" cy="4497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742FD2B-F8B3-7DB3-8BB8-A850E05C9C2B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109079753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339A638-3368-109F-0EA2-176482F5D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2" y="378977"/>
            <a:ext cx="8596668" cy="661547"/>
          </a:xfrm>
        </p:spPr>
        <p:txBody>
          <a:bodyPr anchor="ctr" anchorCtr="0">
            <a:noAutofit/>
          </a:bodyPr>
          <a:lstStyle/>
          <a:p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Youth in Care Disparities: ILLINOIS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053F01E6-0CB3-5B47-B74A-42F3219D38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9730108"/>
              </p:ext>
            </p:extLst>
          </p:nvPr>
        </p:nvGraphicFramePr>
        <p:xfrm>
          <a:off x="1026368" y="1534752"/>
          <a:ext cx="6643919" cy="449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773E005-2B44-1367-A379-FE4E98AA2494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415202697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3F501E-7C42-FFC9-C5E8-028ED4C10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2404534"/>
            <a:ext cx="7766936" cy="1646302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US" sz="5400" b="1" dirty="0"/>
              <a:t>Permanencies by Type</a:t>
            </a:r>
          </a:p>
        </p:txBody>
      </p:sp>
    </p:spTree>
    <p:extLst>
      <p:ext uri="{BB962C8B-B14F-4D97-AF65-F5344CB8AC3E}">
        <p14:creationId xmlns:p14="http://schemas.microsoft.com/office/powerpoint/2010/main" val="1677772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BA457-7510-E84F-94B5-6034486D2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14" y="332833"/>
            <a:ext cx="8904656" cy="751367"/>
          </a:xfrm>
        </p:spPr>
        <p:txBody>
          <a:bodyPr anchor="ctr" anchorCtr="0">
            <a:no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Child Population by Race Estimates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4C2F9B2-75FE-254B-B0AA-9BC18D3306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7606291"/>
              </p:ext>
            </p:extLst>
          </p:nvPr>
        </p:nvGraphicFramePr>
        <p:xfrm>
          <a:off x="464956" y="1047469"/>
          <a:ext cx="9064055" cy="498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FE9F929-8E30-7141-1B4D-1E8A01B12A92}"/>
              </a:ext>
            </a:extLst>
          </p:cNvPr>
          <p:cNvSpPr txBox="1"/>
          <p:nvPr/>
        </p:nvSpPr>
        <p:spPr>
          <a:xfrm>
            <a:off x="370739" y="6321395"/>
            <a:ext cx="1090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Child Characteristics, 2021 American Community Survey 5-Year Estimates. Table S0901. 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https://data.census.gov/cedsci/table?q=fostercare&amp;text=S0901&amp;t=Children&amp;g=0500000US17029,17115,17113,17143,17161,17167,17019,17183&amp;tid=ACSST5Y2020.S0901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60510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2" y="279991"/>
            <a:ext cx="8596668" cy="730102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Adoption Permanencies by Race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CD7E45-D87D-95D9-9DB6-08CE1691C678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1F133E6-CEF2-9A4D-8AA9-0C25BA35CD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7160297"/>
              </p:ext>
            </p:extLst>
          </p:nvPr>
        </p:nvGraphicFramePr>
        <p:xfrm>
          <a:off x="498486" y="1084521"/>
          <a:ext cx="8401088" cy="4890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3363613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B5D07-CBEB-D718-FB1D-CE1B082A8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3154"/>
            <a:ext cx="8596668" cy="902442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Adoption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Champaign County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60D77DB8-3649-3E47-8FD9-66B33037DA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046033"/>
              </p:ext>
            </p:extLst>
          </p:nvPr>
        </p:nvGraphicFramePr>
        <p:xfrm>
          <a:off x="1026368" y="1534751"/>
          <a:ext cx="7041307" cy="449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FA62BBA-8B54-CC92-B398-9A13B808EB79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607036751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16D57D3-0DF2-1F47-D0A4-144838295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3155"/>
            <a:ext cx="8596668" cy="902444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Adoption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Coles County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29F3B52F-DAAF-4445-8B37-486E76B7E9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8661182"/>
              </p:ext>
            </p:extLst>
          </p:nvPr>
        </p:nvGraphicFramePr>
        <p:xfrm>
          <a:off x="1026369" y="1534751"/>
          <a:ext cx="7037166" cy="4497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A7DA371-5898-42D9-9C45-AC4ED50DE584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3605261408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34E1565-76F4-DDCE-89F6-3F01ABA40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3154"/>
            <a:ext cx="8596668" cy="902443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Adoption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Macon County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08449B80-B9B7-6348-B021-58EAF150F4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6642994"/>
              </p:ext>
            </p:extLst>
          </p:nvPr>
        </p:nvGraphicFramePr>
        <p:xfrm>
          <a:off x="1026368" y="1534752"/>
          <a:ext cx="7041307" cy="4497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9221EEE-7562-C25E-A73D-9211187FEA2D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38771852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7D83682-766C-6F7D-4F55-8F02C8F81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3154"/>
            <a:ext cx="8596668" cy="866084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Adoption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McLean County</a:t>
            </a:r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067EA82F-FD25-C249-97DD-2869865733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9784392"/>
              </p:ext>
            </p:extLst>
          </p:nvPr>
        </p:nvGraphicFramePr>
        <p:xfrm>
          <a:off x="1026369" y="1534752"/>
          <a:ext cx="7042450" cy="449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C85BFAC-7EC6-CEB5-236E-2DF79AABFC62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411000157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271359-1098-4D4C-DACF-3A4E8E979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3154"/>
            <a:ext cx="8596668" cy="902443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Adoption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Peoria County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1404983E-7CC1-7546-9291-535B4C2CA3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0659752"/>
              </p:ext>
            </p:extLst>
          </p:nvPr>
        </p:nvGraphicFramePr>
        <p:xfrm>
          <a:off x="1026368" y="1534751"/>
          <a:ext cx="7039764" cy="4497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4B7952B-860D-3F52-6B7E-476E743E291E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60157562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FA006A2-00DC-0184-448D-E068BD907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3154"/>
            <a:ext cx="8596668" cy="902443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Adoption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Rock Island County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BC810ED7-9778-DA4F-A508-25E8532A27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4027497"/>
              </p:ext>
            </p:extLst>
          </p:nvPr>
        </p:nvGraphicFramePr>
        <p:xfrm>
          <a:off x="1026368" y="1534752"/>
          <a:ext cx="7043427" cy="449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048112B-8665-83A3-ABE4-2F1A3F2A84D7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948318464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DF3E6AF-67BC-07A1-CA1C-A85FE4CA5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3154"/>
            <a:ext cx="8596668" cy="902441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Adoption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Sangamon County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DC5E5DE1-1043-DA47-87EE-B7FB5EA689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8429149"/>
              </p:ext>
            </p:extLst>
          </p:nvPr>
        </p:nvGraphicFramePr>
        <p:xfrm>
          <a:off x="1026368" y="1534751"/>
          <a:ext cx="7041107" cy="4497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503A309-95D9-982D-F4AA-8B3A3EF47766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4076345046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F4C3E59-3CE4-C474-10A0-38EC18C42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3154"/>
            <a:ext cx="8596668" cy="902443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Adoption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Vermillion County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3F71DE67-207F-3740-8C11-1AB9A0E33D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2274123"/>
              </p:ext>
            </p:extLst>
          </p:nvPr>
        </p:nvGraphicFramePr>
        <p:xfrm>
          <a:off x="1026369" y="1534751"/>
          <a:ext cx="7043772" cy="4497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7C682C5-8E35-5057-9446-F73EE1DC79FC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490686445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19D3B71-52E1-5E51-E745-0DA40A381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3154"/>
            <a:ext cx="8596668" cy="902440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Adoption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ILLINOIS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D03A6929-49DD-254C-B76B-193DF80373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2102093"/>
              </p:ext>
            </p:extLst>
          </p:nvPr>
        </p:nvGraphicFramePr>
        <p:xfrm>
          <a:off x="1026369" y="1534752"/>
          <a:ext cx="7038288" cy="449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7A3D2ED-9279-3312-3A04-85EFDFCAE51C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573065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51FC48D-20C3-2B4F-AADD-A81A0E086E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969041"/>
              </p:ext>
            </p:extLst>
          </p:nvPr>
        </p:nvGraphicFramePr>
        <p:xfrm>
          <a:off x="855815" y="1360907"/>
          <a:ext cx="8596668" cy="4678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20E55C02-2528-E5D4-79AE-52D220CA285B}"/>
              </a:ext>
            </a:extLst>
          </p:cNvPr>
          <p:cNvSpPr txBox="1">
            <a:spLocks/>
          </p:cNvSpPr>
          <p:nvPr/>
        </p:nvSpPr>
        <p:spPr>
          <a:xfrm>
            <a:off x="677334" y="346679"/>
            <a:ext cx="7089279" cy="11266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Child Population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	Champaign County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26A4CA-8A1B-6ED5-901C-5648986472BA}"/>
              </a:ext>
            </a:extLst>
          </p:cNvPr>
          <p:cNvSpPr txBox="1"/>
          <p:nvPr/>
        </p:nvSpPr>
        <p:spPr>
          <a:xfrm>
            <a:off x="370739" y="6331123"/>
            <a:ext cx="1090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Child Characteristics, 2021 American Community Survey 5-Year Estimates. Table S0901. 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https://data.census.gov/cedsci/table?q=fostercare&amp;text=S0901&amp;t=Children&amp;g=0500000US17029,17115,17113,17143,17161,17167,17019,17183&amp;tid=ACSST5Y2020.S0901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401376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6" y="999460"/>
            <a:ext cx="5698067" cy="44798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Guardianship</a:t>
            </a:r>
          </a:p>
        </p:txBody>
      </p:sp>
    </p:spTree>
    <p:extLst>
      <p:ext uri="{BB962C8B-B14F-4D97-AF65-F5344CB8AC3E}">
        <p14:creationId xmlns:p14="http://schemas.microsoft.com/office/powerpoint/2010/main" val="293522467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279991"/>
            <a:ext cx="8596668" cy="719469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Guardianship Permanencies by Race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9393FC8-F290-3E4B-9E82-128D06B5CA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4866417"/>
              </p:ext>
            </p:extLst>
          </p:nvPr>
        </p:nvGraphicFramePr>
        <p:xfrm>
          <a:off x="756345" y="1105787"/>
          <a:ext cx="8338809" cy="486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72B9855-C6A5-1B51-4CAD-38CE6AC3DC08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282515932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23298-BFAC-19BF-9B5E-CDB6DB637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55969"/>
            <a:ext cx="8596668" cy="976703"/>
          </a:xfrm>
        </p:spPr>
        <p:txBody>
          <a:bodyPr anchor="ctr" anchorCtr="0"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Guardianship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Champaign County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8505F29F-4C50-4741-9D30-A55F3BB4FB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9742502"/>
              </p:ext>
            </p:extLst>
          </p:nvPr>
        </p:nvGraphicFramePr>
        <p:xfrm>
          <a:off x="1026368" y="1534751"/>
          <a:ext cx="6837435" cy="4497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72D138A-F83A-27EE-B80F-216157DF26A8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958691591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91323A0-9074-20AE-3FD7-3D53929A4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55969"/>
            <a:ext cx="8596668" cy="976703"/>
          </a:xfrm>
        </p:spPr>
        <p:txBody>
          <a:bodyPr anchor="ctr" anchorCtr="0"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Guardianship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Coles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7243D073-D9C5-E04F-A268-5D230DDD44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9609599"/>
              </p:ext>
            </p:extLst>
          </p:nvPr>
        </p:nvGraphicFramePr>
        <p:xfrm>
          <a:off x="1026368" y="1534751"/>
          <a:ext cx="6836103" cy="449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67B3A36-AC86-FAB5-7942-45C19483E862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4152459223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E2FC4E8-2B0D-2A99-B05D-4EB999B71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55969"/>
            <a:ext cx="8596668" cy="976703"/>
          </a:xfrm>
        </p:spPr>
        <p:txBody>
          <a:bodyPr anchor="ctr" anchorCtr="0"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Guardianship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Macon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84B8B025-55C8-8C4A-96B3-6B0AFE8E87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1708793"/>
              </p:ext>
            </p:extLst>
          </p:nvPr>
        </p:nvGraphicFramePr>
        <p:xfrm>
          <a:off x="1026368" y="1534751"/>
          <a:ext cx="6832417" cy="4497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ED57E2A-84D1-D942-4AE3-F51385718D68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1158898161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D283045-A54D-F2CB-3A8A-FE5F7D9F6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55969"/>
            <a:ext cx="8596668" cy="976703"/>
          </a:xfrm>
        </p:spPr>
        <p:txBody>
          <a:bodyPr anchor="ctr" anchorCtr="0"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Guardianship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McLean County</a:t>
            </a: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5AD2F4C2-D44C-5D44-A36E-96CFB940A3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384183"/>
              </p:ext>
            </p:extLst>
          </p:nvPr>
        </p:nvGraphicFramePr>
        <p:xfrm>
          <a:off x="1026368" y="1534752"/>
          <a:ext cx="6839744" cy="449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3ABEEDE-1DB0-537B-71A1-1D9F6D2A3098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3526498687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C00889E-64F8-F926-D7AE-C73F7B73D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55969"/>
            <a:ext cx="8596668" cy="976703"/>
          </a:xfrm>
        </p:spPr>
        <p:txBody>
          <a:bodyPr anchor="ctr" anchorCtr="0"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Guardianship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Peoria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F26B5C7A-2ADA-A848-B24C-02EF31D9B8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059795"/>
              </p:ext>
            </p:extLst>
          </p:nvPr>
        </p:nvGraphicFramePr>
        <p:xfrm>
          <a:off x="1026369" y="1534751"/>
          <a:ext cx="6838890" cy="449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572E8E8-6DDE-0A3F-7490-0E5213A72116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2473947130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E5D5C53-F6CF-EAB4-D151-62CC80119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55969"/>
            <a:ext cx="8596668" cy="976703"/>
          </a:xfrm>
        </p:spPr>
        <p:txBody>
          <a:bodyPr anchor="ctr" anchorCtr="0"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Guardianship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Rock Island County</a:t>
            </a: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6F20AEEE-2A4A-264C-A4F7-EFE530A5FA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0331208"/>
              </p:ext>
            </p:extLst>
          </p:nvPr>
        </p:nvGraphicFramePr>
        <p:xfrm>
          <a:off x="1026368" y="1534751"/>
          <a:ext cx="6843031" cy="4497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B8ECABD-9796-C060-1B97-8299FE5B736F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2434871804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BB82C7A-85E8-99D6-1887-84B8A6446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55969"/>
            <a:ext cx="8596668" cy="976703"/>
          </a:xfrm>
        </p:spPr>
        <p:txBody>
          <a:bodyPr anchor="ctr" anchorCtr="0"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Guardianship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Sangamon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71D7C98B-7E8A-E44F-8079-67ACBB8B24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7261928"/>
              </p:ext>
            </p:extLst>
          </p:nvPr>
        </p:nvGraphicFramePr>
        <p:xfrm>
          <a:off x="1026369" y="1534752"/>
          <a:ext cx="6838890" cy="449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4A6C5D6-4052-D15C-5D10-5AD2C72781BD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2811836134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DD3C186-EEDB-A633-3562-AA884E7BD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55969"/>
            <a:ext cx="8596668" cy="976703"/>
          </a:xfrm>
        </p:spPr>
        <p:txBody>
          <a:bodyPr anchor="ctr" anchorCtr="0"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Guardianship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Vermillion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1DBE30D7-E1B3-7741-BEA0-3D4CB96EE8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5025330"/>
              </p:ext>
            </p:extLst>
          </p:nvPr>
        </p:nvGraphicFramePr>
        <p:xfrm>
          <a:off x="1026369" y="1534751"/>
          <a:ext cx="6834748" cy="4497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A5CFE1E-36C1-3AEE-C42A-EB9D8A668D4C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342281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3F226B8-193F-EA48-A34C-2961BF2771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266514"/>
              </p:ext>
            </p:extLst>
          </p:nvPr>
        </p:nvGraphicFramePr>
        <p:xfrm>
          <a:off x="569050" y="1276290"/>
          <a:ext cx="9401668" cy="4847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C553D5D4-7E52-5CF5-D8BA-9FC10D45FE80}"/>
              </a:ext>
            </a:extLst>
          </p:cNvPr>
          <p:cNvSpPr txBox="1">
            <a:spLocks/>
          </p:cNvSpPr>
          <p:nvPr/>
        </p:nvSpPr>
        <p:spPr>
          <a:xfrm>
            <a:off x="677334" y="335104"/>
            <a:ext cx="7089279" cy="11266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Child Population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	Coles County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6F1A34-CD02-459C-D087-751CB30C7126}"/>
              </a:ext>
            </a:extLst>
          </p:cNvPr>
          <p:cNvSpPr txBox="1"/>
          <p:nvPr/>
        </p:nvSpPr>
        <p:spPr>
          <a:xfrm>
            <a:off x="370739" y="6331123"/>
            <a:ext cx="1090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Child Characteristics, 2021 American Community Survey 5-Year Estimates. Table S0901. 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https://data.census.gov/cedsci/table?q=fostercare&amp;text=S0901&amp;t=Children&amp;g=0500000US17029,17115,17113,17143,17161,17167,17019,17183&amp;tid=ACSST5Y2020.S0901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198515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7DC2A12-7AA3-B7CC-5F0D-27D20DB67049}"/>
              </a:ext>
            </a:extLst>
          </p:cNvPr>
          <p:cNvSpPr txBox="1"/>
          <p:nvPr/>
        </p:nvSpPr>
        <p:spPr>
          <a:xfrm>
            <a:off x="510361" y="6494426"/>
            <a:ext cx="4097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F43009-D2F9-1CE4-C9AF-753911CBD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55969"/>
            <a:ext cx="8596668" cy="976703"/>
          </a:xfrm>
        </p:spPr>
        <p:txBody>
          <a:bodyPr anchor="ctr" anchorCtr="0"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Guardianship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ILLINOIS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44CE9BCB-99D1-F84B-830B-FB359DD23A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2751408"/>
              </p:ext>
            </p:extLst>
          </p:nvPr>
        </p:nvGraphicFramePr>
        <p:xfrm>
          <a:off x="1026369" y="1534751"/>
          <a:ext cx="6835802" cy="4497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5707181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6" y="999460"/>
            <a:ext cx="5698067" cy="44798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Reunification</a:t>
            </a:r>
          </a:p>
        </p:txBody>
      </p:sp>
    </p:spTree>
    <p:extLst>
      <p:ext uri="{BB962C8B-B14F-4D97-AF65-F5344CB8AC3E}">
        <p14:creationId xmlns:p14="http://schemas.microsoft.com/office/powerpoint/2010/main" val="283861621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562" y="322521"/>
            <a:ext cx="8306967" cy="66630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Reunification Permanencies by Race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96A70E7-9B6B-B448-AA0A-4A807436AF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969679"/>
              </p:ext>
            </p:extLst>
          </p:nvPr>
        </p:nvGraphicFramePr>
        <p:xfrm>
          <a:off x="444592" y="1239715"/>
          <a:ext cx="8749650" cy="4789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7460FD4-0A8C-090D-464E-DF81178BA403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1580862986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B2401-847A-E6DD-2032-3B9F707DF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65" y="290627"/>
            <a:ext cx="8596668" cy="115900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Reunification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Champaign County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62F43E1-810A-4E32-93F0-5472DEF0F1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489894"/>
              </p:ext>
            </p:extLst>
          </p:nvPr>
        </p:nvGraphicFramePr>
        <p:xfrm>
          <a:off x="1026369" y="1534752"/>
          <a:ext cx="6837140" cy="449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DA11C92-D2AC-7555-0A93-098B27F7D070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2420575199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D8A79C7-5590-4F20-8BB4-EA48C9AD6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65" y="290627"/>
            <a:ext cx="8596668" cy="115900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Reunification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Coles County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B39CA334-FC3A-4359-A254-CD867077C8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0326908"/>
              </p:ext>
            </p:extLst>
          </p:nvPr>
        </p:nvGraphicFramePr>
        <p:xfrm>
          <a:off x="1026367" y="1534752"/>
          <a:ext cx="6850237" cy="449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1C1E8E3-3C8B-93E2-5AD2-C8C97EDF6C54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2018018135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E9BB06D-31E6-85FD-56C4-416E8F620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65" y="290627"/>
            <a:ext cx="8596668" cy="115900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Reunification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Macon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A9E47A0C-8597-054C-959D-4767F1DA46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4687798"/>
              </p:ext>
            </p:extLst>
          </p:nvPr>
        </p:nvGraphicFramePr>
        <p:xfrm>
          <a:off x="1026368" y="1534751"/>
          <a:ext cx="6856637" cy="4497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389F5BE-8C26-A5A3-017B-5AA20A3F24C4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2052387725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64F7550-2444-A4E8-D2D6-2EF4D6BD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65" y="290627"/>
            <a:ext cx="8596668" cy="115900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Reunification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McLean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AC1FADCA-EC24-8A49-8941-228AAF06FF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284063"/>
              </p:ext>
            </p:extLst>
          </p:nvPr>
        </p:nvGraphicFramePr>
        <p:xfrm>
          <a:off x="1026369" y="1534752"/>
          <a:ext cx="6852872" cy="449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C2304CA-CEB6-4126-3E7A-F27ADB2EE060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1865929377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11264C4-4EAF-3A09-356A-0A6079C2C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65" y="290627"/>
            <a:ext cx="8596668" cy="115900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Reunification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Peoria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9BCC4DA0-161D-A648-B268-4D3D50BDA5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1315997"/>
              </p:ext>
            </p:extLst>
          </p:nvPr>
        </p:nvGraphicFramePr>
        <p:xfrm>
          <a:off x="1026368" y="1534752"/>
          <a:ext cx="6845719" cy="449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1C5277F-CAB4-8659-33D5-FFD516C27A8B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2624298797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F837081-8660-D63A-E14C-073434B0D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65" y="290627"/>
            <a:ext cx="8596668" cy="115900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Reunification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Rock Island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6C07505C-7641-42A5-B55F-146D2E13F7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6729210"/>
              </p:ext>
            </p:extLst>
          </p:nvPr>
        </p:nvGraphicFramePr>
        <p:xfrm>
          <a:off x="1026368" y="1534751"/>
          <a:ext cx="6855508" cy="449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1C305A1-28F6-BAFB-FCCF-57B60635CDC4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1315953798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D81D5CB-9B3B-852A-B00D-4722D5B8C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65" y="290627"/>
            <a:ext cx="8596668" cy="115900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Reunification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Sangamon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00D0B168-9480-584B-8D3F-7DEBCDF557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1213124"/>
              </p:ext>
            </p:extLst>
          </p:nvPr>
        </p:nvGraphicFramePr>
        <p:xfrm>
          <a:off x="1026368" y="1534752"/>
          <a:ext cx="6843549" cy="449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BF62A8C-018C-985F-968E-BB683741E625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4103998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14469D1-9F51-B54F-ACF6-A5F948647D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157357"/>
              </p:ext>
            </p:extLst>
          </p:nvPr>
        </p:nvGraphicFramePr>
        <p:xfrm>
          <a:off x="756268" y="1480728"/>
          <a:ext cx="8963929" cy="4556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EB0EB21F-5815-1341-7081-3C8A97F339A3}"/>
              </a:ext>
            </a:extLst>
          </p:cNvPr>
          <p:cNvSpPr txBox="1">
            <a:spLocks/>
          </p:cNvSpPr>
          <p:nvPr/>
        </p:nvSpPr>
        <p:spPr>
          <a:xfrm>
            <a:off x="677334" y="335104"/>
            <a:ext cx="7089279" cy="11266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Child Population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	Macon County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C548C5-9B76-7DD2-C3C3-7491472F4714}"/>
              </a:ext>
            </a:extLst>
          </p:cNvPr>
          <p:cNvSpPr txBox="1"/>
          <p:nvPr/>
        </p:nvSpPr>
        <p:spPr>
          <a:xfrm>
            <a:off x="370739" y="6331123"/>
            <a:ext cx="1090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Child Characteristics, 2021 American Community Survey 5-Year Estimates. Table S0901. 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https://data.census.gov/cedsci/table?q=fostercare&amp;text=S0901&amp;t=Children&amp;g=0500000US17029,17115,17113,17143,17161,17167,17019,17183&amp;tid=ACSST5Y2020.S0901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639614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7F303C3-F50A-4F45-37C1-A12E85FB3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65" y="290627"/>
            <a:ext cx="8596668" cy="115900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Reunification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Vermillion County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1056EC30-47F6-3642-B080-475CBBA6AD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0144284"/>
              </p:ext>
            </p:extLst>
          </p:nvPr>
        </p:nvGraphicFramePr>
        <p:xfrm>
          <a:off x="1026368" y="1534751"/>
          <a:ext cx="6842043" cy="449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FBB6156-E7C5-0650-3BBB-EA70F40B09DF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2940701029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7F303C3-F50A-4F45-37C1-A12E85FB3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65" y="290627"/>
            <a:ext cx="8596668" cy="115900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Reunification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ILLINOIS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F060CAF-41CE-4514-884A-94EE8426A5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914152"/>
              </p:ext>
            </p:extLst>
          </p:nvPr>
        </p:nvGraphicFramePr>
        <p:xfrm>
          <a:off x="1026368" y="1534751"/>
          <a:ext cx="6842155" cy="449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779C598-4B4D-4BB8-0AF9-5B0B52FBE503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1039294302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750" y="381755"/>
            <a:ext cx="8596668" cy="53264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Reunification Permanencies by Type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9F09CC6-1741-3F4A-90AB-9D247EC560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1119247"/>
              </p:ext>
            </p:extLst>
          </p:nvPr>
        </p:nvGraphicFramePr>
        <p:xfrm>
          <a:off x="653143" y="1252537"/>
          <a:ext cx="8596668" cy="4826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86A6823-5EE9-45D5-8C07-4657BFA72588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3588854801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074" y="303740"/>
            <a:ext cx="8465928" cy="1102242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Reunification Permanencies by Type: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ILLINOIS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01AC81-B2FE-9539-56C9-D6FBD2E5A95E}"/>
              </a:ext>
            </a:extLst>
          </p:cNvPr>
          <p:cNvSpPr txBox="1"/>
          <p:nvPr/>
        </p:nvSpPr>
        <p:spPr>
          <a:xfrm>
            <a:off x="510361" y="6494426"/>
            <a:ext cx="4097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E51893E5-3302-954F-BC96-3B9A26186A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087396"/>
              </p:ext>
            </p:extLst>
          </p:nvPr>
        </p:nvGraphicFramePr>
        <p:xfrm>
          <a:off x="935934" y="1826153"/>
          <a:ext cx="7083204" cy="4497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7747864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group of people sitting in chairs&#10;&#10;Description automatically generated with medium confidence">
            <a:extLst>
              <a:ext uri="{FF2B5EF4-FFF2-40B4-BE49-F238E27FC236}">
                <a16:creationId xmlns:a16="http://schemas.microsoft.com/office/drawing/2014/main" id="{B5ED66AE-6F71-E656-62E9-C24E1204D5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0" r="6682"/>
          <a:stretch/>
        </p:blipFill>
        <p:spPr>
          <a:xfrm>
            <a:off x="4665476" y="8466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148265-E661-C34B-9A9F-90DCB8CCB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6" y="29535"/>
            <a:ext cx="4798742" cy="13208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What Can Communities Do?</a:t>
            </a:r>
            <a:endParaRPr lang="en-US" sz="400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79BE912-C67E-523D-53A9-D5A2589E20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694370"/>
              </p:ext>
            </p:extLst>
          </p:nvPr>
        </p:nvGraphicFramePr>
        <p:xfrm>
          <a:off x="233810" y="1432268"/>
          <a:ext cx="5072076" cy="549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04711901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8265-E661-C34B-9A9F-90DCB8CCB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0575"/>
          </a:xfrm>
        </p:spPr>
        <p:txBody>
          <a:bodyPr anchor="t">
            <a:normAutofit/>
          </a:bodyPr>
          <a:lstStyle/>
          <a:p>
            <a:r>
              <a:rPr lang="en-US" sz="4200" b="1" dirty="0">
                <a:solidFill>
                  <a:schemeClr val="accent1">
                    <a:lumMod val="50000"/>
                  </a:schemeClr>
                </a:solidFill>
              </a:rPr>
              <a:t>What Can Communities Do?</a:t>
            </a:r>
            <a:endParaRPr lang="en-US" sz="4200" b="1" dirty="0"/>
          </a:p>
        </p:txBody>
      </p:sp>
      <p:pic>
        <p:nvPicPr>
          <p:cNvPr id="5" name="Picture 4" descr="First Star Academy">
            <a:extLst>
              <a:ext uri="{FF2B5EF4-FFF2-40B4-BE49-F238E27FC236}">
                <a16:creationId xmlns:a16="http://schemas.microsoft.com/office/drawing/2014/main" id="{BBDF99F9-0C33-92B8-6285-BED2BE23F3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6" b="-2"/>
          <a:stretch/>
        </p:blipFill>
        <p:spPr bwMode="auto">
          <a:xfrm>
            <a:off x="677334" y="1613231"/>
            <a:ext cx="5423429" cy="3882362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DA721F97-57A5-2CE5-CD21-8BFBDAE368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4872949"/>
              </p:ext>
            </p:extLst>
          </p:nvPr>
        </p:nvGraphicFramePr>
        <p:xfrm>
          <a:off x="6336287" y="1614489"/>
          <a:ext cx="2934714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1400057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8265-E661-C34B-9A9F-90DCB8CCB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46" y="419099"/>
            <a:ext cx="3432054" cy="1819275"/>
          </a:xfrm>
        </p:spPr>
        <p:txBody>
          <a:bodyPr>
            <a:noAutofit/>
          </a:bodyPr>
          <a:lstStyle/>
          <a:p>
            <a:r>
              <a:rPr lang="en-US" sz="4200" b="1" dirty="0">
                <a:solidFill>
                  <a:schemeClr val="accent1">
                    <a:lumMod val="50000"/>
                  </a:schemeClr>
                </a:solidFill>
              </a:rPr>
              <a:t>What Can Communities Do?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81AFF1B0-32F6-9F13-7A39-6BCC43283985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926255"/>
              </p:ext>
            </p:extLst>
          </p:nvPr>
        </p:nvGraphicFramePr>
        <p:xfrm>
          <a:off x="3811816" y="209654"/>
          <a:ext cx="7817036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B93735D-DB52-44EA-EC62-87C99476900F}"/>
              </a:ext>
            </a:extLst>
          </p:cNvPr>
          <p:cNvSpPr txBox="1"/>
          <p:nvPr/>
        </p:nvSpPr>
        <p:spPr>
          <a:xfrm>
            <a:off x="374775" y="6294367"/>
            <a:ext cx="893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0" indent="-635000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Smithgall, C.,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Jarpe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-Ratner, E., Walker, L. (2010). </a:t>
            </a:r>
            <a:r>
              <a:rPr lang="en-US" sz="1400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Looking back, moving forward: Using integrated assessments to examine the educational experiences of children entering foster care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Chicago: Chapin Hall at the University of Chicago.</a:t>
            </a:r>
          </a:p>
        </p:txBody>
      </p:sp>
    </p:spTree>
    <p:extLst>
      <p:ext uri="{BB962C8B-B14F-4D97-AF65-F5344CB8AC3E}">
        <p14:creationId xmlns:p14="http://schemas.microsoft.com/office/powerpoint/2010/main" val="3133492730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8265-E661-C34B-9A9F-90DCB8CCB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34" y="476688"/>
            <a:ext cx="8596668" cy="676940"/>
          </a:xfrm>
        </p:spPr>
        <p:txBody>
          <a:bodyPr anchor="ctr" anchorCtr="0">
            <a:noAutofit/>
          </a:bodyPr>
          <a:lstStyle/>
          <a:p>
            <a:r>
              <a:rPr lang="en-US" sz="4200" b="1" dirty="0">
                <a:solidFill>
                  <a:schemeClr val="accent1">
                    <a:lumMod val="50000"/>
                  </a:schemeClr>
                </a:solidFill>
              </a:rPr>
              <a:t>What Can Communities Do?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FC8832-D7E1-500F-81CB-357FB963FE7C}"/>
              </a:ext>
            </a:extLst>
          </p:cNvPr>
          <p:cNvSpPr/>
          <p:nvPr/>
        </p:nvSpPr>
        <p:spPr>
          <a:xfrm>
            <a:off x="677334" y="1684204"/>
            <a:ext cx="2789029" cy="1673417"/>
          </a:xfrm>
          <a:custGeom>
            <a:avLst/>
            <a:gdLst>
              <a:gd name="connsiteX0" fmla="*/ 0 w 2789029"/>
              <a:gd name="connsiteY0" fmla="*/ 0 h 1673417"/>
              <a:gd name="connsiteX1" fmla="*/ 2789029 w 2789029"/>
              <a:gd name="connsiteY1" fmla="*/ 0 h 1673417"/>
              <a:gd name="connsiteX2" fmla="*/ 2789029 w 2789029"/>
              <a:gd name="connsiteY2" fmla="*/ 1673417 h 1673417"/>
              <a:gd name="connsiteX3" fmla="*/ 0 w 2789029"/>
              <a:gd name="connsiteY3" fmla="*/ 1673417 h 1673417"/>
              <a:gd name="connsiteX4" fmla="*/ 0 w 2789029"/>
              <a:gd name="connsiteY4" fmla="*/ 0 h 167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029" h="1673417">
                <a:moveTo>
                  <a:pt x="0" y="0"/>
                </a:moveTo>
                <a:lnTo>
                  <a:pt x="2789029" y="0"/>
                </a:lnTo>
                <a:lnTo>
                  <a:pt x="2789029" y="1673417"/>
                </a:lnTo>
                <a:lnTo>
                  <a:pt x="0" y="16734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Create Pathways to education for youth in care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E80DD56-B1A3-C8CB-92E4-D53693B2E748}"/>
              </a:ext>
            </a:extLst>
          </p:cNvPr>
          <p:cNvSpPr/>
          <p:nvPr/>
        </p:nvSpPr>
        <p:spPr>
          <a:xfrm>
            <a:off x="3749158" y="1684203"/>
            <a:ext cx="2789029" cy="1673417"/>
          </a:xfrm>
          <a:custGeom>
            <a:avLst/>
            <a:gdLst>
              <a:gd name="connsiteX0" fmla="*/ 0 w 2789029"/>
              <a:gd name="connsiteY0" fmla="*/ 0 h 1673417"/>
              <a:gd name="connsiteX1" fmla="*/ 2789029 w 2789029"/>
              <a:gd name="connsiteY1" fmla="*/ 0 h 1673417"/>
              <a:gd name="connsiteX2" fmla="*/ 2789029 w 2789029"/>
              <a:gd name="connsiteY2" fmla="*/ 1673417 h 1673417"/>
              <a:gd name="connsiteX3" fmla="*/ 0 w 2789029"/>
              <a:gd name="connsiteY3" fmla="*/ 1673417 h 1673417"/>
              <a:gd name="connsiteX4" fmla="*/ 0 w 2789029"/>
              <a:gd name="connsiteY4" fmla="*/ 0 h 167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029" h="1673417">
                <a:moveTo>
                  <a:pt x="0" y="0"/>
                </a:moveTo>
                <a:lnTo>
                  <a:pt x="2789029" y="0"/>
                </a:lnTo>
                <a:lnTo>
                  <a:pt x="2789029" y="1673417"/>
                </a:lnTo>
                <a:lnTo>
                  <a:pt x="0" y="16734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Provide information and connections to youth, their caregivers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5C11BF-B9BB-CFC0-08F9-5CFA415B7AB8}"/>
              </a:ext>
            </a:extLst>
          </p:cNvPr>
          <p:cNvSpPr/>
          <p:nvPr/>
        </p:nvSpPr>
        <p:spPr>
          <a:xfrm>
            <a:off x="6817091" y="1681116"/>
            <a:ext cx="2789029" cy="1673417"/>
          </a:xfrm>
          <a:custGeom>
            <a:avLst/>
            <a:gdLst>
              <a:gd name="connsiteX0" fmla="*/ 0 w 2789029"/>
              <a:gd name="connsiteY0" fmla="*/ 0 h 1673417"/>
              <a:gd name="connsiteX1" fmla="*/ 2789029 w 2789029"/>
              <a:gd name="connsiteY1" fmla="*/ 0 h 1673417"/>
              <a:gd name="connsiteX2" fmla="*/ 2789029 w 2789029"/>
              <a:gd name="connsiteY2" fmla="*/ 1673417 h 1673417"/>
              <a:gd name="connsiteX3" fmla="*/ 0 w 2789029"/>
              <a:gd name="connsiteY3" fmla="*/ 1673417 h 1673417"/>
              <a:gd name="connsiteX4" fmla="*/ 0 w 2789029"/>
              <a:gd name="connsiteY4" fmla="*/ 0 h 167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029" h="1673417">
                <a:moveTo>
                  <a:pt x="0" y="0"/>
                </a:moveTo>
                <a:lnTo>
                  <a:pt x="2789029" y="0"/>
                </a:lnTo>
                <a:lnTo>
                  <a:pt x="2789029" y="1673417"/>
                </a:lnTo>
                <a:lnTo>
                  <a:pt x="0" y="16734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Create a culture of education and training and normalizing this experience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4067117-C83F-6BD0-BDB3-D5B305E83BD4}"/>
              </a:ext>
            </a:extLst>
          </p:cNvPr>
          <p:cNvSpPr/>
          <p:nvPr/>
        </p:nvSpPr>
        <p:spPr>
          <a:xfrm>
            <a:off x="677334" y="3557238"/>
            <a:ext cx="2789029" cy="1673417"/>
          </a:xfrm>
          <a:custGeom>
            <a:avLst/>
            <a:gdLst>
              <a:gd name="connsiteX0" fmla="*/ 0 w 2789029"/>
              <a:gd name="connsiteY0" fmla="*/ 0 h 1673417"/>
              <a:gd name="connsiteX1" fmla="*/ 2789029 w 2789029"/>
              <a:gd name="connsiteY1" fmla="*/ 0 h 1673417"/>
              <a:gd name="connsiteX2" fmla="*/ 2789029 w 2789029"/>
              <a:gd name="connsiteY2" fmla="*/ 1673417 h 1673417"/>
              <a:gd name="connsiteX3" fmla="*/ 0 w 2789029"/>
              <a:gd name="connsiteY3" fmla="*/ 1673417 h 1673417"/>
              <a:gd name="connsiteX4" fmla="*/ 0 w 2789029"/>
              <a:gd name="connsiteY4" fmla="*/ 0 h 167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029" h="1673417">
                <a:moveTo>
                  <a:pt x="0" y="0"/>
                </a:moveTo>
                <a:lnTo>
                  <a:pt x="2789029" y="0"/>
                </a:lnTo>
                <a:lnTo>
                  <a:pt x="2789029" y="1673417"/>
                </a:lnTo>
                <a:lnTo>
                  <a:pt x="0" y="16734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Developing a plan and executing it (know what’s expected, what are deadlines)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3129334-9C3F-2925-A6E4-8B46D3A41EDE}"/>
              </a:ext>
            </a:extLst>
          </p:cNvPr>
          <p:cNvSpPr/>
          <p:nvPr/>
        </p:nvSpPr>
        <p:spPr>
          <a:xfrm>
            <a:off x="6817091" y="3571481"/>
            <a:ext cx="2789029" cy="1673417"/>
          </a:xfrm>
          <a:custGeom>
            <a:avLst/>
            <a:gdLst>
              <a:gd name="connsiteX0" fmla="*/ 0 w 2789029"/>
              <a:gd name="connsiteY0" fmla="*/ 0 h 1673417"/>
              <a:gd name="connsiteX1" fmla="*/ 2789029 w 2789029"/>
              <a:gd name="connsiteY1" fmla="*/ 0 h 1673417"/>
              <a:gd name="connsiteX2" fmla="*/ 2789029 w 2789029"/>
              <a:gd name="connsiteY2" fmla="*/ 1673417 h 1673417"/>
              <a:gd name="connsiteX3" fmla="*/ 0 w 2789029"/>
              <a:gd name="connsiteY3" fmla="*/ 1673417 h 1673417"/>
              <a:gd name="connsiteX4" fmla="*/ 0 w 2789029"/>
              <a:gd name="connsiteY4" fmla="*/ 0 h 167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029" h="1673417">
                <a:moveTo>
                  <a:pt x="0" y="0"/>
                </a:moveTo>
                <a:lnTo>
                  <a:pt x="2789029" y="0"/>
                </a:lnTo>
                <a:lnTo>
                  <a:pt x="2789029" y="1673417"/>
                </a:lnTo>
                <a:lnTo>
                  <a:pt x="0" y="16734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/>
              <a:t>Educate the Educators on Child Welfare/Trauma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9ABFBAC-4AF5-CA1E-F889-C87CC4CA8362}"/>
              </a:ext>
            </a:extLst>
          </p:cNvPr>
          <p:cNvSpPr/>
          <p:nvPr/>
        </p:nvSpPr>
        <p:spPr>
          <a:xfrm>
            <a:off x="3747212" y="3571481"/>
            <a:ext cx="2789029" cy="1673417"/>
          </a:xfrm>
          <a:custGeom>
            <a:avLst/>
            <a:gdLst>
              <a:gd name="connsiteX0" fmla="*/ 0 w 2789029"/>
              <a:gd name="connsiteY0" fmla="*/ 0 h 1673417"/>
              <a:gd name="connsiteX1" fmla="*/ 2789029 w 2789029"/>
              <a:gd name="connsiteY1" fmla="*/ 0 h 1673417"/>
              <a:gd name="connsiteX2" fmla="*/ 2789029 w 2789029"/>
              <a:gd name="connsiteY2" fmla="*/ 1673417 h 1673417"/>
              <a:gd name="connsiteX3" fmla="*/ 0 w 2789029"/>
              <a:gd name="connsiteY3" fmla="*/ 1673417 h 1673417"/>
              <a:gd name="connsiteX4" fmla="*/ 0 w 2789029"/>
              <a:gd name="connsiteY4" fmla="*/ 0 h 167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029" h="1673417">
                <a:moveTo>
                  <a:pt x="0" y="0"/>
                </a:moveTo>
                <a:lnTo>
                  <a:pt x="2789029" y="0"/>
                </a:lnTo>
                <a:lnTo>
                  <a:pt x="2789029" y="1673417"/>
                </a:lnTo>
                <a:lnTo>
                  <a:pt x="0" y="16734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Promote Peer and Parent Mentoring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8826D-2E96-546C-8631-034A80CFC259}"/>
              </a:ext>
            </a:extLst>
          </p:cNvPr>
          <p:cNvSpPr txBox="1"/>
          <p:nvPr/>
        </p:nvSpPr>
        <p:spPr>
          <a:xfrm>
            <a:off x="374775" y="6294367"/>
            <a:ext cx="893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0" indent="-635000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Smithgall, C.,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Jarpe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-Ratner, E., Walker, L. (2010). </a:t>
            </a:r>
            <a:r>
              <a:rPr lang="en-US" sz="1400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Looking back, moving forward: Using integrated assessments to examine the educational experiences of children entering foster care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Chicago: Chapin Hall at the University of Chicago.</a:t>
            </a:r>
          </a:p>
        </p:txBody>
      </p:sp>
    </p:spTree>
    <p:extLst>
      <p:ext uri="{BB962C8B-B14F-4D97-AF65-F5344CB8AC3E}">
        <p14:creationId xmlns:p14="http://schemas.microsoft.com/office/powerpoint/2010/main" val="86109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83ED982-F75D-E94D-8538-8A5CC5A3EA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0181228"/>
              </p:ext>
            </p:extLst>
          </p:nvPr>
        </p:nvGraphicFramePr>
        <p:xfrm>
          <a:off x="869827" y="1337930"/>
          <a:ext cx="8862896" cy="4786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451E9E68-3E0E-2A45-FA1F-231F6B6E7F4E}"/>
              </a:ext>
            </a:extLst>
          </p:cNvPr>
          <p:cNvSpPr txBox="1">
            <a:spLocks/>
          </p:cNvSpPr>
          <p:nvPr/>
        </p:nvSpPr>
        <p:spPr>
          <a:xfrm>
            <a:off x="677334" y="335104"/>
            <a:ext cx="7089279" cy="11266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Child Population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	McLean County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F76E08-32A0-8091-AB9E-2D563EA40A71}"/>
              </a:ext>
            </a:extLst>
          </p:cNvPr>
          <p:cNvSpPr txBox="1"/>
          <p:nvPr/>
        </p:nvSpPr>
        <p:spPr>
          <a:xfrm>
            <a:off x="370739" y="6331123"/>
            <a:ext cx="1090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Child Characteristics, 2021 American Community Survey 5-Year Estimates. Table S0901. 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https://data.census.gov/cedsci/table?q=fostercare&amp;text=S0901&amp;t=Children&amp;g=0500000US17029,17115,17113,17143,17161,17167,17019,17183&amp;tid=ACSST5Y2020.S0901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76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4FA0F9D-D25D-7D4B-9215-5AFE6B66A4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8297370"/>
              </p:ext>
            </p:extLst>
          </p:nvPr>
        </p:nvGraphicFramePr>
        <p:xfrm>
          <a:off x="878749" y="1505422"/>
          <a:ext cx="8614167" cy="4522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2F239A34-F8B5-5C88-D317-75D42A8FAA2D}"/>
              </a:ext>
            </a:extLst>
          </p:cNvPr>
          <p:cNvSpPr txBox="1">
            <a:spLocks/>
          </p:cNvSpPr>
          <p:nvPr/>
        </p:nvSpPr>
        <p:spPr>
          <a:xfrm>
            <a:off x="677334" y="335104"/>
            <a:ext cx="7089279" cy="11266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Child Population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	Peoria County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DCDC8C-8649-4C12-225B-C65E7EC6C920}"/>
              </a:ext>
            </a:extLst>
          </p:cNvPr>
          <p:cNvSpPr txBox="1"/>
          <p:nvPr/>
        </p:nvSpPr>
        <p:spPr>
          <a:xfrm>
            <a:off x="370739" y="6331123"/>
            <a:ext cx="1090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Child Characteristics, 2021 American Community Survey 5-Year Estimates. Table S0901. 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https://data.census.gov/cedsci/table?q=fostercare&amp;text=S0901&amp;t=Children&amp;g=0500000US17029,17115,17113,17143,17161,17167,17019,17183&amp;tid=ACSST5Y2020.S0901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286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915DAB-BA9C-77FC-661C-39D432D0C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1793" y="926019"/>
            <a:ext cx="3259668" cy="677973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Who We Are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72FD9B3-61E7-B1AC-E53D-E90674C20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5140" y="1776595"/>
            <a:ext cx="4780932" cy="4282294"/>
          </a:xfrm>
        </p:spPr>
        <p:txBody>
          <a:bodyPr anchor="t">
            <a:noAutofit/>
          </a:bodyPr>
          <a:lstStyle/>
          <a:p>
            <a:pPr marL="0" indent="0">
              <a:lnSpc>
                <a:spcPct val="90000"/>
              </a:lnSpc>
              <a:buClr>
                <a:schemeClr val="accent4">
                  <a:lumMod val="50000"/>
                </a:schemeClr>
              </a:buClr>
              <a:buNone/>
            </a:pPr>
            <a:r>
              <a:rPr lang="en-US" sz="2200" b="1" dirty="0">
                <a:solidFill>
                  <a:srgbClr val="FFFFFF"/>
                </a:solidFill>
              </a:rPr>
              <a:t>Statewide Partnership </a:t>
            </a:r>
          </a:p>
          <a:p>
            <a:pPr marL="0" indent="0">
              <a:lnSpc>
                <a:spcPct val="90000"/>
              </a:lnSpc>
              <a:buClr>
                <a:schemeClr val="accent4">
                  <a:lumMod val="50000"/>
                </a:schemeClr>
              </a:buClr>
              <a:buNone/>
            </a:pPr>
            <a:r>
              <a:rPr lang="en-US" sz="2200" b="1" dirty="0">
                <a:solidFill>
                  <a:srgbClr val="FFFFFF"/>
                </a:solidFill>
              </a:rPr>
              <a:t>     (established in 2006)</a:t>
            </a:r>
          </a:p>
          <a:p>
            <a:pPr marL="0" indent="0">
              <a:lnSpc>
                <a:spcPct val="90000"/>
              </a:lnSpc>
              <a:buClr>
                <a:schemeClr val="accent4">
                  <a:lumMod val="50000"/>
                </a:schemeClr>
              </a:buClr>
              <a:buNone/>
            </a:pPr>
            <a:endParaRPr lang="en-US" sz="2200" b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FFFF"/>
                </a:solidFill>
              </a:rPr>
              <a:t>DCFS African American Advisory Council 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FFFF"/>
                </a:solidFill>
              </a:rPr>
              <a:t>Private Child Welfare Agencies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FFFF"/>
                </a:solidFill>
              </a:rPr>
              <a:t>Concerned Citizens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FFFF"/>
                </a:solidFill>
              </a:rPr>
              <a:t>Illinois Courts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FFFF"/>
                </a:solidFill>
              </a:rPr>
              <a:t>African American Family Commission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FFFF"/>
                </a:solidFill>
              </a:rPr>
              <a:t>State universities: ISU, NIU, SIUE, UIC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07BCDE-D534-B36E-38F8-1CB44F9564C5}"/>
              </a:ext>
            </a:extLst>
          </p:cNvPr>
          <p:cNvGrpSpPr/>
          <p:nvPr/>
        </p:nvGrpSpPr>
        <p:grpSpPr>
          <a:xfrm>
            <a:off x="757251" y="1603992"/>
            <a:ext cx="3856774" cy="3738912"/>
            <a:chOff x="7375457" y="2887373"/>
            <a:chExt cx="2889745" cy="2726817"/>
          </a:xfrm>
        </p:grpSpPr>
        <p:pic>
          <p:nvPicPr>
            <p:cNvPr id="5" name="Picture 4" descr="https://d28htnjz2elwuj.cloudfront.net/wp-content/uploads/2013/11/Illinois_State_University_Logo.png">
              <a:extLst>
                <a:ext uri="{FF2B5EF4-FFF2-40B4-BE49-F238E27FC236}">
                  <a16:creationId xmlns:a16="http://schemas.microsoft.com/office/drawing/2014/main" id="{CD44C96A-38DF-679F-4AB7-7D774A6FA261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5457" y="2990889"/>
              <a:ext cx="1336053" cy="130679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 descr="Image result for southern illinois universities and DCFS">
              <a:hlinkClick r:id="rId3"/>
              <a:extLst>
                <a:ext uri="{FF2B5EF4-FFF2-40B4-BE49-F238E27FC236}">
                  <a16:creationId xmlns:a16="http://schemas.microsoft.com/office/drawing/2014/main" id="{7D6DC519-BCD4-5A94-84AC-619BD44E43E1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2797" y="4297682"/>
              <a:ext cx="1372405" cy="131650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 descr="Image result for northern illinois universities and DCFS">
              <a:hlinkClick r:id="rId5"/>
              <a:extLst>
                <a:ext uri="{FF2B5EF4-FFF2-40B4-BE49-F238E27FC236}">
                  <a16:creationId xmlns:a16="http://schemas.microsoft.com/office/drawing/2014/main" id="{2CBE8C97-A16B-92DF-891B-3DAEA5C49F0A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2797" y="2887373"/>
              <a:ext cx="1228358" cy="123444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 descr="University of Illinois Seal">
              <a:hlinkClick r:id="rId7" tooltip="&quot;University of Illinois Seal&quot;"/>
              <a:extLst>
                <a:ext uri="{FF2B5EF4-FFF2-40B4-BE49-F238E27FC236}">
                  <a16:creationId xmlns:a16="http://schemas.microsoft.com/office/drawing/2014/main" id="{5ACBB384-1517-7D74-DED2-688EA82B81DE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092" y="4361462"/>
              <a:ext cx="1279855" cy="125272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565832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069C2E8-6D0D-484C-B30D-B9B7E473A7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733885"/>
              </p:ext>
            </p:extLst>
          </p:nvPr>
        </p:nvGraphicFramePr>
        <p:xfrm>
          <a:off x="729147" y="1404089"/>
          <a:ext cx="9003575" cy="4645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A9DDD494-3660-A07A-FFCD-36F156C6866A}"/>
              </a:ext>
            </a:extLst>
          </p:cNvPr>
          <p:cNvSpPr txBox="1">
            <a:spLocks/>
          </p:cNvSpPr>
          <p:nvPr/>
        </p:nvSpPr>
        <p:spPr>
          <a:xfrm>
            <a:off x="677334" y="335104"/>
            <a:ext cx="7089279" cy="11266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Child Population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	Rock Island County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15FB22-6EF2-2409-A584-89974FBABD47}"/>
              </a:ext>
            </a:extLst>
          </p:cNvPr>
          <p:cNvSpPr txBox="1"/>
          <p:nvPr/>
        </p:nvSpPr>
        <p:spPr>
          <a:xfrm>
            <a:off x="370739" y="6331123"/>
            <a:ext cx="1090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Child Characteristics, 2021 American Community Survey 5-Year Estimates. Table S0901. 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https://data.census.gov/cedsci/table?q=fostercare&amp;text=S0901&amp;t=Children&amp;g=0500000US17029,17115,17113,17143,17161,17167,17019,17183&amp;tid=ACSST5Y2020.S0901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080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E777B8-8CB7-CB48-F405-59007C2BA46E}"/>
              </a:ext>
            </a:extLst>
          </p:cNvPr>
          <p:cNvSpPr txBox="1"/>
          <p:nvPr/>
        </p:nvSpPr>
        <p:spPr>
          <a:xfrm>
            <a:off x="370739" y="6331123"/>
            <a:ext cx="1090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Child Characteristics, 2021 American Community Survey 5-Year Estimates. Table S0901. 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https://data.census.gov/cedsci/table?q=fostercare&amp;text=S0901&amp;t=Children&amp;g=0500000US17029,17115,17113,17143,17161,17167,17019,17183&amp;tid=ACSST5Y2020.S0901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6E66496-E3E3-D24C-8DE7-70A0A92326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2724149"/>
              </p:ext>
            </p:extLst>
          </p:nvPr>
        </p:nvGraphicFramePr>
        <p:xfrm>
          <a:off x="677333" y="1455676"/>
          <a:ext cx="8754765" cy="4581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70FAAA83-47E8-9FB2-B4FF-D8E10B739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5104"/>
            <a:ext cx="7147152" cy="112660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Child Population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	Sangamon County</a:t>
            </a:r>
          </a:p>
        </p:txBody>
      </p:sp>
    </p:spTree>
    <p:extLst>
      <p:ext uri="{BB962C8B-B14F-4D97-AF65-F5344CB8AC3E}">
        <p14:creationId xmlns:p14="http://schemas.microsoft.com/office/powerpoint/2010/main" val="2698538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CF4D8-641A-A0B9-26B3-9B8DC2AF0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5104"/>
            <a:ext cx="6996681" cy="112660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Child Population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	Vermillion County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7E7C62-5DB6-2043-0229-03B0A96614D9}"/>
              </a:ext>
            </a:extLst>
          </p:cNvPr>
          <p:cNvSpPr txBox="1"/>
          <p:nvPr/>
        </p:nvSpPr>
        <p:spPr>
          <a:xfrm>
            <a:off x="370739" y="6331123"/>
            <a:ext cx="1090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Child Characteristics, 2021 American Community Survey 5-Year Estimates. Table S0901. 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https://data.census.gov/cedsci/table?q=fostercare&amp;text=S0901&amp;t=Children&amp;g=0500000US17029,17115,17113,17143,17161,17167,17019,17183&amp;tid=ACSST5Y2020.S0901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3CC05C0-C934-6248-A450-6749B9C8CA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3245729"/>
              </p:ext>
            </p:extLst>
          </p:nvPr>
        </p:nvGraphicFramePr>
        <p:xfrm>
          <a:off x="677334" y="1461707"/>
          <a:ext cx="8867499" cy="4650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7569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08" y="337174"/>
            <a:ext cx="8491593" cy="659621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Child Population by Race: Illinois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3E909D-E43B-B511-9121-9172140EE2F6}"/>
              </a:ext>
            </a:extLst>
          </p:cNvPr>
          <p:cNvSpPr txBox="1"/>
          <p:nvPr/>
        </p:nvSpPr>
        <p:spPr>
          <a:xfrm>
            <a:off x="370739" y="6331123"/>
            <a:ext cx="1090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Child Characteristics, 20201American Community Survey 5-Year Estimates. Table S0901. 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https://data.census.gov/cedsci/table?q=fostercare&amp;text=S0901&amp;t=Children&amp;g=0500000US17029,17115,17113,17143,17161,17167,17019,17183&amp;tid=ACSST5Y2020.S0901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57EEDB-F3FA-9140-9452-0AFB7151D9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5778239"/>
              </p:ext>
            </p:extLst>
          </p:nvPr>
        </p:nvGraphicFramePr>
        <p:xfrm>
          <a:off x="584027" y="1253352"/>
          <a:ext cx="9041236" cy="4678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7545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793" y="433535"/>
            <a:ext cx="5628393" cy="75136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Child Poverty Rates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7A87295-88B2-A343-B24A-558A64ED8E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6105241"/>
              </p:ext>
            </p:extLst>
          </p:nvPr>
        </p:nvGraphicFramePr>
        <p:xfrm>
          <a:off x="505838" y="1184903"/>
          <a:ext cx="8540885" cy="4904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F9046E4-6310-F05F-5E26-68BE533B6AC1}"/>
              </a:ext>
            </a:extLst>
          </p:cNvPr>
          <p:cNvSpPr txBox="1"/>
          <p:nvPr/>
        </p:nvSpPr>
        <p:spPr>
          <a:xfrm>
            <a:off x="370739" y="6331123"/>
            <a:ext cx="1090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Children Characteristics, 2021 American Community Survey 5-Year Estimates | Table S0901. 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https://data.census.gov/table?text=S0901&amp;t=Children&amp;g=050XX00US17019,17029,17113,17115,17143,17161,17167,17183&amp;y=2021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323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573" y="563556"/>
            <a:ext cx="7766137" cy="639212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Children at or Below Poverty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380D9E-D814-1D10-B898-489323F4A090}"/>
              </a:ext>
            </a:extLst>
          </p:cNvPr>
          <p:cNvSpPr txBox="1"/>
          <p:nvPr/>
        </p:nvSpPr>
        <p:spPr>
          <a:xfrm>
            <a:off x="9430838" y="6372219"/>
            <a:ext cx="2684965" cy="461665"/>
          </a:xfrm>
          <a:prstGeom prst="rect">
            <a:avLst/>
          </a:prstGeom>
          <a:noFill/>
        </p:spPr>
        <p:txBody>
          <a:bodyPr wrap="square" lIns="18288" rIns="45720" rtlCol="0">
            <a:spAutoFit/>
          </a:bodyPr>
          <a:lstStyle/>
          <a:p>
            <a:pPr marL="400050" indent="-400050">
              <a:tabLst>
                <a:tab pos="400050" algn="l"/>
              </a:tabLst>
            </a:pPr>
            <a:r>
              <a:rPr lang="en-US" sz="12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</a:t>
            </a: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Other racial categories are not </a:t>
            </a:r>
            <a:b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accounted for in the presented data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911A339-6790-4DC6-BE20-DBA59F8939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2847324"/>
              </p:ext>
            </p:extLst>
          </p:nvPr>
        </p:nvGraphicFramePr>
        <p:xfrm>
          <a:off x="425303" y="1429288"/>
          <a:ext cx="9240501" cy="425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958219C-7408-D6CF-0C86-353332E8A38D}"/>
              </a:ext>
            </a:extLst>
          </p:cNvPr>
          <p:cNvSpPr txBox="1"/>
          <p:nvPr/>
        </p:nvSpPr>
        <p:spPr>
          <a:xfrm>
            <a:off x="370740" y="6331123"/>
            <a:ext cx="8286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Poverty Status, Past 12 Months, 2021 American Community Survey 1-Year Estimates | Table S1701.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https://data.census.gov/table?q=poverty&amp;g=050XX00US17019,17029,17113,17115,17143,17161,17167,17183&amp;y=2021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400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6" y="2855080"/>
            <a:ext cx="8017078" cy="1147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Unemployment Rates</a:t>
            </a:r>
          </a:p>
        </p:txBody>
      </p:sp>
    </p:spTree>
    <p:extLst>
      <p:ext uri="{BB962C8B-B14F-4D97-AF65-F5344CB8AC3E}">
        <p14:creationId xmlns:p14="http://schemas.microsoft.com/office/powerpoint/2010/main" val="1876472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8265-E661-C34B-9A9F-90DCB8CCB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0135"/>
            <a:ext cx="8596668" cy="65694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Unemployment Rates by County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75FD0F-8AF3-EC14-2CF3-8C7698343FDD}"/>
              </a:ext>
            </a:extLst>
          </p:cNvPr>
          <p:cNvSpPr txBox="1"/>
          <p:nvPr/>
        </p:nvSpPr>
        <p:spPr>
          <a:xfrm>
            <a:off x="368137" y="6089445"/>
            <a:ext cx="10351135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3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U.S. Census Bureau, Employment Status, 2016-2020 American Community Survey 5-Year Estimates. </a:t>
            </a:r>
          </a:p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Retrieved from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https://data.census.gov/cedsci/table?text=S2301&amp;g=0500000US17019,17029,17115,17113,17143,17161,17167,17183&amp;tid=ACSST5Y2020.S2301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defRPr/>
            </a:pP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 Other racial categories are not accounted for in the presented data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105A330-28A9-CF40-A1A2-C2C210D681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8401391"/>
              </p:ext>
            </p:extLst>
          </p:nvPr>
        </p:nvGraphicFramePr>
        <p:xfrm>
          <a:off x="677333" y="1101011"/>
          <a:ext cx="9121271" cy="4753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59089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E2E20-A73C-E4C6-8C27-642ED0D7A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027" y="300778"/>
            <a:ext cx="9667505" cy="587829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2022 Unemployed Rates: Champaign County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026600-18F8-4344-AAB6-AE2441B5C2B1}"/>
              </a:ext>
            </a:extLst>
          </p:cNvPr>
          <p:cNvSpPr txBox="1"/>
          <p:nvPr/>
        </p:nvSpPr>
        <p:spPr>
          <a:xfrm>
            <a:off x="339562" y="6100234"/>
            <a:ext cx="10351135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3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U.S. Census Bureau, Employment Status, 2016-2020 American Community Survey 5-Year Estimates. </a:t>
            </a:r>
          </a:p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Retrieved from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https://data.census.gov/table?text=S2301&amp;g=050XX00US17019,17029,17113,17115,17143,17161,17167,17183&amp;y=2021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defRPr/>
            </a:pP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 Other racial categories are not accounted for in the presented data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DF38119-48B3-2F47-999E-1B9FC1E2B1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6945469"/>
              </p:ext>
            </p:extLst>
          </p:nvPr>
        </p:nvGraphicFramePr>
        <p:xfrm>
          <a:off x="982752" y="1351025"/>
          <a:ext cx="7627848" cy="4676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09378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2AFD49-0D43-1788-B364-6E1A99AD7C30}"/>
              </a:ext>
            </a:extLst>
          </p:cNvPr>
          <p:cNvSpPr txBox="1"/>
          <p:nvPr/>
        </p:nvSpPr>
        <p:spPr>
          <a:xfrm>
            <a:off x="1322667" y="2036108"/>
            <a:ext cx="35472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No available data for 2022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680E14F-04B9-6054-C36C-403714F2C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3829"/>
            <a:ext cx="8596668" cy="587829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2022 Unemployed Rates: Coles County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39B221-2444-60BD-CA02-819E591E7FA8}"/>
              </a:ext>
            </a:extLst>
          </p:cNvPr>
          <p:cNvSpPr txBox="1"/>
          <p:nvPr/>
        </p:nvSpPr>
        <p:spPr>
          <a:xfrm>
            <a:off x="339562" y="6100234"/>
            <a:ext cx="10351135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3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U.S. Census Bureau, Employment Status, 2016-2020 American Community Survey 5-Year Estimates. </a:t>
            </a:r>
          </a:p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Retrieved from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https://data.census.gov/table?text=S2301&amp;g=050XX00US17019,17029,17113,17115,17143,17161,17167,17183&amp;y=2021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defRPr/>
            </a:pP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 Other racial categories are not accounted for in the presented data</a:t>
            </a:r>
          </a:p>
        </p:txBody>
      </p:sp>
    </p:spTree>
    <p:extLst>
      <p:ext uri="{BB962C8B-B14F-4D97-AF65-F5344CB8AC3E}">
        <p14:creationId xmlns:p14="http://schemas.microsoft.com/office/powerpoint/2010/main" val="802449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E717C-106C-5BCE-F00B-EAB4449FB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182" y="932824"/>
            <a:ext cx="3737268" cy="71740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Objectives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84F1A8-4B15-D70A-80DE-4AB5E8F2C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273" y="1650226"/>
            <a:ext cx="4965795" cy="388077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/>
              <a:t>Promote </a:t>
            </a:r>
            <a:r>
              <a:rPr lang="en-US" sz="2200" b="1" dirty="0"/>
              <a:t>community-based solutions</a:t>
            </a:r>
            <a:r>
              <a:rPr lang="en-US" sz="2200" dirty="0"/>
              <a:t> to improve family permanency and child well-being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b="1" dirty="0"/>
              <a:t>Reduce disparities</a:t>
            </a:r>
            <a:r>
              <a:rPr lang="en-US" sz="2200" dirty="0"/>
              <a:t> among children of color receiving child welfare and child protection services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/>
              <a:t>Use </a:t>
            </a:r>
            <a:r>
              <a:rPr lang="en-US" sz="2200" b="1" dirty="0"/>
              <a:t>data driven decision</a:t>
            </a:r>
            <a:r>
              <a:rPr lang="en-US" sz="2200" dirty="0"/>
              <a:t> making to improve outcomes for youth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Promote </a:t>
            </a:r>
            <a:r>
              <a:rPr lang="en-US" sz="2200" b="1" dirty="0"/>
              <a:t>stakeholder partnerships/ ownership</a:t>
            </a:r>
            <a:endParaRPr lang="en-US" sz="2200" dirty="0"/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EB9A4EC-5D0D-2495-8D52-6C7E71119F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9" r="24191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05264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E2E20-A73C-E4C6-8C27-642ED0D7A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09984"/>
            <a:ext cx="8596668" cy="593823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2022 Unemployed Rates: Macon County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2CE926E-FA29-4645-9FF0-39ECC646D0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4315194"/>
              </p:ext>
            </p:extLst>
          </p:nvPr>
        </p:nvGraphicFramePr>
        <p:xfrm>
          <a:off x="995452" y="1010246"/>
          <a:ext cx="7112756" cy="5010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BAAB5600-6813-0531-F3CF-E8BC30C0960D}"/>
              </a:ext>
            </a:extLst>
          </p:cNvPr>
          <p:cNvSpPr txBox="1"/>
          <p:nvPr/>
        </p:nvSpPr>
        <p:spPr>
          <a:xfrm>
            <a:off x="339562" y="6100234"/>
            <a:ext cx="10351135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3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U.S. Census Bureau, Employment Status, 2016-2020 American Community Survey 5-Year Estimates. </a:t>
            </a:r>
          </a:p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Retrieved from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https://data.census.gov/table?text=S2301&amp;g=050XX00US17019,17029,17113,17115,17143,17161,17167,17183&amp;y=2021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defRPr/>
            </a:pP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 Other racial categories are not accounted for in the presented data</a:t>
            </a:r>
          </a:p>
        </p:txBody>
      </p:sp>
    </p:spTree>
    <p:extLst>
      <p:ext uri="{BB962C8B-B14F-4D97-AF65-F5344CB8AC3E}">
        <p14:creationId xmlns:p14="http://schemas.microsoft.com/office/powerpoint/2010/main" val="1776094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D0264A6-1518-9004-2A1E-36AE36BF8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09984"/>
            <a:ext cx="8596668" cy="593823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2022 Unemployed Rates: McLean County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F7199FAE-0F19-9D44-BCDC-0BC7C4771F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235226"/>
              </p:ext>
            </p:extLst>
          </p:nvPr>
        </p:nvGraphicFramePr>
        <p:xfrm>
          <a:off x="995452" y="1010246"/>
          <a:ext cx="7095747" cy="5044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E610670E-D6F5-1888-2A7B-CFDA2B2D9F77}"/>
              </a:ext>
            </a:extLst>
          </p:cNvPr>
          <p:cNvSpPr txBox="1"/>
          <p:nvPr/>
        </p:nvSpPr>
        <p:spPr>
          <a:xfrm>
            <a:off x="339562" y="6100234"/>
            <a:ext cx="10351135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3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U.S. Census Bureau, Employment Status, 2016-2020 American Community Survey 5-Year Estimates. </a:t>
            </a:r>
          </a:p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Retrieved from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https://data.census.gov/table?text=S2301&amp;g=050XX00US17019,17029,17113,17115,17143,17161,17167,17183&amp;y=2021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defRPr/>
            </a:pP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 Other racial categories are not accounted for in the presented data</a:t>
            </a:r>
          </a:p>
        </p:txBody>
      </p:sp>
    </p:spTree>
    <p:extLst>
      <p:ext uri="{BB962C8B-B14F-4D97-AF65-F5344CB8AC3E}">
        <p14:creationId xmlns:p14="http://schemas.microsoft.com/office/powerpoint/2010/main" val="1471608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6B06EB-025E-E85D-4345-5A57D515A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09984"/>
            <a:ext cx="8596668" cy="593823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2022 Unemployed Rates: Peoria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2CA62486-9EEA-9046-A203-18446B31CB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1897889"/>
              </p:ext>
            </p:extLst>
          </p:nvPr>
        </p:nvGraphicFramePr>
        <p:xfrm>
          <a:off x="995453" y="1010246"/>
          <a:ext cx="7137578" cy="5044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385FBDA6-F4B8-D97E-97AF-17B2F04FAEEF}"/>
              </a:ext>
            </a:extLst>
          </p:cNvPr>
          <p:cNvSpPr txBox="1"/>
          <p:nvPr/>
        </p:nvSpPr>
        <p:spPr>
          <a:xfrm>
            <a:off x="339562" y="6100234"/>
            <a:ext cx="10351135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3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U.S. Census Bureau, Employment Status, 2016-2020 American Community Survey 5-Year Estimates. </a:t>
            </a:r>
          </a:p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Retrieved from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https://data.census.gov/table?text=S2301&amp;g=050XX00US17019,17029,17113,17115,17143,17161,17167,17183&amp;y=2021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defRPr/>
            </a:pP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 Other racial categories are not accounted for in the presented data</a:t>
            </a:r>
          </a:p>
        </p:txBody>
      </p:sp>
    </p:spTree>
    <p:extLst>
      <p:ext uri="{BB962C8B-B14F-4D97-AF65-F5344CB8AC3E}">
        <p14:creationId xmlns:p14="http://schemas.microsoft.com/office/powerpoint/2010/main" val="1333608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4279CCE-46C6-D992-28B5-BBEC64F32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994" y="409984"/>
            <a:ext cx="9204796" cy="593823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2022 Unemployed Rates: Rock Island County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4560A5F5-21C4-0D44-96AF-A1688B6B96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7466201"/>
              </p:ext>
            </p:extLst>
          </p:nvPr>
        </p:nvGraphicFramePr>
        <p:xfrm>
          <a:off x="995453" y="1305520"/>
          <a:ext cx="7137578" cy="4736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C619203-FDCC-FE21-B15E-90A28D343DDE}"/>
              </a:ext>
            </a:extLst>
          </p:cNvPr>
          <p:cNvSpPr txBox="1"/>
          <p:nvPr/>
        </p:nvSpPr>
        <p:spPr>
          <a:xfrm>
            <a:off x="339562" y="6100234"/>
            <a:ext cx="10351135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3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U.S. Census Bureau, Employment Status, 2016-2020 American Community Survey 5-Year Estimates. </a:t>
            </a:r>
          </a:p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Retrieved from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https://data.census.gov/table?text=S2301&amp;g=050XX00US17019,17029,17113,17115,17143,17161,17167,17183&amp;y=2021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defRPr/>
            </a:pP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 Other racial categories are not accounted for in the presented data</a:t>
            </a:r>
          </a:p>
        </p:txBody>
      </p:sp>
    </p:spTree>
    <p:extLst>
      <p:ext uri="{BB962C8B-B14F-4D97-AF65-F5344CB8AC3E}">
        <p14:creationId xmlns:p14="http://schemas.microsoft.com/office/powerpoint/2010/main" val="8818729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9D4599A-325F-FFEC-7A26-090086A7C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214" y="409984"/>
            <a:ext cx="8987667" cy="593823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2022 Unemployed Rates: Sangamon County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693502B-FDD7-5B4B-B58C-55E6F5A2BA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488974"/>
              </p:ext>
            </p:extLst>
          </p:nvPr>
        </p:nvGraphicFramePr>
        <p:xfrm>
          <a:off x="995452" y="1430739"/>
          <a:ext cx="7134857" cy="4624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D0151D7F-97F3-D6CB-2856-3BDC2D2C1DB6}"/>
              </a:ext>
            </a:extLst>
          </p:cNvPr>
          <p:cNvSpPr txBox="1"/>
          <p:nvPr/>
        </p:nvSpPr>
        <p:spPr>
          <a:xfrm>
            <a:off x="339562" y="6100234"/>
            <a:ext cx="10351135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3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U.S. Census Bureau, Employment Status, 2016-2020 American Community Survey 5-Year Estimates. </a:t>
            </a:r>
          </a:p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Retrieved from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https://data.census.gov/table?text=S2301&amp;g=050XX00US17019,17029,17113,17115,17143,17161,17167,17183&amp;y=2021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defRPr/>
            </a:pP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 Other racial categories are not accounted for in the presented data</a:t>
            </a:r>
          </a:p>
        </p:txBody>
      </p:sp>
    </p:spTree>
    <p:extLst>
      <p:ext uri="{BB962C8B-B14F-4D97-AF65-F5344CB8AC3E}">
        <p14:creationId xmlns:p14="http://schemas.microsoft.com/office/powerpoint/2010/main" val="18063703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43C5B5C-73BE-DC6C-DB15-AAC636C4A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112" y="409984"/>
            <a:ext cx="8987667" cy="593823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2022 Unemployed Rates: Vermillion County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E75BA5A-4FBA-944A-B282-B455E70BC4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8486776"/>
              </p:ext>
            </p:extLst>
          </p:nvPr>
        </p:nvGraphicFramePr>
        <p:xfrm>
          <a:off x="995453" y="1212353"/>
          <a:ext cx="7148134" cy="4808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60F4A03-7829-A228-A7B6-7CD3F82FD3DC}"/>
              </a:ext>
            </a:extLst>
          </p:cNvPr>
          <p:cNvSpPr txBox="1"/>
          <p:nvPr/>
        </p:nvSpPr>
        <p:spPr>
          <a:xfrm>
            <a:off x="339562" y="6100234"/>
            <a:ext cx="10351135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3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U.S. Census Bureau, Employment Status, 2016-2020 American Community Survey 5-Year Estimates. </a:t>
            </a:r>
          </a:p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Retrieved from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https://data.census.gov/table?text=S2301&amp;g=050XX00US17019,17029,17113,17115,17143,17161,17167,17183&amp;y=2021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defRPr/>
            </a:pP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 Other racial categories are not accounted for in the presented data</a:t>
            </a:r>
          </a:p>
        </p:txBody>
      </p:sp>
    </p:spTree>
    <p:extLst>
      <p:ext uri="{BB962C8B-B14F-4D97-AF65-F5344CB8AC3E}">
        <p14:creationId xmlns:p14="http://schemas.microsoft.com/office/powerpoint/2010/main" val="3236611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FE844C7-2401-6B35-33D7-EAD947C36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522" y="2131402"/>
            <a:ext cx="8924904" cy="1646302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en-US" sz="6000" b="1" dirty="0"/>
              <a:t>Child Welfare Outcomes</a:t>
            </a:r>
          </a:p>
        </p:txBody>
      </p:sp>
    </p:spTree>
    <p:extLst>
      <p:ext uri="{BB962C8B-B14F-4D97-AF65-F5344CB8AC3E}">
        <p14:creationId xmlns:p14="http://schemas.microsoft.com/office/powerpoint/2010/main" val="1343071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9B8A5A16-7BE9-4AA1-9B5E-00FAFA5C8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93528F3-EFCB-4F9C-AC6F-A130BC6FAC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33639C4-7BA8-46BF-B77F-C44F350F8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B4FA542-2523-4BD8-BCF7-09F23BB6A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DC937BF-4C1E-4507-B43D-0C7644CAE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7E376DE-2C96-4763-AD42-01D60C2B0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B158AF34-A9BC-4D79-9525-2D3559540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C7FAAF9-2552-422D-846A-3ADC4AD46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E9C7168-E636-4C02-96D2-6D58240358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FA004EC-0377-4ED7-AA13-B901F5D0BE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7874CAB0-23F6-4DCB-B2FB-6ABE95AA5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8024AF93-149D-4CDC-9A3F-5B87F347D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F855DC1-92A6-087D-656E-8714613D5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770" y="1896034"/>
            <a:ext cx="8561876" cy="1035423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en-US" sz="5800" b="1" dirty="0">
                <a:solidFill>
                  <a:srgbClr val="FFFFFF"/>
                </a:solidFill>
              </a:rPr>
              <a:t>Child Abuse and Neglect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4EEEF8-034B-140C-A4ED-FD7DAACA9D37}"/>
              </a:ext>
            </a:extLst>
          </p:cNvPr>
          <p:cNvSpPr txBox="1"/>
          <p:nvPr/>
        </p:nvSpPr>
        <p:spPr>
          <a:xfrm>
            <a:off x="2643393" y="2986445"/>
            <a:ext cx="4676280" cy="83099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50000"/>
                  </a:schemeClr>
                </a:solidFill>
              </a:rPr>
              <a:t>Hotline Reports</a:t>
            </a:r>
          </a:p>
        </p:txBody>
      </p:sp>
    </p:spTree>
    <p:extLst>
      <p:ext uri="{BB962C8B-B14F-4D97-AF65-F5344CB8AC3E}">
        <p14:creationId xmlns:p14="http://schemas.microsoft.com/office/powerpoint/2010/main" val="7541437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549" y="243015"/>
            <a:ext cx="8596668" cy="1320800"/>
          </a:xfrm>
        </p:spPr>
        <p:txBody>
          <a:bodyPr anchor="ctr" anchorCtr="0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Champaign County: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Reports Made vs. Indicated by Source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9DD8794-19E0-8F47-8C4E-12B4F29053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5975553"/>
              </p:ext>
            </p:extLst>
          </p:nvPr>
        </p:nvGraphicFramePr>
        <p:xfrm>
          <a:off x="799640" y="1052634"/>
          <a:ext cx="8596668" cy="5159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696D26E-8646-C95C-A428-C3A22B068421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10440133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B95C3CD-149D-DE12-42BC-1AFB8745F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549" y="243015"/>
            <a:ext cx="8596668" cy="1320800"/>
          </a:xfrm>
        </p:spPr>
        <p:txBody>
          <a:bodyPr anchor="ctr" anchorCtr="0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Coles County: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Reports Made vs. Indicated by Source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858D600-02A0-4347-835A-1A5BE47BCD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7540462"/>
              </p:ext>
            </p:extLst>
          </p:nvPr>
        </p:nvGraphicFramePr>
        <p:xfrm>
          <a:off x="792448" y="1052634"/>
          <a:ext cx="8596668" cy="5159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A63C66-6FE4-D909-5C48-F7F809D1AF76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3883895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07E91D6-F700-A3CC-24D3-B70913CE0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4 PEP Goals:</a:t>
            </a:r>
            <a:b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Community-Based Solutions</a:t>
            </a: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993636D2-273C-2F17-B1BE-5021E5ED1475}"/>
              </a:ext>
            </a:extLst>
          </p:cNvPr>
          <p:cNvSpPr/>
          <p:nvPr/>
        </p:nvSpPr>
        <p:spPr>
          <a:xfrm>
            <a:off x="5396112" y="1344862"/>
            <a:ext cx="4222668" cy="4222668"/>
          </a:xfrm>
          <a:prstGeom prst="blockArc">
            <a:avLst>
              <a:gd name="adj1" fmla="val 10798968"/>
              <a:gd name="adj2" fmla="val 16114114"/>
              <a:gd name="adj3" fmla="val 4643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45DD6314-9D65-41CB-6231-4A9E3E6B80D0}"/>
              </a:ext>
            </a:extLst>
          </p:cNvPr>
          <p:cNvSpPr/>
          <p:nvPr/>
        </p:nvSpPr>
        <p:spPr>
          <a:xfrm>
            <a:off x="5396112" y="1346124"/>
            <a:ext cx="4222668" cy="4222668"/>
          </a:xfrm>
          <a:prstGeom prst="blockArc">
            <a:avLst>
              <a:gd name="adj1" fmla="val 5314121"/>
              <a:gd name="adj2" fmla="val 10801073"/>
              <a:gd name="adj3" fmla="val 4643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48488472-031B-BF15-D029-BD447ED12F6A}"/>
              </a:ext>
            </a:extLst>
          </p:cNvPr>
          <p:cNvSpPr/>
          <p:nvPr/>
        </p:nvSpPr>
        <p:spPr>
          <a:xfrm>
            <a:off x="5396113" y="1346124"/>
            <a:ext cx="4222668" cy="4222668"/>
          </a:xfrm>
          <a:prstGeom prst="blockArc">
            <a:avLst>
              <a:gd name="adj1" fmla="val 21598927"/>
              <a:gd name="adj2" fmla="val 5314121"/>
              <a:gd name="adj3" fmla="val 4643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66915BCD-FDBD-AA25-0B76-55396B086B4A}"/>
              </a:ext>
            </a:extLst>
          </p:cNvPr>
          <p:cNvSpPr/>
          <p:nvPr/>
        </p:nvSpPr>
        <p:spPr>
          <a:xfrm>
            <a:off x="5396113" y="1344862"/>
            <a:ext cx="4222668" cy="4222668"/>
          </a:xfrm>
          <a:prstGeom prst="blockArc">
            <a:avLst>
              <a:gd name="adj1" fmla="val 16114114"/>
              <a:gd name="adj2" fmla="val 1032"/>
              <a:gd name="adj3" fmla="val 4643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5A9CB84-77BC-547A-DCA2-B78714019DB2}"/>
              </a:ext>
            </a:extLst>
          </p:cNvPr>
          <p:cNvSpPr/>
          <p:nvPr/>
        </p:nvSpPr>
        <p:spPr>
          <a:xfrm>
            <a:off x="6481842" y="2439971"/>
            <a:ext cx="2051210" cy="2033686"/>
          </a:xfrm>
          <a:custGeom>
            <a:avLst/>
            <a:gdLst>
              <a:gd name="connsiteX0" fmla="*/ 0 w 2051210"/>
              <a:gd name="connsiteY0" fmla="*/ 1016843 h 2033686"/>
              <a:gd name="connsiteX1" fmla="*/ 1025605 w 2051210"/>
              <a:gd name="connsiteY1" fmla="*/ 0 h 2033686"/>
              <a:gd name="connsiteX2" fmla="*/ 2051210 w 2051210"/>
              <a:gd name="connsiteY2" fmla="*/ 1016843 h 2033686"/>
              <a:gd name="connsiteX3" fmla="*/ 1025605 w 2051210"/>
              <a:gd name="connsiteY3" fmla="*/ 2033686 h 2033686"/>
              <a:gd name="connsiteX4" fmla="*/ 0 w 2051210"/>
              <a:gd name="connsiteY4" fmla="*/ 1016843 h 203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1210" h="2033686">
                <a:moveTo>
                  <a:pt x="0" y="1016843"/>
                </a:moveTo>
                <a:cubicBezTo>
                  <a:pt x="0" y="455256"/>
                  <a:pt x="459179" y="0"/>
                  <a:pt x="1025605" y="0"/>
                </a:cubicBezTo>
                <a:cubicBezTo>
                  <a:pt x="1592031" y="0"/>
                  <a:pt x="2051210" y="455256"/>
                  <a:pt x="2051210" y="1016843"/>
                </a:cubicBezTo>
                <a:cubicBezTo>
                  <a:pt x="2051210" y="1578430"/>
                  <a:pt x="1592031" y="2033686"/>
                  <a:pt x="1025605" y="2033686"/>
                </a:cubicBezTo>
                <a:cubicBezTo>
                  <a:pt x="459179" y="2033686"/>
                  <a:pt x="0" y="1578430"/>
                  <a:pt x="0" y="1016843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173" tIns="315606" rIns="318173" bIns="315606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/>
              <a:t>PERMANENCY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189BF96-A2A8-C4A1-D49B-C95A08F40ABD}"/>
              </a:ext>
            </a:extLst>
          </p:cNvPr>
          <p:cNvSpPr/>
          <p:nvPr/>
        </p:nvSpPr>
        <p:spPr>
          <a:xfrm>
            <a:off x="6656094" y="515155"/>
            <a:ext cx="1599669" cy="1568408"/>
          </a:xfrm>
          <a:custGeom>
            <a:avLst/>
            <a:gdLst>
              <a:gd name="connsiteX0" fmla="*/ 0 w 1599669"/>
              <a:gd name="connsiteY0" fmla="*/ 680722 h 1361444"/>
              <a:gd name="connsiteX1" fmla="*/ 799835 w 1599669"/>
              <a:gd name="connsiteY1" fmla="*/ 0 h 1361444"/>
              <a:gd name="connsiteX2" fmla="*/ 1599670 w 1599669"/>
              <a:gd name="connsiteY2" fmla="*/ 680722 h 1361444"/>
              <a:gd name="connsiteX3" fmla="*/ 799835 w 1599669"/>
              <a:gd name="connsiteY3" fmla="*/ 1361444 h 1361444"/>
              <a:gd name="connsiteX4" fmla="*/ 0 w 1599669"/>
              <a:gd name="connsiteY4" fmla="*/ 680722 h 136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9669" h="1361444">
                <a:moveTo>
                  <a:pt x="0" y="680722"/>
                </a:moveTo>
                <a:cubicBezTo>
                  <a:pt x="0" y="304770"/>
                  <a:pt x="358098" y="0"/>
                  <a:pt x="799835" y="0"/>
                </a:cubicBezTo>
                <a:cubicBezTo>
                  <a:pt x="1241572" y="0"/>
                  <a:pt x="1599670" y="304770"/>
                  <a:pt x="1599670" y="680722"/>
                </a:cubicBezTo>
                <a:cubicBezTo>
                  <a:pt x="1599670" y="1056674"/>
                  <a:pt x="1241572" y="1361444"/>
                  <a:pt x="799835" y="1361444"/>
                </a:cubicBezTo>
                <a:cubicBezTo>
                  <a:pt x="358098" y="1361444"/>
                  <a:pt x="0" y="1056674"/>
                  <a:pt x="0" y="680722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666" tIns="224779" rIns="259666" bIns="224779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/>
              <a:t>Preserve Families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F30B7B7-A125-1400-7E52-2EC36024BDEE}"/>
              </a:ext>
            </a:extLst>
          </p:cNvPr>
          <p:cNvSpPr/>
          <p:nvPr/>
        </p:nvSpPr>
        <p:spPr>
          <a:xfrm>
            <a:off x="8788072" y="2559540"/>
            <a:ext cx="1721092" cy="1771668"/>
          </a:xfrm>
          <a:custGeom>
            <a:avLst/>
            <a:gdLst>
              <a:gd name="connsiteX0" fmla="*/ 0 w 1975523"/>
              <a:gd name="connsiteY0" fmla="*/ 935911 h 1871822"/>
              <a:gd name="connsiteX1" fmla="*/ 987762 w 1975523"/>
              <a:gd name="connsiteY1" fmla="*/ 0 h 1871822"/>
              <a:gd name="connsiteX2" fmla="*/ 1975524 w 1975523"/>
              <a:gd name="connsiteY2" fmla="*/ 935911 h 1871822"/>
              <a:gd name="connsiteX3" fmla="*/ 987762 w 1975523"/>
              <a:gd name="connsiteY3" fmla="*/ 1871822 h 1871822"/>
              <a:gd name="connsiteX4" fmla="*/ 0 w 1975523"/>
              <a:gd name="connsiteY4" fmla="*/ 935911 h 187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5523" h="1871822">
                <a:moveTo>
                  <a:pt x="0" y="935911"/>
                </a:moveTo>
                <a:cubicBezTo>
                  <a:pt x="0" y="419022"/>
                  <a:pt x="442236" y="0"/>
                  <a:pt x="987762" y="0"/>
                </a:cubicBezTo>
                <a:cubicBezTo>
                  <a:pt x="1533288" y="0"/>
                  <a:pt x="1975524" y="419022"/>
                  <a:pt x="1975524" y="935911"/>
                </a:cubicBezTo>
                <a:cubicBezTo>
                  <a:pt x="1975524" y="1452800"/>
                  <a:pt x="1533288" y="1871822"/>
                  <a:pt x="987762" y="1871822"/>
                </a:cubicBezTo>
                <a:cubicBezTo>
                  <a:pt x="442236" y="1871822"/>
                  <a:pt x="0" y="1452800"/>
                  <a:pt x="0" y="935911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4709" tIns="299522" rIns="314709" bIns="29952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/>
              <a:t>Reunify Families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D5D935-D7BA-3B6F-0560-8844056DA8AF}"/>
              </a:ext>
            </a:extLst>
          </p:cNvPr>
          <p:cNvSpPr/>
          <p:nvPr/>
        </p:nvSpPr>
        <p:spPr>
          <a:xfrm>
            <a:off x="6643621" y="4830065"/>
            <a:ext cx="1830679" cy="1790271"/>
          </a:xfrm>
          <a:custGeom>
            <a:avLst/>
            <a:gdLst>
              <a:gd name="connsiteX0" fmla="*/ 0 w 1830679"/>
              <a:gd name="connsiteY0" fmla="*/ 895136 h 1790271"/>
              <a:gd name="connsiteX1" fmla="*/ 915340 w 1830679"/>
              <a:gd name="connsiteY1" fmla="*/ 0 h 1790271"/>
              <a:gd name="connsiteX2" fmla="*/ 1830680 w 1830679"/>
              <a:gd name="connsiteY2" fmla="*/ 895136 h 1790271"/>
              <a:gd name="connsiteX3" fmla="*/ 915340 w 1830679"/>
              <a:gd name="connsiteY3" fmla="*/ 1790272 h 1790271"/>
              <a:gd name="connsiteX4" fmla="*/ 0 w 1830679"/>
              <a:gd name="connsiteY4" fmla="*/ 895136 h 179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0679" h="1790271">
                <a:moveTo>
                  <a:pt x="0" y="895136"/>
                </a:moveTo>
                <a:cubicBezTo>
                  <a:pt x="0" y="400766"/>
                  <a:pt x="409812" y="0"/>
                  <a:pt x="915340" y="0"/>
                </a:cubicBezTo>
                <a:cubicBezTo>
                  <a:pt x="1420868" y="0"/>
                  <a:pt x="1830680" y="400766"/>
                  <a:pt x="1830680" y="895136"/>
                </a:cubicBezTo>
                <a:cubicBezTo>
                  <a:pt x="1830680" y="1389506"/>
                  <a:pt x="1420868" y="1790272"/>
                  <a:pt x="915340" y="1790272"/>
                </a:cubicBezTo>
                <a:cubicBezTo>
                  <a:pt x="409812" y="1790272"/>
                  <a:pt x="0" y="1389506"/>
                  <a:pt x="0" y="895136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3497" tIns="287579" rIns="293497" bIns="287579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/>
              <a:t>Reduce Racial Disparity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A228896-7CCD-AE5E-89AE-28457113A026}"/>
              </a:ext>
            </a:extLst>
          </p:cNvPr>
          <p:cNvSpPr/>
          <p:nvPr/>
        </p:nvSpPr>
        <p:spPr>
          <a:xfrm>
            <a:off x="4469692" y="2621058"/>
            <a:ext cx="1770558" cy="1671513"/>
          </a:xfrm>
          <a:custGeom>
            <a:avLst/>
            <a:gdLst>
              <a:gd name="connsiteX0" fmla="*/ 0 w 1770558"/>
              <a:gd name="connsiteY0" fmla="*/ 835757 h 1671513"/>
              <a:gd name="connsiteX1" fmla="*/ 885279 w 1770558"/>
              <a:gd name="connsiteY1" fmla="*/ 0 h 1671513"/>
              <a:gd name="connsiteX2" fmla="*/ 1770558 w 1770558"/>
              <a:gd name="connsiteY2" fmla="*/ 835757 h 1671513"/>
              <a:gd name="connsiteX3" fmla="*/ 885279 w 1770558"/>
              <a:gd name="connsiteY3" fmla="*/ 1671514 h 1671513"/>
              <a:gd name="connsiteX4" fmla="*/ 0 w 1770558"/>
              <a:gd name="connsiteY4" fmla="*/ 835757 h 1671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0558" h="1671513">
                <a:moveTo>
                  <a:pt x="0" y="835757"/>
                </a:moveTo>
                <a:cubicBezTo>
                  <a:pt x="0" y="374181"/>
                  <a:pt x="396353" y="0"/>
                  <a:pt x="885279" y="0"/>
                </a:cubicBezTo>
                <a:cubicBezTo>
                  <a:pt x="1374205" y="0"/>
                  <a:pt x="1770558" y="374181"/>
                  <a:pt x="1770558" y="835757"/>
                </a:cubicBezTo>
                <a:cubicBezTo>
                  <a:pt x="1770558" y="1297333"/>
                  <a:pt x="1374205" y="1671514"/>
                  <a:pt x="885279" y="1671514"/>
                </a:cubicBezTo>
                <a:cubicBezTo>
                  <a:pt x="396353" y="1671514"/>
                  <a:pt x="0" y="1297333"/>
                  <a:pt x="0" y="835757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692" tIns="270187" rIns="284692" bIns="270187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/>
              <a:t>Adoption/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/>
              <a:t>Guardian-ship</a:t>
            </a:r>
          </a:p>
        </p:txBody>
      </p:sp>
    </p:spTree>
    <p:extLst>
      <p:ext uri="{BB962C8B-B14F-4D97-AF65-F5344CB8AC3E}">
        <p14:creationId xmlns:p14="http://schemas.microsoft.com/office/powerpoint/2010/main" val="42483059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CD0A046-CDAC-D8FC-0784-8DD6D246A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549" y="243015"/>
            <a:ext cx="8596668" cy="1320800"/>
          </a:xfrm>
        </p:spPr>
        <p:txBody>
          <a:bodyPr anchor="ctr" anchorCtr="0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Macon County: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Reports Made vs. Indicated by Source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6F3510F-1AA0-BB44-8566-9D12A38B65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2978427"/>
              </p:ext>
            </p:extLst>
          </p:nvPr>
        </p:nvGraphicFramePr>
        <p:xfrm>
          <a:off x="615549" y="1052634"/>
          <a:ext cx="8792983" cy="5159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A4B2B52-8082-CC2D-C1B5-F5E73341A43A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15403658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5044640-9E26-EC83-283D-5CBB4C1EA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549" y="243015"/>
            <a:ext cx="8596668" cy="1320800"/>
          </a:xfrm>
        </p:spPr>
        <p:txBody>
          <a:bodyPr anchor="ctr" anchorCtr="0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McLean County: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Reports Made vs. Indicated by Source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C87F4ED-97B8-B642-B310-D016F229EA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1440840"/>
              </p:ext>
            </p:extLst>
          </p:nvPr>
        </p:nvGraphicFramePr>
        <p:xfrm>
          <a:off x="615549" y="1052634"/>
          <a:ext cx="8788095" cy="5159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30BE605-7518-5945-D7B3-551C11426CFE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13303318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44E2C8C-A2F6-E9C1-1261-EA4E50ECC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549" y="243015"/>
            <a:ext cx="8596668" cy="1320800"/>
          </a:xfrm>
        </p:spPr>
        <p:txBody>
          <a:bodyPr anchor="ctr" anchorCtr="0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Peoria County: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Reports Made vs. Indicated by Source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EDB0F2C-3EF6-9347-9205-3E0BDB2FF2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4347301"/>
              </p:ext>
            </p:extLst>
          </p:nvPr>
        </p:nvGraphicFramePr>
        <p:xfrm>
          <a:off x="615549" y="1052634"/>
          <a:ext cx="8780758" cy="5159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AE19144-2A52-51F8-9F76-8CEB6B39F8D7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6675361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44E2C8C-A2F6-E9C1-1261-EA4E50ECC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549" y="243015"/>
            <a:ext cx="8596668" cy="1320800"/>
          </a:xfrm>
        </p:spPr>
        <p:txBody>
          <a:bodyPr anchor="ctr" anchorCtr="0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Rock Island County: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Reports Made vs. Indicated by Source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697AEA0-A7AD-824C-9D99-8F507660F1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7584671"/>
              </p:ext>
            </p:extLst>
          </p:nvPr>
        </p:nvGraphicFramePr>
        <p:xfrm>
          <a:off x="615549" y="1059961"/>
          <a:ext cx="8797850" cy="5151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499A54F-35E0-F9D5-E7D2-7BFB8D826B7A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8790414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FD24911-E141-3A71-EF95-A2093AFFB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549" y="243015"/>
            <a:ext cx="8596668" cy="1320800"/>
          </a:xfrm>
        </p:spPr>
        <p:txBody>
          <a:bodyPr anchor="ctr" anchorCtr="0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Sangamon County: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Reports Made vs. Indicated by Source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4359ABD-2DC6-AD4E-943C-766948C54D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4220438"/>
              </p:ext>
            </p:extLst>
          </p:nvPr>
        </p:nvGraphicFramePr>
        <p:xfrm>
          <a:off x="615549" y="1052634"/>
          <a:ext cx="8822225" cy="5159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29B6490-923C-8F20-9FD6-EA69DE345A6E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36391428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32D9821-6243-F386-51A9-3419C80BC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549" y="243015"/>
            <a:ext cx="8596668" cy="1320800"/>
          </a:xfrm>
        </p:spPr>
        <p:txBody>
          <a:bodyPr anchor="ctr" anchorCtr="0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Vermillion County: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Reports Made vs. Indicated by Source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7388FB0-6D13-4247-A692-6005673ED7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8772251"/>
              </p:ext>
            </p:extLst>
          </p:nvPr>
        </p:nvGraphicFramePr>
        <p:xfrm>
          <a:off x="615549" y="1052635"/>
          <a:ext cx="8813883" cy="5030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7715062-7859-39B7-5AB6-780010C6B662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41539696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F72C483-BA4D-B20E-6370-142D7B318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549" y="243015"/>
            <a:ext cx="8596668" cy="1320800"/>
          </a:xfrm>
        </p:spPr>
        <p:txBody>
          <a:bodyPr anchor="ctr" anchorCtr="0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Illinois: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Reports Made vs. Indicated by Source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1B06207-704A-4144-94B9-CEDB526973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6372509"/>
              </p:ext>
            </p:extLst>
          </p:nvPr>
        </p:nvGraphicFramePr>
        <p:xfrm>
          <a:off x="615550" y="1059960"/>
          <a:ext cx="8802990" cy="5036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43BEA41-E16A-C03F-43DF-FAAF9FF227B5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7486589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76F68-1DE7-661F-DCF4-A09AAD29B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92" y="505850"/>
            <a:ext cx="9286639" cy="13208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</a:rPr>
              <a:t>There are significant differences for reporter type predicting the ratio of indicated by reports made (</a:t>
            </a:r>
            <a:r>
              <a:rPr lang="en-US" sz="2600" b="1" i="1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</a:rPr>
              <a:t>&lt;.001)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3898101-B52A-B18C-674E-51C22C23C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039" y="2160589"/>
            <a:ext cx="2927185" cy="3880773"/>
          </a:xfrm>
        </p:spPr>
        <p:txBody>
          <a:bodyPr>
            <a:normAutofit/>
          </a:bodyPr>
          <a:lstStyle/>
          <a:p>
            <a:endParaRPr lang="en-US" sz="1500"/>
          </a:p>
          <a:p>
            <a:endParaRPr lang="en-US" sz="150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FF0AD08D-6C8B-0745-9FE7-4567F9BAB7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3301880"/>
              </p:ext>
            </p:extLst>
          </p:nvPr>
        </p:nvGraphicFramePr>
        <p:xfrm>
          <a:off x="607264" y="1492711"/>
          <a:ext cx="9087768" cy="4784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EC924AE-9F05-AE41-FFF6-B9912D9E5490}"/>
              </a:ext>
            </a:extLst>
          </p:cNvPr>
          <p:cNvSpPr txBox="1"/>
          <p:nvPr/>
        </p:nvSpPr>
        <p:spPr>
          <a:xfrm>
            <a:off x="68032" y="71634"/>
            <a:ext cx="1218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Not updated</a:t>
            </a:r>
          </a:p>
        </p:txBody>
      </p:sp>
    </p:spTree>
    <p:extLst>
      <p:ext uri="{BB962C8B-B14F-4D97-AF65-F5344CB8AC3E}">
        <p14:creationId xmlns:p14="http://schemas.microsoft.com/office/powerpoint/2010/main" val="19292606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896" y="2503758"/>
            <a:ext cx="5917916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Accepted Rates by Race</a:t>
            </a:r>
          </a:p>
        </p:txBody>
      </p:sp>
    </p:spTree>
    <p:extLst>
      <p:ext uri="{BB962C8B-B14F-4D97-AF65-F5344CB8AC3E}">
        <p14:creationId xmlns:p14="http://schemas.microsoft.com/office/powerpoint/2010/main" val="42647780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672" y="352031"/>
            <a:ext cx="7779738" cy="751367"/>
          </a:xfrm>
        </p:spPr>
        <p:txBody>
          <a:bodyPr anchor="ctr" anchorCtr="0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Accepted Reports by Race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F3C2F89-4C15-C64D-89FC-B4BED00EBD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913193"/>
              </p:ext>
            </p:extLst>
          </p:nvPr>
        </p:nvGraphicFramePr>
        <p:xfrm>
          <a:off x="658672" y="902525"/>
          <a:ext cx="8835668" cy="5414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FDE31D6-AA79-7621-4938-534F4C9AD2F9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1358780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D6BC9EB-F181-48AB-BCA2-3D1DB20D2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6" y="999460"/>
            <a:ext cx="5698067" cy="44798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National Child Welfare Trends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D33AAA80-39DC-4020-9BFF-0718F35C7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9C5D90B-7EE3-4D26-AB7D-A5A3A6E11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639186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177F295-741F-4EFF-B0CA-BE69295AD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11349404" y="1217756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86494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87299-3FCA-C290-6072-82A85E20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28206"/>
            <a:ext cx="8596668" cy="1045904"/>
          </a:xfrm>
        </p:spPr>
        <p:txBody>
          <a:bodyPr anchor="ctr" anchorCtr="0">
            <a:no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Accepted Reports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Champaign County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5D565814-4B46-3142-826F-4221CA4C66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4160216"/>
              </p:ext>
            </p:extLst>
          </p:nvPr>
        </p:nvGraphicFramePr>
        <p:xfrm>
          <a:off x="1026369" y="1534751"/>
          <a:ext cx="7339304" cy="449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4F113D4-072F-30CF-2E20-5D500B89C35E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9101669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62901D9-62B7-174E-94A1-940921004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28206"/>
            <a:ext cx="8596668" cy="1045904"/>
          </a:xfrm>
        </p:spPr>
        <p:txBody>
          <a:bodyPr anchor="ctr" anchorCtr="0">
            <a:no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Accepted Reports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Coles County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18D78C9C-F5A8-4248-B923-342D78D8F3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2950220"/>
              </p:ext>
            </p:extLst>
          </p:nvPr>
        </p:nvGraphicFramePr>
        <p:xfrm>
          <a:off x="1026368" y="1534751"/>
          <a:ext cx="7339347" cy="449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36A20A-5EE6-E6E5-052E-A941A35CD205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1814600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9DC2F84-9E23-6342-04F3-642E5FB1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28206"/>
            <a:ext cx="8596668" cy="1045904"/>
          </a:xfrm>
        </p:spPr>
        <p:txBody>
          <a:bodyPr anchor="ctr" anchorCtr="0">
            <a:no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Accepted Reports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Macon County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E3B852D4-75EB-0846-96F8-1FDD79D1D4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048892"/>
              </p:ext>
            </p:extLst>
          </p:nvPr>
        </p:nvGraphicFramePr>
        <p:xfrm>
          <a:off x="1026369" y="1534752"/>
          <a:ext cx="7329340" cy="449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5FB4985-599A-903E-8A39-A7E13F83D1ED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3092290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B852F6C-07D0-60DF-F9DC-C3D41A323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28206"/>
            <a:ext cx="8596668" cy="1045904"/>
          </a:xfrm>
        </p:spPr>
        <p:txBody>
          <a:bodyPr anchor="ctr" anchorCtr="0">
            <a:no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Accepted Reports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McLean County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31B5C25D-0853-3340-972D-613F821976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146228"/>
              </p:ext>
            </p:extLst>
          </p:nvPr>
        </p:nvGraphicFramePr>
        <p:xfrm>
          <a:off x="1026368" y="1553542"/>
          <a:ext cx="7325677" cy="4478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ABD492-D39F-BAD5-061B-D42E3E7FA51A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15633262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B656E70-9559-2B89-7D84-D32CE2C39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28206"/>
            <a:ext cx="8596668" cy="1045904"/>
          </a:xfrm>
        </p:spPr>
        <p:txBody>
          <a:bodyPr anchor="ctr" anchorCtr="0">
            <a:no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Accepted Reports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Peoria County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90CBC6EA-EEF1-44E1-A75A-E7C3BB84B1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1368308"/>
              </p:ext>
            </p:extLst>
          </p:nvPr>
        </p:nvGraphicFramePr>
        <p:xfrm>
          <a:off x="1026368" y="1553542"/>
          <a:ext cx="7328941" cy="4478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FD219E5-0039-ED09-990C-E50E96C8F3DA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7391681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B98D5FA-0CE3-99A4-28F6-1D487F1DF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28206"/>
            <a:ext cx="8596668" cy="1045904"/>
          </a:xfrm>
        </p:spPr>
        <p:txBody>
          <a:bodyPr anchor="ctr" anchorCtr="0">
            <a:no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Accepted Reports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Rock Island County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2E3D4418-AC4D-4DF6-8D19-B2F411C319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0988481"/>
              </p:ext>
            </p:extLst>
          </p:nvPr>
        </p:nvGraphicFramePr>
        <p:xfrm>
          <a:off x="1026369" y="1553542"/>
          <a:ext cx="7329340" cy="4478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78E0BE8-4A19-ED3C-0B11-50B9DB714996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11512609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EE19063-280D-10CE-7CA3-3ECC48BC4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28206"/>
            <a:ext cx="8596668" cy="1045904"/>
          </a:xfrm>
        </p:spPr>
        <p:txBody>
          <a:bodyPr anchor="ctr" anchorCtr="0">
            <a:no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Accepted Reports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Sangamon County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85DA72DE-EB03-47D3-8BC0-CCAB93BE31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2611847"/>
              </p:ext>
            </p:extLst>
          </p:nvPr>
        </p:nvGraphicFramePr>
        <p:xfrm>
          <a:off x="1026368" y="1553543"/>
          <a:ext cx="7331065" cy="4511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D7B16BC-E63C-4F63-E13C-FC4B34642728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14702489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3290F05-74A1-DA72-DACE-E7FDC6C15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28206"/>
            <a:ext cx="8596668" cy="1045904"/>
          </a:xfrm>
        </p:spPr>
        <p:txBody>
          <a:bodyPr anchor="ctr" anchorCtr="0">
            <a:no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Accepted Reports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Vermillion County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0287B953-40AC-43AD-BFC5-34935F2A49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4812352"/>
              </p:ext>
            </p:extLst>
          </p:nvPr>
        </p:nvGraphicFramePr>
        <p:xfrm>
          <a:off x="1026369" y="1534752"/>
          <a:ext cx="7331280" cy="4497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2E317F0-59B6-1C3A-1F56-D980E9D81AB6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826171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B122007-2FF3-7F42-D2DF-9D73968CA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379411"/>
            <a:ext cx="8738477" cy="856962"/>
          </a:xfrm>
        </p:spPr>
        <p:txBody>
          <a:bodyPr anchor="ctr" anchorCtr="0">
            <a:no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Accepted Reports by Race: Illinois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3C2B134C-C233-4745-9AAA-8A32168D45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23785"/>
              </p:ext>
            </p:extLst>
          </p:nvPr>
        </p:nvGraphicFramePr>
        <p:xfrm>
          <a:off x="1026368" y="1534751"/>
          <a:ext cx="7325677" cy="4497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DBC4471-BEBB-CC2A-FE48-F88240E6B573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39787619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46" y="2500622"/>
            <a:ext cx="7798087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Disparity Ratios 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for Accepted Reports</a:t>
            </a:r>
          </a:p>
        </p:txBody>
      </p:sp>
    </p:spTree>
    <p:extLst>
      <p:ext uri="{BB962C8B-B14F-4D97-AF65-F5344CB8AC3E}">
        <p14:creationId xmlns:p14="http://schemas.microsoft.com/office/powerpoint/2010/main" val="3555391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BF7CD-665B-D63A-75BD-6B9097F6F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8596668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Children in Foster Care Nationwide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943928-B59A-0A49-BA25-DDB3A61C9228}"/>
              </a:ext>
            </a:extLst>
          </p:cNvPr>
          <p:cNvSpPr txBox="1"/>
          <p:nvPr/>
        </p:nvSpPr>
        <p:spPr>
          <a:xfrm>
            <a:off x="330670" y="5977466"/>
            <a:ext cx="7950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Source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  U.S. Department of Health and Human Services (2022).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The AFCARS Report: Preliminary FY 2021Estimates as of June 28, 2022, No. 29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https://www.acf.hhs.gov/sites/default/files/documents/cb/afcars-report-29.pdf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D57E7AF-7A61-7F46-9A97-2F41A91208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7414987"/>
              </p:ext>
            </p:extLst>
          </p:nvPr>
        </p:nvGraphicFramePr>
        <p:xfrm>
          <a:off x="676745" y="1612899"/>
          <a:ext cx="8438680" cy="4140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21880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549054"/>
            <a:ext cx="9241366" cy="740735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Disparity Ratio for Accepted Reports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4D5B21-B484-13A9-3D63-77E0C50BE411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6E0BD56-6574-B74C-A8DE-260AE6FEB6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4894478"/>
              </p:ext>
            </p:extLst>
          </p:nvPr>
        </p:nvGraphicFramePr>
        <p:xfrm>
          <a:off x="809625" y="1390651"/>
          <a:ext cx="7918117" cy="4918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82744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B958F-633F-5C4D-F580-E1393B13B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34" y="277923"/>
            <a:ext cx="9406466" cy="1320800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Disparity Ratio for Accepted Reports: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Champaign County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888F12-1037-E260-A15D-CD82F9B2DD84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815C004-52E1-9340-8277-E776EEE951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1791658"/>
              </p:ext>
            </p:extLst>
          </p:nvPr>
        </p:nvGraphicFramePr>
        <p:xfrm>
          <a:off x="838200" y="1791775"/>
          <a:ext cx="7315824" cy="452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70408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B958F-633F-5C4D-F580-E1393B13B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34" y="277923"/>
            <a:ext cx="9406466" cy="1320800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Disparity Ratio for Accepted Reports: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Coles County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888F12-1037-E260-A15D-CD82F9B2DD84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9A31C87-C155-E84B-BE5B-6EDCB6A55D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2065826"/>
              </p:ext>
            </p:extLst>
          </p:nvPr>
        </p:nvGraphicFramePr>
        <p:xfrm>
          <a:off x="838200" y="1788177"/>
          <a:ext cx="7308611" cy="4469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93075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B958F-633F-5C4D-F580-E1393B13B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34" y="277923"/>
            <a:ext cx="9406466" cy="1320800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Disparity Ratio for Accepted Reports: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Macon County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888F12-1037-E260-A15D-CD82F9B2DD84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D0F1F36-1218-254C-82E7-C6FE1C2158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6228262"/>
              </p:ext>
            </p:extLst>
          </p:nvPr>
        </p:nvGraphicFramePr>
        <p:xfrm>
          <a:off x="828675" y="1784035"/>
          <a:ext cx="7325177" cy="4540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09862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B958F-633F-5C4D-F580-E1393B13B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34" y="277923"/>
            <a:ext cx="9406466" cy="1320800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Disparity Ratio for Accepted Reports: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McLean County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888F12-1037-E260-A15D-CD82F9B2DD84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E5F3697-65E9-1F45-9F16-630395B321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3847631"/>
              </p:ext>
            </p:extLst>
          </p:nvPr>
        </p:nvGraphicFramePr>
        <p:xfrm>
          <a:off x="790575" y="1812780"/>
          <a:ext cx="7363277" cy="4492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73862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B958F-633F-5C4D-F580-E1393B13B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34" y="277923"/>
            <a:ext cx="9406466" cy="1320800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Disparity Ratio for Accepted Reports: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Peoria County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888F12-1037-E260-A15D-CD82F9B2DD84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E182953-6860-6743-AEF0-ED796F0B9E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8244602"/>
              </p:ext>
            </p:extLst>
          </p:nvPr>
        </p:nvGraphicFramePr>
        <p:xfrm>
          <a:off x="828675" y="1813216"/>
          <a:ext cx="7320955" cy="4397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98514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B958F-633F-5C4D-F580-E1393B13B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34" y="277923"/>
            <a:ext cx="9406466" cy="1320800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Disparity Ratio for Accepted Reports: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Rock Island County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888F12-1037-E260-A15D-CD82F9B2DD84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6F23568-117B-3E42-A8EC-47678E175A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0766715"/>
              </p:ext>
            </p:extLst>
          </p:nvPr>
        </p:nvGraphicFramePr>
        <p:xfrm>
          <a:off x="762000" y="1810059"/>
          <a:ext cx="7390166" cy="4400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607978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B958F-633F-5C4D-F580-E1393B13B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34" y="277923"/>
            <a:ext cx="9406466" cy="1320800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Disparity Ratio for Accepted Reports: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Sangamon County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888F12-1037-E260-A15D-CD82F9B2DD84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38DD3C4-CB02-CE47-88AF-27A8FA9BB3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6176629"/>
              </p:ext>
            </p:extLst>
          </p:nvPr>
        </p:nvGraphicFramePr>
        <p:xfrm>
          <a:off x="781050" y="1815132"/>
          <a:ext cx="7377630" cy="4433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96165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B958F-633F-5C4D-F580-E1393B13B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34" y="277923"/>
            <a:ext cx="9406466" cy="1320800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Disparity Ratio for Accepted Reports: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Vermillion County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888F12-1037-E260-A15D-CD82F9B2DD84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4414CCC-1B8F-714A-A87A-C31314639E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7271018"/>
              </p:ext>
            </p:extLst>
          </p:nvPr>
        </p:nvGraphicFramePr>
        <p:xfrm>
          <a:off x="809625" y="1807523"/>
          <a:ext cx="7348745" cy="4526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869508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B958F-633F-5C4D-F580-E1393B13B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34" y="277923"/>
            <a:ext cx="9406466" cy="1320800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Disparity Ratio for Accepted Reports: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ILLINOIS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888F12-1037-E260-A15D-CD82F9B2DD84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4754000-7ED4-4E49-A45E-9308A90331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31245"/>
              </p:ext>
            </p:extLst>
          </p:nvPr>
        </p:nvGraphicFramePr>
        <p:xfrm>
          <a:off x="800100" y="1810370"/>
          <a:ext cx="7353197" cy="4457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1947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8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23C456-71D4-590C-C812-FA9D78586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356" y="319781"/>
            <a:ext cx="8371417" cy="8392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Children in Foster Care have a 50/50 Chance </a:t>
            </a:r>
            <a:b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    of Returning Home (National Outcomes)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Isosceles Triangle 10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ACDE884-C09E-3E9E-DB56-EDC805785B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7328582"/>
              </p:ext>
            </p:extLst>
          </p:nvPr>
        </p:nvGraphicFramePr>
        <p:xfrm>
          <a:off x="842597" y="1335683"/>
          <a:ext cx="10438544" cy="4763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E50B2E8-EA21-B8B4-465A-C254701741F1}"/>
              </a:ext>
            </a:extLst>
          </p:cNvPr>
          <p:cNvSpPr txBox="1"/>
          <p:nvPr/>
        </p:nvSpPr>
        <p:spPr>
          <a:xfrm>
            <a:off x="135172" y="6210759"/>
            <a:ext cx="5960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U.S. Department of Health and Human Services, Administration for Children and Families,</a:t>
            </a:r>
          </a:p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Administration on Children, Youth and Families, Children's Bureau,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hlinkClick r:id="rId3"/>
              </a:rPr>
              <a:t>https://www.acf.hhs.gov/cb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</a:p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Preliminary Estimates for FY 2021 as of June 28, 2022</a:t>
            </a:r>
          </a:p>
        </p:txBody>
      </p:sp>
    </p:spTree>
    <p:extLst>
      <p:ext uri="{BB962C8B-B14F-4D97-AF65-F5344CB8AC3E}">
        <p14:creationId xmlns:p14="http://schemas.microsoft.com/office/powerpoint/2010/main" val="303201743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46" y="2500622"/>
            <a:ext cx="6883687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Indicated Reports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   by Race</a:t>
            </a:r>
          </a:p>
        </p:txBody>
      </p:sp>
    </p:spTree>
    <p:extLst>
      <p:ext uri="{BB962C8B-B14F-4D97-AF65-F5344CB8AC3E}">
        <p14:creationId xmlns:p14="http://schemas.microsoft.com/office/powerpoint/2010/main" val="63939881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1" y="202018"/>
            <a:ext cx="7467600" cy="815163"/>
          </a:xfrm>
        </p:spPr>
        <p:txBody>
          <a:bodyPr anchor="ctr" anchorCtr="0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Indicated Reports by Race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3A13725-2872-D448-A66C-6B0B53879A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2505099"/>
              </p:ext>
            </p:extLst>
          </p:nvPr>
        </p:nvGraphicFramePr>
        <p:xfrm>
          <a:off x="305946" y="840828"/>
          <a:ext cx="9289316" cy="4928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2F869F1-FC48-99DA-646D-3BA0FB359349}"/>
              </a:ext>
            </a:extLst>
          </p:cNvPr>
          <p:cNvSpPr txBox="1"/>
          <p:nvPr/>
        </p:nvSpPr>
        <p:spPr>
          <a:xfrm>
            <a:off x="442579" y="6356492"/>
            <a:ext cx="6663071" cy="462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| DCFS Mindshare Data FY 22</a:t>
            </a:r>
            <a:endParaRPr lang="en-US" sz="1200" u="sng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Rates specify the number indicated reports by the total number of reports for each race/ethnicity.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61956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89971-9923-0592-3014-C7714D19F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6332"/>
            <a:ext cx="8596668" cy="1072053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Indicated Reports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Champaign County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78F3050-B4DF-2A4F-99E5-F535B681BB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831867"/>
              </p:ext>
            </p:extLst>
          </p:nvPr>
        </p:nvGraphicFramePr>
        <p:xfrm>
          <a:off x="1026368" y="1534752"/>
          <a:ext cx="7327617" cy="449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5FB6380-C29C-2BA0-B99E-2AD7AC61D778}"/>
              </a:ext>
            </a:extLst>
          </p:cNvPr>
          <p:cNvSpPr txBox="1"/>
          <p:nvPr/>
        </p:nvSpPr>
        <p:spPr>
          <a:xfrm>
            <a:off x="442579" y="6356492"/>
            <a:ext cx="6663071" cy="462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| DCFS Mindshare Data FY 22</a:t>
            </a:r>
            <a:endParaRPr lang="en-US" sz="1200" u="sng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Rates specify the number indicated reports by the total number of reports for each race/ethnicity.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99445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0C0051A4-FB36-A77E-A815-A6D0F8D3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6332"/>
            <a:ext cx="8596668" cy="1072053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Indicated Reports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Coles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4A5B1D93-9C41-CF40-8A16-6E0E35CBB8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9873244"/>
              </p:ext>
            </p:extLst>
          </p:nvPr>
        </p:nvGraphicFramePr>
        <p:xfrm>
          <a:off x="1026369" y="1559855"/>
          <a:ext cx="7322014" cy="4472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8D919C6-0393-486D-6B2C-7C73DB1D4DF0}"/>
              </a:ext>
            </a:extLst>
          </p:cNvPr>
          <p:cNvSpPr txBox="1"/>
          <p:nvPr/>
        </p:nvSpPr>
        <p:spPr>
          <a:xfrm>
            <a:off x="442579" y="6356492"/>
            <a:ext cx="6663071" cy="462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| DCFS Mindshare Data FY 22</a:t>
            </a:r>
            <a:endParaRPr lang="en-US" sz="1200" u="sng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Rates specify the number indicated reports by the total number of reports for each race/ethnicity.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10085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EA1E4F1B-1AAA-09A4-258F-ED0C5027F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6332"/>
            <a:ext cx="8596668" cy="1072053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Indicated Reports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Macon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FCB7425E-E8E4-CC45-BCD9-9C9A357661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4259558"/>
              </p:ext>
            </p:extLst>
          </p:nvPr>
        </p:nvGraphicFramePr>
        <p:xfrm>
          <a:off x="1026369" y="1559854"/>
          <a:ext cx="7333420" cy="4447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4AA05AC-52EF-D8AA-1981-D09D596788AD}"/>
              </a:ext>
            </a:extLst>
          </p:cNvPr>
          <p:cNvSpPr txBox="1"/>
          <p:nvPr/>
        </p:nvSpPr>
        <p:spPr>
          <a:xfrm>
            <a:off x="442579" y="6356492"/>
            <a:ext cx="6663071" cy="462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| DCFS Mindshare Data FY 22</a:t>
            </a:r>
            <a:endParaRPr lang="en-US" sz="1200" u="sng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Rates specify the number indicated reports by the total number of reports for each race/ethnicity.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51098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240C1137-1B44-CA07-6D62-6139A17D4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6332"/>
            <a:ext cx="8596668" cy="1072053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Indicated Reports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McLean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CCD7B0F6-D1C7-2B41-9122-5F9A19714B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5513081"/>
              </p:ext>
            </p:extLst>
          </p:nvPr>
        </p:nvGraphicFramePr>
        <p:xfrm>
          <a:off x="1026368" y="1559855"/>
          <a:ext cx="7339697" cy="4399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889A076-1E7B-5D22-7F28-643C38DFD9CA}"/>
              </a:ext>
            </a:extLst>
          </p:cNvPr>
          <p:cNvSpPr txBox="1"/>
          <p:nvPr/>
        </p:nvSpPr>
        <p:spPr>
          <a:xfrm>
            <a:off x="442579" y="6356492"/>
            <a:ext cx="6663071" cy="462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| DCFS Mindshare Data FY 22</a:t>
            </a:r>
            <a:endParaRPr lang="en-US" sz="1200" u="sng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Rates specify the number indicated reports by the total number of reports for each race/ethnicity.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07958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D1C84F5-3A89-2C32-AD34-1A26DDB33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6332"/>
            <a:ext cx="8596668" cy="1072053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Indicated Reports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Peoria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5BEEDA07-CD15-D24C-9F1E-DA8C7DCB01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4600663"/>
              </p:ext>
            </p:extLst>
          </p:nvPr>
        </p:nvGraphicFramePr>
        <p:xfrm>
          <a:off x="1026368" y="1559854"/>
          <a:ext cx="7342025" cy="4447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2584BC2-680E-7E40-C094-C19D2FB5F8B6}"/>
              </a:ext>
            </a:extLst>
          </p:cNvPr>
          <p:cNvSpPr txBox="1"/>
          <p:nvPr/>
        </p:nvSpPr>
        <p:spPr>
          <a:xfrm>
            <a:off x="442579" y="6356492"/>
            <a:ext cx="6663071" cy="462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| DCFS Mindshare Data FY 22</a:t>
            </a:r>
            <a:endParaRPr lang="en-US" sz="1200" u="sng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Rates specify the number indicated reports by the total number of reports for each race/ethnicity.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64189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EED87457-3712-89FF-2EC8-FC61688E0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6332"/>
            <a:ext cx="8596668" cy="1072053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Indicated Reports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Rock Island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26B4C7E9-174A-4447-8B5A-C523F5F1AA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5612096"/>
              </p:ext>
            </p:extLst>
          </p:nvPr>
        </p:nvGraphicFramePr>
        <p:xfrm>
          <a:off x="1051037" y="1559854"/>
          <a:ext cx="7308676" cy="4399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8F426F5-8659-BE36-A33B-BA35479C75C4}"/>
              </a:ext>
            </a:extLst>
          </p:cNvPr>
          <p:cNvSpPr txBox="1"/>
          <p:nvPr/>
        </p:nvSpPr>
        <p:spPr>
          <a:xfrm>
            <a:off x="442579" y="6356492"/>
            <a:ext cx="6663071" cy="462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| DCFS Mindshare Data FY 22</a:t>
            </a:r>
            <a:endParaRPr lang="en-US" sz="1200" u="sng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Rates specify the number indicated reports by the total number of reports for each race/ethnicity.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8537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66E3E6A9-22A7-C01A-0ABE-15218B7AC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6332"/>
            <a:ext cx="8596668" cy="1072053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Indicated Reports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Sangamon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292D8E81-C11F-0947-AD60-E817E2D099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773405"/>
              </p:ext>
            </p:extLst>
          </p:nvPr>
        </p:nvGraphicFramePr>
        <p:xfrm>
          <a:off x="1026368" y="1559854"/>
          <a:ext cx="7333240" cy="4447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3C67FCA-D42C-ACF3-7228-EFC7C75B4249}"/>
              </a:ext>
            </a:extLst>
          </p:cNvPr>
          <p:cNvSpPr txBox="1"/>
          <p:nvPr/>
        </p:nvSpPr>
        <p:spPr>
          <a:xfrm>
            <a:off x="442579" y="6356492"/>
            <a:ext cx="6663071" cy="462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| DCFS Mindshare Data FY 22</a:t>
            </a:r>
            <a:endParaRPr lang="en-US" sz="1200" u="sng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Rates specify the number indicated reports by the total number of reports for each race/ethnicity.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31375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ED4DFCB0-1420-6C32-02FB-F69DBA4BB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6332"/>
            <a:ext cx="8596668" cy="1072053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Indicated Reports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Vermillion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AB72F706-EA02-5242-8BA5-DCC8ACC302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3975028"/>
              </p:ext>
            </p:extLst>
          </p:nvPr>
        </p:nvGraphicFramePr>
        <p:xfrm>
          <a:off x="1026368" y="1559854"/>
          <a:ext cx="7340149" cy="4472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3E79C5C-F2A5-AF99-0802-4AF7F86F04FF}"/>
              </a:ext>
            </a:extLst>
          </p:cNvPr>
          <p:cNvSpPr txBox="1"/>
          <p:nvPr/>
        </p:nvSpPr>
        <p:spPr>
          <a:xfrm>
            <a:off x="442579" y="6356492"/>
            <a:ext cx="6663071" cy="462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| DCFS Mindshare Data FY 22</a:t>
            </a:r>
            <a:endParaRPr lang="en-US" sz="1200" u="sng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Rates specify the number indicated reports by the total number of reports for each race/ethnicity.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580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363B564-6847-AC8F-FECB-5CBEFA5F8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586" y="4872490"/>
            <a:ext cx="8462949" cy="774285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Foster Care and Childhood Trauma</a:t>
            </a:r>
          </a:p>
        </p:txBody>
      </p:sp>
      <p:pic>
        <p:nvPicPr>
          <p:cNvPr id="4" name="Content Placeholder 10">
            <a:extLst>
              <a:ext uri="{FF2B5EF4-FFF2-40B4-BE49-F238E27FC236}">
                <a16:creationId xmlns:a16="http://schemas.microsoft.com/office/drawing/2014/main" id="{282CAFCB-876E-0851-28DE-D9CFEC4C1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7"/>
          <a:stretch/>
        </p:blipFill>
        <p:spPr>
          <a:xfrm>
            <a:off x="1600201" y="1392512"/>
            <a:ext cx="7625162" cy="2859445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6853883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DA1A9C40-DCF6-3408-9771-FE1D5478F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0413"/>
            <a:ext cx="8596668" cy="784615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Indicated Reports by Race: Illinois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419CEA84-A46E-4408-90A8-125A94D32C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9071519"/>
              </p:ext>
            </p:extLst>
          </p:nvPr>
        </p:nvGraphicFramePr>
        <p:xfrm>
          <a:off x="1026368" y="1559855"/>
          <a:ext cx="7335221" cy="444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6D76C06-06D6-85AD-6BB3-91AFA12A5F5F}"/>
              </a:ext>
            </a:extLst>
          </p:cNvPr>
          <p:cNvSpPr txBox="1"/>
          <p:nvPr/>
        </p:nvSpPr>
        <p:spPr>
          <a:xfrm>
            <a:off x="442579" y="6356492"/>
            <a:ext cx="6663071" cy="462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| DCFS Mindshare Data FY 22</a:t>
            </a:r>
            <a:endParaRPr lang="en-US" sz="1200" u="sng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Rates specify the number indicated reports by the total number of reports for each race/ethnicity.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27235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46" y="2500622"/>
            <a:ext cx="7798087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Disparity Ratios 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for Indicated Reports</a:t>
            </a:r>
          </a:p>
        </p:txBody>
      </p:sp>
    </p:spTree>
    <p:extLst>
      <p:ext uri="{BB962C8B-B14F-4D97-AF65-F5344CB8AC3E}">
        <p14:creationId xmlns:p14="http://schemas.microsoft.com/office/powerpoint/2010/main" val="7545331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351052" cy="651641"/>
          </a:xfrm>
        </p:spPr>
        <p:txBody>
          <a:bodyPr anchor="ctr" anchorCtr="0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Disparity Ratio for Indicated Reports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7DB9AC-2100-5175-891B-8021E480AC4B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3B2BB86-7A11-244B-BD78-90A37E52E1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6560918"/>
              </p:ext>
            </p:extLst>
          </p:nvPr>
        </p:nvGraphicFramePr>
        <p:xfrm>
          <a:off x="800100" y="1400176"/>
          <a:ext cx="8228285" cy="484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464926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96E2D-4C52-F856-134E-8AECC5152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6332"/>
            <a:ext cx="8596668" cy="112460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Disparity Ratio for Indicated Reports: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Champaign County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99FC02-4B25-AA7F-6192-CB585E8170BE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A58BC9A-6360-2E4B-BF17-435AED4432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3238337"/>
              </p:ext>
            </p:extLst>
          </p:nvPr>
        </p:nvGraphicFramePr>
        <p:xfrm>
          <a:off x="809626" y="1695450"/>
          <a:ext cx="7105650" cy="4533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262239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B344953-6762-2A78-922F-352B91306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6332"/>
            <a:ext cx="8596668" cy="112460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Disparity Ratio for Indicated Reports: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Coles County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5E60EF-6533-3E75-90B1-62832A5C4777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36D143F-BD0F-483F-A919-81FF8CA7CD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4353998"/>
              </p:ext>
            </p:extLst>
          </p:nvPr>
        </p:nvGraphicFramePr>
        <p:xfrm>
          <a:off x="819150" y="1714500"/>
          <a:ext cx="7096125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211740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77EE924-CF4D-1071-8D32-C360C6217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6332"/>
            <a:ext cx="8596668" cy="112460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Disparity Ratio for Indicated Reports: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Macon County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05EF69-133B-45A5-1546-B0ECBFA00068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2D5C427-E5D9-7044-B2E7-B241A03709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4014627"/>
              </p:ext>
            </p:extLst>
          </p:nvPr>
        </p:nvGraphicFramePr>
        <p:xfrm>
          <a:off x="828675" y="1773335"/>
          <a:ext cx="7410449" cy="4446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586672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F691176-7387-580E-D62C-6DE52EE04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6332"/>
            <a:ext cx="8596668" cy="112460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Disparity Ratio for Indicated Reports: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McLean County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9D5F6C-16C5-D64D-594D-0791E40A4DE9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670CC98-9CEF-2741-B5E6-2FDCEC997F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1356129"/>
              </p:ext>
            </p:extLst>
          </p:nvPr>
        </p:nvGraphicFramePr>
        <p:xfrm>
          <a:off x="838200" y="1805815"/>
          <a:ext cx="6991350" cy="4433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73727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7439603-FB7D-78EB-8681-97B226B7D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6332"/>
            <a:ext cx="8596668" cy="112460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Disparity Ratio for Indicated Reports: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Peoria County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D103C8-18B0-37E0-686C-426555084879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63D038F-05C9-4D4B-B7CB-D42344919B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0441586"/>
              </p:ext>
            </p:extLst>
          </p:nvPr>
        </p:nvGraphicFramePr>
        <p:xfrm>
          <a:off x="885826" y="1808629"/>
          <a:ext cx="7010400" cy="4354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4554665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33F0D18-0FBE-325A-8827-E2FD69681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6332"/>
            <a:ext cx="8596668" cy="112460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Disparity Ratio for Indicated Reports: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Rock Island County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4B19A3-B3B5-A954-35C0-D47054E72C8D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39199E2-71DD-5E47-BB29-200F1DBDAF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0651492"/>
              </p:ext>
            </p:extLst>
          </p:nvPr>
        </p:nvGraphicFramePr>
        <p:xfrm>
          <a:off x="914400" y="1796207"/>
          <a:ext cx="7000875" cy="4385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536211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97E7B29-49EE-8301-2D2A-C83C7DD1B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6332"/>
            <a:ext cx="8596668" cy="112460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Disparity Ratio for Indicated Reports: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Sangamon County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916068-1BED-6E47-C2DE-32C18A0614E8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1804BBD-E906-2F4C-B177-9F973CC718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4712267"/>
              </p:ext>
            </p:extLst>
          </p:nvPr>
        </p:nvGraphicFramePr>
        <p:xfrm>
          <a:off x="895350" y="1796207"/>
          <a:ext cx="6991350" cy="4404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3425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B09D1-3D77-F139-8391-61B8809ED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15" y="377778"/>
            <a:ext cx="8746066" cy="723254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Adverse Childhood Experiences (ACEs)</a:t>
            </a:r>
            <a:r>
              <a:rPr lang="en-US" b="1" baseline="30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en-US" baseline="30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64181C-DB9E-0F6A-1694-087452432387}"/>
              </a:ext>
            </a:extLst>
          </p:cNvPr>
          <p:cNvSpPr txBox="1"/>
          <p:nvPr/>
        </p:nvSpPr>
        <p:spPr>
          <a:xfrm>
            <a:off x="475315" y="6331236"/>
            <a:ext cx="8197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Holman, D. et al. (2016). The association between adverse childhood experiences and risk of cancer in adulthood: A systematic review of the literature. </a:t>
            </a:r>
            <a:r>
              <a:rPr lang="en-US" sz="1400" i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Pediatrics, 138,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S81-S91.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9519072A-E594-689F-EE71-ACE6CE58EB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445848"/>
              </p:ext>
            </p:extLst>
          </p:nvPr>
        </p:nvGraphicFramePr>
        <p:xfrm>
          <a:off x="1323663" y="1311472"/>
          <a:ext cx="7395335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5335">
                  <a:extLst>
                    <a:ext uri="{9D8B030D-6E8A-4147-A177-3AD203B41FA5}">
                      <a16:colId xmlns:a16="http://schemas.microsoft.com/office/drawing/2014/main" val="17082975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Abuse/Neglect</a:t>
                      </a:r>
                    </a:p>
                  </a:txBody>
                  <a:tcPr marL="182880" marR="45720" marT="137160" marB="137160"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752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Parent who’s an alcoholic</a:t>
                      </a:r>
                    </a:p>
                  </a:txBody>
                  <a:tcPr marL="182880" marR="45720" marT="137160" marB="137160"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003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Mother who’s a domestic violence survivor</a:t>
                      </a:r>
                    </a:p>
                  </a:txBody>
                  <a:tcPr marL="182880" marR="45720" marT="137160" marB="137160"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941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Family member in jail</a:t>
                      </a:r>
                    </a:p>
                  </a:txBody>
                  <a:tcPr marL="182880" marR="45720" marT="137160" marB="137160"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844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Family member diagnosed with a mental illness</a:t>
                      </a:r>
                    </a:p>
                  </a:txBody>
                  <a:tcPr marL="182880" marR="45720" marT="137160" marB="137160"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03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Disappearance of a parent through divorce, death, abandonment, foster care</a:t>
                      </a:r>
                    </a:p>
                  </a:txBody>
                  <a:tcPr marL="182880" marR="45720" marT="137160" marB="137160"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446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Gun violence</a:t>
                      </a:r>
                    </a:p>
                  </a:txBody>
                  <a:tcPr marL="182880" marR="45720" marT="137160" marB="137160"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629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44467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E3AD1FD-EA57-667C-0D99-C45B867ED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6332"/>
            <a:ext cx="8596668" cy="112460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Disparity Ratio for Indicated Reports: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Vermillion County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80EAFB-9EA0-37EC-3CE2-B821EABF0BA0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96DF1B2-0873-E64A-89F1-0522522A5C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1507704"/>
              </p:ext>
            </p:extLst>
          </p:nvPr>
        </p:nvGraphicFramePr>
        <p:xfrm>
          <a:off x="914401" y="1803506"/>
          <a:ext cx="6972299" cy="4368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533611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2B3877-922F-6B7C-68DA-E639107F6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6332"/>
            <a:ext cx="8596668" cy="112460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Disparity Ratio for Indicated Reports: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ILLINOIS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0DABB3-B0C3-3AC1-5F92-847246F9E22A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419C54B-811C-F245-BB88-1D87BE7920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7264393"/>
              </p:ext>
            </p:extLst>
          </p:nvPr>
        </p:nvGraphicFramePr>
        <p:xfrm>
          <a:off x="857250" y="1803506"/>
          <a:ext cx="7029450" cy="4444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400701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6971287-73DA-2E41-244A-DB7595A0A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2404534"/>
            <a:ext cx="7766936" cy="1646302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US" sz="5400" b="1" dirty="0"/>
              <a:t>Foster Care Entries</a:t>
            </a:r>
          </a:p>
        </p:txBody>
      </p:sp>
    </p:spTree>
    <p:extLst>
      <p:ext uri="{BB962C8B-B14F-4D97-AF65-F5344CB8AC3E}">
        <p14:creationId xmlns:p14="http://schemas.microsoft.com/office/powerpoint/2010/main" val="202950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61" y="453256"/>
            <a:ext cx="8848908" cy="645710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Illinois Foster Care Entries by Race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777FC4A1-FBC6-8442-AE2E-9E7FE8CAA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260373"/>
              </p:ext>
            </p:extLst>
          </p:nvPr>
        </p:nvGraphicFramePr>
        <p:xfrm>
          <a:off x="667265" y="1391055"/>
          <a:ext cx="8379458" cy="4737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7C2CAF0-BA6D-5142-AD5F-CC7F92DB1E34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99933694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DC918-9BA3-5F73-F596-551EF33FC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961" y="541504"/>
            <a:ext cx="9076266" cy="563936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Illinois Foster Care Entry Disparities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93B9B37-C8FC-584D-ADA8-53A217E408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3289473"/>
              </p:ext>
            </p:extLst>
          </p:nvPr>
        </p:nvGraphicFramePr>
        <p:xfrm>
          <a:off x="644145" y="1581577"/>
          <a:ext cx="7908587" cy="4471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44C5984-D7D6-F523-A8D2-8BD9171AEE01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41270502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46" y="2500622"/>
            <a:ext cx="7798087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Foster Care Entries 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   by Race</a:t>
            </a:r>
          </a:p>
        </p:txBody>
      </p:sp>
    </p:spTree>
    <p:extLst>
      <p:ext uri="{BB962C8B-B14F-4D97-AF65-F5344CB8AC3E}">
        <p14:creationId xmlns:p14="http://schemas.microsoft.com/office/powerpoint/2010/main" val="251758149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485919"/>
            <a:ext cx="7088627" cy="730102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Entries by Race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9477B67-B3FC-0E4C-A5A3-6A5FF211C6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2402687"/>
              </p:ext>
            </p:extLst>
          </p:nvPr>
        </p:nvGraphicFramePr>
        <p:xfrm>
          <a:off x="510361" y="1208549"/>
          <a:ext cx="9534028" cy="5032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7951686-DC59-3A64-E951-C25699900539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400089968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F2484-786B-5BCE-B827-DA0F8FEEF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0657"/>
            <a:ext cx="8596668" cy="114192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Entries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Champaign County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BE984ACA-F16C-5847-807C-8533674140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2014185"/>
              </p:ext>
            </p:extLst>
          </p:nvPr>
        </p:nvGraphicFramePr>
        <p:xfrm>
          <a:off x="1026368" y="1532584"/>
          <a:ext cx="7460052" cy="4499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714AB90-BEA4-16F6-EB15-4384D165508C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106818612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B9FE73E-B75E-843D-3497-5518E797E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0657"/>
            <a:ext cx="8596668" cy="114192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Entries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Coles County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1AC87B78-05CD-0140-9A75-FFDCB3AD04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7414675"/>
              </p:ext>
            </p:extLst>
          </p:nvPr>
        </p:nvGraphicFramePr>
        <p:xfrm>
          <a:off x="1026368" y="1543830"/>
          <a:ext cx="7456972" cy="4486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41A3FD1-7A57-3D2F-DD46-0AC665D0A5A5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191531058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EF465D1-630F-58E7-3DCA-53C9A90D8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0657"/>
            <a:ext cx="8596668" cy="114192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Entries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Macon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D925DEC3-CC94-704A-8056-9B46A07705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0381965"/>
              </p:ext>
            </p:extLst>
          </p:nvPr>
        </p:nvGraphicFramePr>
        <p:xfrm>
          <a:off x="1026368" y="1543830"/>
          <a:ext cx="7469153" cy="4488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3DB7717-7DF6-F989-09DF-73E6E1E9A36F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64335352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36699"/>
      </a:hlink>
      <a:folHlink>
        <a:srgbClr val="33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83FF70DF272E4D92842629A0564DBA" ma:contentTypeVersion="4" ma:contentTypeDescription="Create a new document." ma:contentTypeScope="" ma:versionID="47deafe5a7d9dc378dcdb8d0d672f7b5">
  <xsd:schema xmlns:xsd="http://www.w3.org/2001/XMLSchema" xmlns:xs="http://www.w3.org/2001/XMLSchema" xmlns:p="http://schemas.microsoft.com/office/2006/metadata/properties" xmlns:ns2="ab5a91bd-0b2a-4885-81a5-82b8da08060a" targetNamespace="http://schemas.microsoft.com/office/2006/metadata/properties" ma:root="true" ma:fieldsID="97cfac82689410ffd64a979da64157ed" ns2:_="">
    <xsd:import namespace="ab5a91bd-0b2a-4885-81a5-82b8da0806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a91bd-0b2a-4885-81a5-82b8da0806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EDD8DB-B8C8-407A-B16F-DBAC953BA8AD}"/>
</file>

<file path=customXml/itemProps2.xml><?xml version="1.0" encoding="utf-8"?>
<ds:datastoreItem xmlns:ds="http://schemas.openxmlformats.org/officeDocument/2006/customXml" ds:itemID="{373D8830-2650-439E-9B8B-43E7F1F4E0B3}"/>
</file>

<file path=customXml/itemProps3.xml><?xml version="1.0" encoding="utf-8"?>
<ds:datastoreItem xmlns:ds="http://schemas.openxmlformats.org/officeDocument/2006/customXml" ds:itemID="{274D1268-A001-49DA-A978-BC7D13FFDFA6}"/>
</file>

<file path=docProps/app.xml><?xml version="1.0" encoding="utf-8"?>
<Properties xmlns="http://schemas.openxmlformats.org/officeDocument/2006/extended-properties" xmlns:vt="http://schemas.openxmlformats.org/officeDocument/2006/docPropsVTypes">
  <Template>{BCCC77CB-E51D-FA45-BC86-C2E5BBBE0AF3}tf10001060</Template>
  <TotalTime>8231</TotalTime>
  <Words>6707</Words>
  <Application>Microsoft Office PowerPoint</Application>
  <PresentationFormat>Widescreen</PresentationFormat>
  <Paragraphs>914</Paragraphs>
  <Slides>177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177</vt:i4>
      </vt:variant>
    </vt:vector>
  </HeadingPairs>
  <TitlesOfParts>
    <vt:vector size="184" baseType="lpstr">
      <vt:lpstr>Arial</vt:lpstr>
      <vt:lpstr>Calibri</vt:lpstr>
      <vt:lpstr>Calibri Light</vt:lpstr>
      <vt:lpstr>Trebuchet MS</vt:lpstr>
      <vt:lpstr>Wingdings</vt:lpstr>
      <vt:lpstr>Wingdings 3</vt:lpstr>
      <vt:lpstr>Facet</vt:lpstr>
      <vt:lpstr>Illinois Permanency Enhancement Project (PEP)  Central Region (DATE)</vt:lpstr>
      <vt:lpstr>Who We Are</vt:lpstr>
      <vt:lpstr>Objectives</vt:lpstr>
      <vt:lpstr>4 PEP Goals:  Community-Based Solutions</vt:lpstr>
      <vt:lpstr>National Child Welfare Trends</vt:lpstr>
      <vt:lpstr>Children in Foster Care Nationwide</vt:lpstr>
      <vt:lpstr>Children in Foster Care have a 50/50 Chance       of Returning Home (National Outcomes)</vt:lpstr>
      <vt:lpstr>Foster Care and Childhood Trauma</vt:lpstr>
      <vt:lpstr>Adverse Childhood Experiences (ACEs)1</vt:lpstr>
      <vt:lpstr>Foster Care, Child Trauma, and     Educational Outcomes</vt:lpstr>
      <vt:lpstr>Foster Care, Child Trauma, and     Educational Outcomes (con’t)</vt:lpstr>
      <vt:lpstr>Central Illinois Child Characteristics</vt:lpstr>
      <vt:lpstr>2022 Child Population</vt:lpstr>
      <vt:lpstr>2022 Child Population by Race Estimates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2022 Child Population by Race:   Sangamon County</vt:lpstr>
      <vt:lpstr>2022 Child Population by Race:   Vermillion County</vt:lpstr>
      <vt:lpstr>2022 Child Population by Race: Illinois</vt:lpstr>
      <vt:lpstr>2022 Child Poverty Rates</vt:lpstr>
      <vt:lpstr>2022 Children at or Below Poverty</vt:lpstr>
      <vt:lpstr>Unemployment Rates</vt:lpstr>
      <vt:lpstr>2022 Unemployment Rates by County</vt:lpstr>
      <vt:lpstr>2022 Unemployed Rates: Champaign County</vt:lpstr>
      <vt:lpstr>2022 Unemployed Rates: Coles County</vt:lpstr>
      <vt:lpstr>2022 Unemployed Rates: Macon County</vt:lpstr>
      <vt:lpstr>2022 Unemployed Rates: McLean County</vt:lpstr>
      <vt:lpstr>2022 Unemployed Rates: Peoria County</vt:lpstr>
      <vt:lpstr>2022 Unemployed Rates: Rock Island County</vt:lpstr>
      <vt:lpstr>2022 Unemployed Rates: Sangamon County</vt:lpstr>
      <vt:lpstr>2022 Unemployed Rates: Vermillion County</vt:lpstr>
      <vt:lpstr>Child Welfare Outcomes</vt:lpstr>
      <vt:lpstr>Child Abuse and Neglect</vt:lpstr>
      <vt:lpstr>2022 Champaign County: Reports Made vs. Indicated by Source</vt:lpstr>
      <vt:lpstr>2022 Coles County: Reports Made vs. Indicated by Source</vt:lpstr>
      <vt:lpstr>2022 Macon County: Reports Made vs. Indicated by Source</vt:lpstr>
      <vt:lpstr>2022 McLean County: Reports Made vs. Indicated by Source</vt:lpstr>
      <vt:lpstr>2022 Peoria County: Reports Made vs. Indicated by Source</vt:lpstr>
      <vt:lpstr>2022 Rock Island County: Reports Made vs. Indicated by Source</vt:lpstr>
      <vt:lpstr>2022 Sangamon County: Reports Made vs. Indicated by Source</vt:lpstr>
      <vt:lpstr>2022 Vermillion County: Reports Made vs. Indicated by Source</vt:lpstr>
      <vt:lpstr>2022 Illinois: Reports Made vs. Indicated by Source</vt:lpstr>
      <vt:lpstr>There are significant differences for reporter type predicting the ratio of indicated by reports made (p&lt;.001)</vt:lpstr>
      <vt:lpstr>Accepted Rates by Race</vt:lpstr>
      <vt:lpstr>2022 Accepted Reports by Race</vt:lpstr>
      <vt:lpstr>2022 Accepted Reports by Race:       Champaign County</vt:lpstr>
      <vt:lpstr>2022 Accepted Reports by Race:       Coles County</vt:lpstr>
      <vt:lpstr>2022 Accepted Reports by Race:       Macon County</vt:lpstr>
      <vt:lpstr>2022 Accepted Reports by Race:       McLean County</vt:lpstr>
      <vt:lpstr>2022 Accepted Reports by Race:       Peoria County</vt:lpstr>
      <vt:lpstr>2022 Accepted Reports by Race:       Rock Island County</vt:lpstr>
      <vt:lpstr>2022 Accepted Reports by Race:       Sangamon County</vt:lpstr>
      <vt:lpstr>2022 Accepted Reports by Race:       Vermillion County</vt:lpstr>
      <vt:lpstr>2022 Accepted Reports by Race: Illinois</vt:lpstr>
      <vt:lpstr>Disparity Ratios  for Accepted Reports</vt:lpstr>
      <vt:lpstr>2022 Disparity Ratio for Accepted Reports</vt:lpstr>
      <vt:lpstr>2022 Disparity Ratio for Accepted Reports:      Champaign County</vt:lpstr>
      <vt:lpstr>2022 Disparity Ratio for Accepted Reports:      Coles County</vt:lpstr>
      <vt:lpstr>2022 Disparity Ratio for Accepted Reports:      Macon County</vt:lpstr>
      <vt:lpstr>2022 Disparity Ratio for Accepted Reports:      McLean County</vt:lpstr>
      <vt:lpstr>2022 Disparity Ratio for Accepted Reports:      Peoria County</vt:lpstr>
      <vt:lpstr>2022 Disparity Ratio for Accepted Reports:      Rock Island County</vt:lpstr>
      <vt:lpstr>2022 Disparity Ratio for Accepted Reports:      Sangamon County</vt:lpstr>
      <vt:lpstr>2022 Disparity Ratio for Accepted Reports:      Vermillion County</vt:lpstr>
      <vt:lpstr>2022 Disparity Ratio for Accepted Reports:      ILLINOIS</vt:lpstr>
      <vt:lpstr>Indicated Reports    by Race</vt:lpstr>
      <vt:lpstr>2022 Indicated Reports by Race</vt:lpstr>
      <vt:lpstr>Indicated Reports by Race:       Champaign County</vt:lpstr>
      <vt:lpstr>Indicated Reports by Race:       Coles County</vt:lpstr>
      <vt:lpstr>Indicated Reports by Race:       Macon County</vt:lpstr>
      <vt:lpstr>Indicated Reports by Race:       McLean County</vt:lpstr>
      <vt:lpstr>Indicated Reports by Race:       Peoria County</vt:lpstr>
      <vt:lpstr>Indicated Reports by Race:       Rock Island County</vt:lpstr>
      <vt:lpstr>Indicated Reports by Race:       Sangamon County</vt:lpstr>
      <vt:lpstr>Indicated Reports by Race:       Vermillion County</vt:lpstr>
      <vt:lpstr>Indicated Reports by Race: Illinois</vt:lpstr>
      <vt:lpstr>Disparity Ratios  for Indicated Reports</vt:lpstr>
      <vt:lpstr>Disparity Ratio for Indicated Reports</vt:lpstr>
      <vt:lpstr>Disparity Ratio for Indicated Reports:      Champaign County</vt:lpstr>
      <vt:lpstr>Disparity Ratio for Indicated Reports:      Coles County</vt:lpstr>
      <vt:lpstr>Disparity Ratio for Indicated Reports:      Macon County</vt:lpstr>
      <vt:lpstr>Disparity Ratio for Indicated Reports:      McLean County</vt:lpstr>
      <vt:lpstr>Disparity Ratio for Indicated Reports:      Peoria County</vt:lpstr>
      <vt:lpstr>Disparity Ratio for Indicated Reports:      Rock Island County</vt:lpstr>
      <vt:lpstr>Disparity Ratio for Indicated Reports:      Sangamon County</vt:lpstr>
      <vt:lpstr>Disparity Ratio for Indicated Reports:      Vermillion County</vt:lpstr>
      <vt:lpstr>Disparity Ratio for Indicated Reports:      ILLINOIS</vt:lpstr>
      <vt:lpstr>Foster Care Entries</vt:lpstr>
      <vt:lpstr>2022 Illinois Foster Care Entries by Race</vt:lpstr>
      <vt:lpstr>2022 Illinois Foster Care Entry Disparities</vt:lpstr>
      <vt:lpstr>Foster Care Entries     by Race</vt:lpstr>
      <vt:lpstr>Foster Care Entries by Race</vt:lpstr>
      <vt:lpstr>Foster Care Entries by Race:       Champaign County</vt:lpstr>
      <vt:lpstr>Foster Care Entries by Race:       Coles County</vt:lpstr>
      <vt:lpstr>Foster Care Entries by Race:       Macon County</vt:lpstr>
      <vt:lpstr>Foster Care Entries by Race:       McLean County</vt:lpstr>
      <vt:lpstr>Foster Care Entries by Race:       Peoria County</vt:lpstr>
      <vt:lpstr>Foster Care Entries by Race:       Rock Island County</vt:lpstr>
      <vt:lpstr>Foster Care Entries by Race:       Sangamon County</vt:lpstr>
      <vt:lpstr>Foster Care Entries by Race:       Vermillion County</vt:lpstr>
      <vt:lpstr>Foster Care Entries by Race: Illinois   </vt:lpstr>
      <vt:lpstr>Foster Care      Entry Disparities</vt:lpstr>
      <vt:lpstr>Foster Care Entry Disparities</vt:lpstr>
      <vt:lpstr>Foster Care Entry Disparities:       Champaign County</vt:lpstr>
      <vt:lpstr>Foster Care Entry Disparities:       Coles County</vt:lpstr>
      <vt:lpstr>Foster Care Entry Disparities:       Macon County</vt:lpstr>
      <vt:lpstr>Foster Care Entry Disparities:       McLean County</vt:lpstr>
      <vt:lpstr>Foster Care Entry Disparities:       Peoria County</vt:lpstr>
      <vt:lpstr>Foster Care Entry Disparities:       Rock Island County</vt:lpstr>
      <vt:lpstr>Foster Care Entry Disparities:       Sangamon County</vt:lpstr>
      <vt:lpstr>Foster Care Entry Disparities:       Vermillion County</vt:lpstr>
      <vt:lpstr>Foster Care Entry Disparities: Illinois</vt:lpstr>
      <vt:lpstr>Youth in Care</vt:lpstr>
      <vt:lpstr>Youth in Care by Race</vt:lpstr>
      <vt:lpstr>Youth in Care by Race: Champaign County</vt:lpstr>
      <vt:lpstr>Youth in Care by Race: Coles County</vt:lpstr>
      <vt:lpstr>Youth in Care by Race: Macon County</vt:lpstr>
      <vt:lpstr>Youth in Care by Race: McLean County</vt:lpstr>
      <vt:lpstr>Youth in Care by Race: Peoria County</vt:lpstr>
      <vt:lpstr>Youth in Care by Race: Rock Island County</vt:lpstr>
      <vt:lpstr>Youth in Care by Race: Sangamon County</vt:lpstr>
      <vt:lpstr>Youth in Care by Race: Vermillion County</vt:lpstr>
      <vt:lpstr>Youth in Care by Race: ILLINOIS</vt:lpstr>
      <vt:lpstr>Youth in Care      Disparities</vt:lpstr>
      <vt:lpstr>Youth in Care Disparities</vt:lpstr>
      <vt:lpstr>Youth in Care Disparities:       Champaign County</vt:lpstr>
      <vt:lpstr>Youth in Care Disparities:       Coles County</vt:lpstr>
      <vt:lpstr>Youth in Care Disparities:       Macon County</vt:lpstr>
      <vt:lpstr>Youth in Care Disparities:       McLean County</vt:lpstr>
      <vt:lpstr>Youth in Care Disparities:       Peoria County</vt:lpstr>
      <vt:lpstr>Youth in Care Disparities:       Rock Island County</vt:lpstr>
      <vt:lpstr>Youth in Care Disparities:       Sangamon County</vt:lpstr>
      <vt:lpstr>Youth in Care Disparities:       Vermillion County</vt:lpstr>
      <vt:lpstr>Youth in Care Disparities: ILLINOIS</vt:lpstr>
      <vt:lpstr>Permanencies by Type</vt:lpstr>
      <vt:lpstr>Adoption Permanencies by Race</vt:lpstr>
      <vt:lpstr>Adoption Permanencies by Race:      Champaign County</vt:lpstr>
      <vt:lpstr>Adoption Permanencies by Race:      Coles County</vt:lpstr>
      <vt:lpstr>Adoption Permanencies by Race:      Macon County</vt:lpstr>
      <vt:lpstr>Adoption Permanencies by Race:      McLean County</vt:lpstr>
      <vt:lpstr>Adoption Permanencies by Race:      Peoria County</vt:lpstr>
      <vt:lpstr>Adoption Permanencies by Race:      Rock Island County</vt:lpstr>
      <vt:lpstr>Adoption Permanencies by Race:      Sangamon County</vt:lpstr>
      <vt:lpstr>Adoption Permanencies by Race:      Vermillion County</vt:lpstr>
      <vt:lpstr>Adoption Permanencies by Race:      ILLINOIS</vt:lpstr>
      <vt:lpstr>Guardianship</vt:lpstr>
      <vt:lpstr>Guardianship Permanencies by Race</vt:lpstr>
      <vt:lpstr>Guardianship Permanencies by Race:      Champaign County</vt:lpstr>
      <vt:lpstr>Guardianship Permanencies by Race:      Coles County</vt:lpstr>
      <vt:lpstr>Guardianship Permanencies by Race:      Macon County</vt:lpstr>
      <vt:lpstr>Guardianship Permanencies by Race:      McLean County</vt:lpstr>
      <vt:lpstr>Guardianship Permanencies by Race:      Peoria County</vt:lpstr>
      <vt:lpstr>Guardianship Permanencies by Race:      Rock Island County</vt:lpstr>
      <vt:lpstr>Guardianship Permanencies by Race:      Sangamon County</vt:lpstr>
      <vt:lpstr>Guardianship Permanencies by Race:      Vermillion County</vt:lpstr>
      <vt:lpstr>Guardianship Permanencies by Race:      ILLINOIS</vt:lpstr>
      <vt:lpstr>Reunification</vt:lpstr>
      <vt:lpstr>Reunification Permanencies by Race</vt:lpstr>
      <vt:lpstr>Reunification Permanencies by Race:      Champaign County</vt:lpstr>
      <vt:lpstr>Reunification Permanencies by Race:      Coles County</vt:lpstr>
      <vt:lpstr>Reunification Permanencies by Race:      Macon County</vt:lpstr>
      <vt:lpstr>Reunification Permanencies by Race:      McLean County</vt:lpstr>
      <vt:lpstr>Reunification Permanencies by Race:      Peoria County</vt:lpstr>
      <vt:lpstr>Reunification Permanencies by Race:      Rock Island County</vt:lpstr>
      <vt:lpstr>Reunification Permanencies by Race:      Sangamon County</vt:lpstr>
      <vt:lpstr>Reunification Permanencies by Race:      Vermillion County</vt:lpstr>
      <vt:lpstr>Reunification Permanencies by Race:      ILLINOIS</vt:lpstr>
      <vt:lpstr>Reunification Permanencies by Type</vt:lpstr>
      <vt:lpstr>Reunification Permanencies by Type:      ILLINOIS</vt:lpstr>
      <vt:lpstr>What Can Communities Do?</vt:lpstr>
      <vt:lpstr>What Can Communities Do?</vt:lpstr>
      <vt:lpstr>What Can Communities Do?</vt:lpstr>
      <vt:lpstr>What Can Communities Do?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Banks, Brea</dc:creator>
  <cp:lastModifiedBy>Winfrey Avant, Deneca</cp:lastModifiedBy>
  <cp:revision>319</cp:revision>
  <dcterms:created xsi:type="dcterms:W3CDTF">2022-04-27T00:42:00Z</dcterms:created>
  <dcterms:modified xsi:type="dcterms:W3CDTF">2024-02-08T19:57:31Z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0x010100E083FF70DF272E4D92842629A0564DBA</vt:lpwstr>
  </property>
</Properties>
</file>